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handoutMasterIdLst>
    <p:handoutMasterId r:id="rId71"/>
  </p:handoutMasterIdLst>
  <p:sldIdLst>
    <p:sldId id="257" r:id="rId2"/>
    <p:sldId id="679" r:id="rId3"/>
    <p:sldId id="437" r:id="rId4"/>
    <p:sldId id="663" r:id="rId5"/>
    <p:sldId id="323" r:id="rId6"/>
    <p:sldId id="541" r:id="rId7"/>
    <p:sldId id="542" r:id="rId8"/>
    <p:sldId id="543" r:id="rId9"/>
    <p:sldId id="550" r:id="rId10"/>
    <p:sldId id="533" r:id="rId11"/>
    <p:sldId id="687" r:id="rId12"/>
    <p:sldId id="680" r:id="rId13"/>
    <p:sldId id="729" r:id="rId14"/>
    <p:sldId id="730" r:id="rId15"/>
    <p:sldId id="727" r:id="rId16"/>
    <p:sldId id="632" r:id="rId17"/>
    <p:sldId id="728" r:id="rId18"/>
    <p:sldId id="650" r:id="rId19"/>
    <p:sldId id="651" r:id="rId20"/>
    <p:sldId id="688" r:id="rId21"/>
    <p:sldId id="676" r:id="rId22"/>
    <p:sldId id="681" r:id="rId23"/>
    <p:sldId id="551" r:id="rId24"/>
    <p:sldId id="672" r:id="rId25"/>
    <p:sldId id="673" r:id="rId26"/>
    <p:sldId id="674" r:id="rId27"/>
    <p:sldId id="731" r:id="rId28"/>
    <p:sldId id="726" r:id="rId29"/>
    <p:sldId id="692" r:id="rId30"/>
    <p:sldId id="693" r:id="rId31"/>
    <p:sldId id="694" r:id="rId32"/>
    <p:sldId id="695" r:id="rId33"/>
    <p:sldId id="715" r:id="rId34"/>
    <p:sldId id="717" r:id="rId35"/>
    <p:sldId id="716" r:id="rId36"/>
    <p:sldId id="718" r:id="rId37"/>
    <p:sldId id="697" r:id="rId38"/>
    <p:sldId id="698" r:id="rId39"/>
    <p:sldId id="720" r:id="rId40"/>
    <p:sldId id="719" r:id="rId41"/>
    <p:sldId id="721" r:id="rId42"/>
    <p:sldId id="699" r:id="rId43"/>
    <p:sldId id="700" r:id="rId44"/>
    <p:sldId id="722" r:id="rId45"/>
    <p:sldId id="723" r:id="rId46"/>
    <p:sldId id="701" r:id="rId47"/>
    <p:sldId id="702" r:id="rId48"/>
    <p:sldId id="703" r:id="rId49"/>
    <p:sldId id="724" r:id="rId50"/>
    <p:sldId id="732" r:id="rId51"/>
    <p:sldId id="696" r:id="rId52"/>
    <p:sldId id="704" r:id="rId53"/>
    <p:sldId id="705" r:id="rId54"/>
    <p:sldId id="733" r:id="rId55"/>
    <p:sldId id="734" r:id="rId56"/>
    <p:sldId id="706" r:id="rId57"/>
    <p:sldId id="707" r:id="rId58"/>
    <p:sldId id="708" r:id="rId59"/>
    <p:sldId id="725" r:id="rId60"/>
    <p:sldId id="709" r:id="rId61"/>
    <p:sldId id="710" r:id="rId62"/>
    <p:sldId id="711" r:id="rId63"/>
    <p:sldId id="735" r:id="rId64"/>
    <p:sldId id="668" r:id="rId65"/>
    <p:sldId id="670" r:id="rId66"/>
    <p:sldId id="669" r:id="rId67"/>
    <p:sldId id="658" r:id="rId68"/>
    <p:sldId id="259" r:id="rId69"/>
  </p:sldIdLst>
  <p:sldSz cx="9144000" cy="5143500" type="screen16x9"/>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247" autoAdjust="0"/>
  </p:normalViewPr>
  <p:slideViewPr>
    <p:cSldViewPr snapToGrid="0">
      <p:cViewPr varScale="1">
        <p:scale>
          <a:sx n="155" d="100"/>
          <a:sy n="155" d="100"/>
        </p:scale>
        <p:origin x="156" y="306"/>
      </p:cViewPr>
      <p:guideLst/>
    </p:cSldViewPr>
  </p:slideViewPr>
  <p:notesTextViewPr>
    <p:cViewPr>
      <p:scale>
        <a:sx n="1" d="1"/>
        <a:sy n="1" d="1"/>
      </p:scale>
      <p:origin x="0" y="0"/>
    </p:cViewPr>
  </p:notesTextViewPr>
  <p:notesViewPr>
    <p:cSldViewPr snapToGrid="0">
      <p:cViewPr varScale="1">
        <p:scale>
          <a:sx n="49" d="100"/>
          <a:sy n="49" d="100"/>
        </p:scale>
        <p:origin x="2740" y="4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l Manhart-Happy" userId="6ced5610-5b46-461f-8b3d-c33d7ad69576" providerId="ADAL" clId="{DE57A285-DAF6-6A42-B5C0-A331F6447E42}"/>
    <pc:docChg chg="modSld">
      <pc:chgData name="Michal Manhart-Happy" userId="6ced5610-5b46-461f-8b3d-c33d7ad69576" providerId="ADAL" clId="{DE57A285-DAF6-6A42-B5C0-A331F6447E42}" dt="2024-06-17T21:49:53.881" v="1" actId="1076"/>
      <pc:docMkLst>
        <pc:docMk/>
      </pc:docMkLst>
      <pc:sldChg chg="modSp">
        <pc:chgData name="Michal Manhart-Happy" userId="6ced5610-5b46-461f-8b3d-c33d7ad69576" providerId="ADAL" clId="{DE57A285-DAF6-6A42-B5C0-A331F6447E42}" dt="2024-06-17T21:49:53.881" v="1" actId="1076"/>
        <pc:sldMkLst>
          <pc:docMk/>
          <pc:sldMk cId="1898041944" sldId="676"/>
        </pc:sldMkLst>
        <pc:graphicFrameChg chg="mod">
          <ac:chgData name="Michal Manhart-Happy" userId="6ced5610-5b46-461f-8b3d-c33d7ad69576" providerId="ADAL" clId="{DE57A285-DAF6-6A42-B5C0-A331F6447E42}" dt="2024-06-17T21:49:53.881" v="1" actId="1076"/>
          <ac:graphicFrameMkLst>
            <pc:docMk/>
            <pc:sldMk cId="1898041944" sldId="676"/>
            <ac:graphicFrameMk id="2" creationId="{7E0919F7-F537-7284-B2E4-564E6EAAB8CD}"/>
          </ac:graphicFrameMkLst>
        </pc:graphicFrameChg>
      </pc:sldChg>
    </pc:docChg>
  </pc:docChgLst>
  <pc:docChgLst>
    <pc:chgData name="Kreipl Pavel" userId="c4de5c41-dc3e-4294-b90b-b7949fedde79" providerId="ADAL" clId="{96890138-C9B4-4CB9-88F4-EE1F4A593320}"/>
    <pc:docChg chg="undo custSel modSld">
      <pc:chgData name="Kreipl Pavel" userId="c4de5c41-dc3e-4294-b90b-b7949fedde79" providerId="ADAL" clId="{96890138-C9B4-4CB9-88F4-EE1F4A593320}" dt="2024-08-26T07:02:56.674" v="212" actId="14100"/>
      <pc:docMkLst>
        <pc:docMk/>
      </pc:docMkLst>
      <pc:sldChg chg="modSp mod">
        <pc:chgData name="Kreipl Pavel" userId="c4de5c41-dc3e-4294-b90b-b7949fedde79" providerId="ADAL" clId="{96890138-C9B4-4CB9-88F4-EE1F4A593320}" dt="2024-08-26T07:02:56.674" v="212" actId="14100"/>
        <pc:sldMkLst>
          <pc:docMk/>
          <pc:sldMk cId="484975977" sldId="541"/>
        </pc:sldMkLst>
        <pc:spChg chg="mod">
          <ac:chgData name="Kreipl Pavel" userId="c4de5c41-dc3e-4294-b90b-b7949fedde79" providerId="ADAL" clId="{96890138-C9B4-4CB9-88F4-EE1F4A593320}" dt="2024-08-26T07:00:46.306" v="185" actId="14100"/>
          <ac:spMkLst>
            <pc:docMk/>
            <pc:sldMk cId="484975977" sldId="541"/>
            <ac:spMk id="2" creationId="{D00B4CC4-BF48-8F23-8C26-84509EEF4F89}"/>
          </ac:spMkLst>
        </pc:spChg>
        <pc:spChg chg="mod">
          <ac:chgData name="Kreipl Pavel" userId="c4de5c41-dc3e-4294-b90b-b7949fedde79" providerId="ADAL" clId="{96890138-C9B4-4CB9-88F4-EE1F4A593320}" dt="2024-08-26T07:02:37.355" v="208" actId="1038"/>
          <ac:spMkLst>
            <pc:docMk/>
            <pc:sldMk cId="484975977" sldId="541"/>
            <ac:spMk id="6" creationId="{22682213-1047-9E12-3EF3-E85097E65D82}"/>
          </ac:spMkLst>
        </pc:spChg>
        <pc:spChg chg="mod">
          <ac:chgData name="Kreipl Pavel" userId="c4de5c41-dc3e-4294-b90b-b7949fedde79" providerId="ADAL" clId="{96890138-C9B4-4CB9-88F4-EE1F4A593320}" dt="2024-08-26T07:00:15.603" v="178" actId="6549"/>
          <ac:spMkLst>
            <pc:docMk/>
            <pc:sldMk cId="484975977" sldId="541"/>
            <ac:spMk id="10" creationId="{4DBC138E-EEC5-840F-9DAF-36B27EACDCDA}"/>
          </ac:spMkLst>
        </pc:spChg>
        <pc:spChg chg="mod">
          <ac:chgData name="Kreipl Pavel" userId="c4de5c41-dc3e-4294-b90b-b7949fedde79" providerId="ADAL" clId="{96890138-C9B4-4CB9-88F4-EE1F4A593320}" dt="2024-08-26T07:01:36.881" v="193" actId="404"/>
          <ac:spMkLst>
            <pc:docMk/>
            <pc:sldMk cId="484975977" sldId="541"/>
            <ac:spMk id="11" creationId="{1AADBAE4-3E6B-91BA-4C06-7C1FCF1801D2}"/>
          </ac:spMkLst>
        </pc:spChg>
        <pc:spChg chg="mod">
          <ac:chgData name="Kreipl Pavel" userId="c4de5c41-dc3e-4294-b90b-b7949fedde79" providerId="ADAL" clId="{96890138-C9B4-4CB9-88F4-EE1F4A593320}" dt="2024-08-26T07:02:32.978" v="203" actId="1076"/>
          <ac:spMkLst>
            <pc:docMk/>
            <pc:sldMk cId="484975977" sldId="541"/>
            <ac:spMk id="12" creationId="{38C3547D-D40F-FFAF-61E0-FFDE017C7322}"/>
          </ac:spMkLst>
        </pc:spChg>
        <pc:spChg chg="mod">
          <ac:chgData name="Kreipl Pavel" userId="c4de5c41-dc3e-4294-b90b-b7949fedde79" providerId="ADAL" clId="{96890138-C9B4-4CB9-88F4-EE1F4A593320}" dt="2024-08-26T07:01:59.489" v="197" actId="14100"/>
          <ac:spMkLst>
            <pc:docMk/>
            <pc:sldMk cId="484975977" sldId="541"/>
            <ac:spMk id="13" creationId="{72DB502C-E5C8-DE3C-430A-B053D47FF43A}"/>
          </ac:spMkLst>
        </pc:spChg>
        <pc:spChg chg="mod">
          <ac:chgData name="Kreipl Pavel" userId="c4de5c41-dc3e-4294-b90b-b7949fedde79" providerId="ADAL" clId="{96890138-C9B4-4CB9-88F4-EE1F4A593320}" dt="2024-08-26T07:00:23.955" v="179" actId="1076"/>
          <ac:spMkLst>
            <pc:docMk/>
            <pc:sldMk cId="484975977" sldId="541"/>
            <ac:spMk id="21" creationId="{629BFA42-82B4-7E6D-1902-73D06992D6FE}"/>
          </ac:spMkLst>
        </pc:spChg>
        <pc:cxnChg chg="mod">
          <ac:chgData name="Kreipl Pavel" userId="c4de5c41-dc3e-4294-b90b-b7949fedde79" providerId="ADAL" clId="{96890138-C9B4-4CB9-88F4-EE1F4A593320}" dt="2024-08-26T07:02:47.854" v="210" actId="14100"/>
          <ac:cxnSpMkLst>
            <pc:docMk/>
            <pc:sldMk cId="484975977" sldId="541"/>
            <ac:cxnSpMk id="7" creationId="{D82D1781-D95E-3B4A-EF9C-912A9079D5D8}"/>
          </ac:cxnSpMkLst>
        </pc:cxnChg>
        <pc:cxnChg chg="mod">
          <ac:chgData name="Kreipl Pavel" userId="c4de5c41-dc3e-4294-b90b-b7949fedde79" providerId="ADAL" clId="{96890138-C9B4-4CB9-88F4-EE1F4A593320}" dt="2024-08-26T07:01:50.069" v="195" actId="14100"/>
          <ac:cxnSpMkLst>
            <pc:docMk/>
            <pc:sldMk cId="484975977" sldId="541"/>
            <ac:cxnSpMk id="16" creationId="{A5A41102-958E-7C32-A558-4FF5F9A90CDE}"/>
          </ac:cxnSpMkLst>
        </pc:cxnChg>
        <pc:cxnChg chg="mod">
          <ac:chgData name="Kreipl Pavel" userId="c4de5c41-dc3e-4294-b90b-b7949fedde79" providerId="ADAL" clId="{96890138-C9B4-4CB9-88F4-EE1F4A593320}" dt="2024-08-26T07:01:54.364" v="196" actId="14100"/>
          <ac:cxnSpMkLst>
            <pc:docMk/>
            <pc:sldMk cId="484975977" sldId="541"/>
            <ac:cxnSpMk id="17" creationId="{67BDCF94-8551-8B54-5F3B-C34088ECAB14}"/>
          </ac:cxnSpMkLst>
        </pc:cxnChg>
        <pc:cxnChg chg="mod">
          <ac:chgData name="Kreipl Pavel" userId="c4de5c41-dc3e-4294-b90b-b7949fedde79" providerId="ADAL" clId="{96890138-C9B4-4CB9-88F4-EE1F4A593320}" dt="2024-08-26T07:02:56.674" v="212" actId="14100"/>
          <ac:cxnSpMkLst>
            <pc:docMk/>
            <pc:sldMk cId="484975977" sldId="541"/>
            <ac:cxnSpMk id="18" creationId="{619C3B55-6E75-2D0F-8ACE-581DE933BCCE}"/>
          </ac:cxnSpMkLst>
        </pc:cxnChg>
      </pc:sldChg>
      <pc:sldChg chg="modSp mod">
        <pc:chgData name="Kreipl Pavel" userId="c4de5c41-dc3e-4294-b90b-b7949fedde79" providerId="ADAL" clId="{96890138-C9B4-4CB9-88F4-EE1F4A593320}" dt="2024-08-21T07:08:26.355" v="3" actId="1076"/>
        <pc:sldMkLst>
          <pc:docMk/>
          <pc:sldMk cId="1898041944" sldId="676"/>
        </pc:sldMkLst>
        <pc:spChg chg="mod">
          <ac:chgData name="Kreipl Pavel" userId="c4de5c41-dc3e-4294-b90b-b7949fedde79" providerId="ADAL" clId="{96890138-C9B4-4CB9-88F4-EE1F4A593320}" dt="2024-08-21T07:08:26.355" v="3" actId="1076"/>
          <ac:spMkLst>
            <pc:docMk/>
            <pc:sldMk cId="1898041944" sldId="676"/>
            <ac:spMk id="11" creationId="{9708D4A6-8FE5-3061-930A-368B327316AE}"/>
          </ac:spMkLst>
        </pc:spChg>
        <pc:spChg chg="mod">
          <ac:chgData name="Kreipl Pavel" userId="c4de5c41-dc3e-4294-b90b-b7949fedde79" providerId="ADAL" clId="{96890138-C9B4-4CB9-88F4-EE1F4A593320}" dt="2024-08-21T07:08:22.818" v="2" actId="1076"/>
          <ac:spMkLst>
            <pc:docMk/>
            <pc:sldMk cId="1898041944" sldId="676"/>
            <ac:spMk id="12" creationId="{40B05D5A-5EA2-E02F-4FC7-8AEDA95BD884}"/>
          </ac:spMkLst>
        </pc:spChg>
        <pc:graphicFrameChg chg="mod">
          <ac:chgData name="Kreipl Pavel" userId="c4de5c41-dc3e-4294-b90b-b7949fedde79" providerId="ADAL" clId="{96890138-C9B4-4CB9-88F4-EE1F4A593320}" dt="2024-08-21T07:08:14.907" v="1" actId="1076"/>
          <ac:graphicFrameMkLst>
            <pc:docMk/>
            <pc:sldMk cId="1898041944" sldId="676"/>
            <ac:graphicFrameMk id="2" creationId="{7E0919F7-F537-7284-B2E4-564E6EAAB8CD}"/>
          </ac:graphicFrameMkLst>
        </pc:graphicFrameChg>
      </pc:sldChg>
    </pc:docChg>
  </pc:docChgLst>
  <pc:docChgLst>
    <pc:chgData name="Michal Manhart-Happy" userId="6ced5610-5b46-461f-8b3d-c33d7ad69576" providerId="ADAL" clId="{B5A4CE32-C36A-4D39-802B-EA962FFEEE84}"/>
    <pc:docChg chg="custSel addSld delSld modSld modNotesMaster modHandout">
      <pc:chgData name="Michal Manhart-Happy" userId="6ced5610-5b46-461f-8b3d-c33d7ad69576" providerId="ADAL" clId="{B5A4CE32-C36A-4D39-802B-EA962FFEEE84}" dt="2024-06-12T21:15:38.687" v="121"/>
      <pc:docMkLst>
        <pc:docMk/>
      </pc:docMkLst>
      <pc:sldChg chg="addSp delSp modSp mod">
        <pc:chgData name="Michal Manhart-Happy" userId="6ced5610-5b46-461f-8b3d-c33d7ad69576" providerId="ADAL" clId="{B5A4CE32-C36A-4D39-802B-EA962FFEEE84}" dt="2024-06-12T21:12:13.324" v="120" actId="1076"/>
        <pc:sldMkLst>
          <pc:docMk/>
          <pc:sldMk cId="2962568678" sldId="257"/>
        </pc:sldMkLst>
        <pc:spChg chg="mod">
          <ac:chgData name="Michal Manhart-Happy" userId="6ced5610-5b46-461f-8b3d-c33d7ad69576" providerId="ADAL" clId="{B5A4CE32-C36A-4D39-802B-EA962FFEEE84}" dt="2024-06-12T20:56:34.573" v="11" actId="20577"/>
          <ac:spMkLst>
            <pc:docMk/>
            <pc:sldMk cId="2962568678" sldId="257"/>
            <ac:spMk id="5" creationId="{D9650445-F1E5-8D7C-F7B0-74D89B668EB0}"/>
          </ac:spMkLst>
        </pc:spChg>
        <pc:spChg chg="mod">
          <ac:chgData name="Michal Manhart-Happy" userId="6ced5610-5b46-461f-8b3d-c33d7ad69576" providerId="ADAL" clId="{B5A4CE32-C36A-4D39-802B-EA962FFEEE84}" dt="2024-06-12T21:11:04.878" v="100" actId="6549"/>
          <ac:spMkLst>
            <pc:docMk/>
            <pc:sldMk cId="2962568678" sldId="257"/>
            <ac:spMk id="6" creationId="{955270B2-0A38-2565-D282-99C7437FC522}"/>
          </ac:spMkLst>
        </pc:spChg>
        <pc:spChg chg="mod">
          <ac:chgData name="Michal Manhart-Happy" userId="6ced5610-5b46-461f-8b3d-c33d7ad69576" providerId="ADAL" clId="{B5A4CE32-C36A-4D39-802B-EA962FFEEE84}" dt="2024-06-12T21:12:03.204" v="119" actId="20577"/>
          <ac:spMkLst>
            <pc:docMk/>
            <pc:sldMk cId="2962568678" sldId="257"/>
            <ac:spMk id="7" creationId="{F81D30E2-6B29-1B08-099C-509DFB70C337}"/>
          </ac:spMkLst>
        </pc:spChg>
        <pc:spChg chg="add mod">
          <ac:chgData name="Michal Manhart-Happy" userId="6ced5610-5b46-461f-8b3d-c33d7ad69576" providerId="ADAL" clId="{B5A4CE32-C36A-4D39-802B-EA962FFEEE84}" dt="2024-06-12T21:10:55.434" v="98"/>
          <ac:spMkLst>
            <pc:docMk/>
            <pc:sldMk cId="2962568678" sldId="257"/>
            <ac:spMk id="10" creationId="{EAB41C89-523C-3E67-79AE-D1AE37082E0A}"/>
          </ac:spMkLst>
        </pc:spChg>
        <pc:spChg chg="add mod">
          <ac:chgData name="Michal Manhart-Happy" userId="6ced5610-5b46-461f-8b3d-c33d7ad69576" providerId="ADAL" clId="{B5A4CE32-C36A-4D39-802B-EA962FFEEE84}" dt="2024-06-12T21:12:13.324" v="120" actId="1076"/>
          <ac:spMkLst>
            <pc:docMk/>
            <pc:sldMk cId="2962568678" sldId="257"/>
            <ac:spMk id="12" creationId="{B1B49607-9ABF-290C-EECD-9B918AEA9CEF}"/>
          </ac:spMkLst>
        </pc:spChg>
        <pc:graphicFrameChg chg="add del mod">
          <ac:chgData name="Michal Manhart-Happy" userId="6ced5610-5b46-461f-8b3d-c33d7ad69576" providerId="ADAL" clId="{B5A4CE32-C36A-4D39-802B-EA962FFEEE84}" dt="2024-06-12T21:10:53.702" v="97" actId="478"/>
          <ac:graphicFrameMkLst>
            <pc:docMk/>
            <pc:sldMk cId="2962568678" sldId="257"/>
            <ac:graphicFrameMk id="8" creationId="{98FA0340-6C6C-2A70-86B7-5735F3F43739}"/>
          </ac:graphicFrameMkLst>
        </pc:graphicFrameChg>
        <pc:graphicFrameChg chg="add mod">
          <ac:chgData name="Michal Manhart-Happy" userId="6ced5610-5b46-461f-8b3d-c33d7ad69576" providerId="ADAL" clId="{B5A4CE32-C36A-4D39-802B-EA962FFEEE84}" dt="2024-06-12T21:10:55.434" v="98"/>
          <ac:graphicFrameMkLst>
            <pc:docMk/>
            <pc:sldMk cId="2962568678" sldId="257"/>
            <ac:graphicFrameMk id="9" creationId="{D97485F9-BAFA-8410-1773-78F9E891D0A7}"/>
          </ac:graphicFrameMkLst>
        </pc:graphicFrameChg>
      </pc:sldChg>
      <pc:sldChg chg="mod modShow">
        <pc:chgData name="Michal Manhart-Happy" userId="6ced5610-5b46-461f-8b3d-c33d7ad69576" providerId="ADAL" clId="{B5A4CE32-C36A-4D39-802B-EA962FFEEE84}" dt="2024-06-12T20:59:27.018" v="33" actId="729"/>
        <pc:sldMkLst>
          <pc:docMk/>
          <pc:sldMk cId="4178914243" sldId="533"/>
        </pc:sldMkLst>
      </pc:sldChg>
      <pc:sldChg chg="addSp delSp modSp mod delAnim">
        <pc:chgData name="Michal Manhart-Happy" userId="6ced5610-5b46-461f-8b3d-c33d7ad69576" providerId="ADAL" clId="{B5A4CE32-C36A-4D39-802B-EA962FFEEE84}" dt="2024-06-12T20:58:23.948" v="32" actId="1076"/>
        <pc:sldMkLst>
          <pc:docMk/>
          <pc:sldMk cId="2713837681" sldId="542"/>
        </pc:sldMkLst>
        <pc:spChg chg="del topLvl">
          <ac:chgData name="Michal Manhart-Happy" userId="6ced5610-5b46-461f-8b3d-c33d7ad69576" providerId="ADAL" clId="{B5A4CE32-C36A-4D39-802B-EA962FFEEE84}" dt="2024-06-12T20:57:38.245" v="24" actId="478"/>
          <ac:spMkLst>
            <pc:docMk/>
            <pc:sldMk cId="2713837681" sldId="542"/>
            <ac:spMk id="20" creationId="{D0CA6068-2761-8E81-C98F-C98F96BB13F0}"/>
          </ac:spMkLst>
        </pc:spChg>
        <pc:spChg chg="del">
          <ac:chgData name="Michal Manhart-Happy" userId="6ced5610-5b46-461f-8b3d-c33d7ad69576" providerId="ADAL" clId="{B5A4CE32-C36A-4D39-802B-EA962FFEEE84}" dt="2024-06-12T20:58:17.620" v="31" actId="478"/>
          <ac:spMkLst>
            <pc:docMk/>
            <pc:sldMk cId="2713837681" sldId="542"/>
            <ac:spMk id="22" creationId="{0E590E9E-6698-D19A-6AA7-4DD555A7F6AB}"/>
          </ac:spMkLst>
        </pc:spChg>
        <pc:grpChg chg="del">
          <ac:chgData name="Michal Manhart-Happy" userId="6ced5610-5b46-461f-8b3d-c33d7ad69576" providerId="ADAL" clId="{B5A4CE32-C36A-4D39-802B-EA962FFEEE84}" dt="2024-06-12T20:57:38.245" v="24" actId="478"/>
          <ac:grpSpMkLst>
            <pc:docMk/>
            <pc:sldMk cId="2713837681" sldId="542"/>
            <ac:grpSpMk id="10" creationId="{5BD87D46-6EC5-8C8E-B96D-B02754CBE0CE}"/>
          </ac:grpSpMkLst>
        </pc:grpChg>
        <pc:picChg chg="add mod">
          <ac:chgData name="Michal Manhart-Happy" userId="6ced5610-5b46-461f-8b3d-c33d7ad69576" providerId="ADAL" clId="{B5A4CE32-C36A-4D39-802B-EA962FFEEE84}" dt="2024-06-12T20:58:23.948" v="32" actId="1076"/>
          <ac:picMkLst>
            <pc:docMk/>
            <pc:sldMk cId="2713837681" sldId="542"/>
            <ac:picMk id="3" creationId="{C3E42B42-398C-DE2E-2F14-1CDCA00D3097}"/>
          </ac:picMkLst>
        </pc:picChg>
        <pc:picChg chg="del topLvl">
          <ac:chgData name="Michal Manhart-Happy" userId="6ced5610-5b46-461f-8b3d-c33d7ad69576" providerId="ADAL" clId="{B5A4CE32-C36A-4D39-802B-EA962FFEEE84}" dt="2024-06-12T20:57:44.257" v="25" actId="478"/>
          <ac:picMkLst>
            <pc:docMk/>
            <pc:sldMk cId="2713837681" sldId="542"/>
            <ac:picMk id="21" creationId="{928150C2-438A-2FC0-BA0E-992DC7531AD6}"/>
          </ac:picMkLst>
        </pc:picChg>
      </pc:sldChg>
      <pc:sldChg chg="add">
        <pc:chgData name="Michal Manhart-Happy" userId="6ced5610-5b46-461f-8b3d-c33d7ad69576" providerId="ADAL" clId="{B5A4CE32-C36A-4D39-802B-EA962FFEEE84}" dt="2024-06-12T21:03:11.890" v="38"/>
        <pc:sldMkLst>
          <pc:docMk/>
          <pc:sldMk cId="2094088328" sldId="551"/>
        </pc:sldMkLst>
      </pc:sldChg>
      <pc:sldChg chg="add">
        <pc:chgData name="Michal Manhart-Happy" userId="6ced5610-5b46-461f-8b3d-c33d7ad69576" providerId="ADAL" clId="{B5A4CE32-C36A-4D39-802B-EA962FFEEE84}" dt="2024-06-12T21:09:45.921" v="91"/>
        <pc:sldMkLst>
          <pc:docMk/>
          <pc:sldMk cId="1072832214" sldId="658"/>
        </pc:sldMkLst>
      </pc:sldChg>
      <pc:sldChg chg="add">
        <pc:chgData name="Michal Manhart-Happy" userId="6ced5610-5b46-461f-8b3d-c33d7ad69576" providerId="ADAL" clId="{B5A4CE32-C36A-4D39-802B-EA962FFEEE84}" dt="2024-06-12T21:03:11.890" v="38"/>
        <pc:sldMkLst>
          <pc:docMk/>
          <pc:sldMk cId="381247395" sldId="672"/>
        </pc:sldMkLst>
      </pc:sldChg>
      <pc:sldChg chg="add">
        <pc:chgData name="Michal Manhart-Happy" userId="6ced5610-5b46-461f-8b3d-c33d7ad69576" providerId="ADAL" clId="{B5A4CE32-C36A-4D39-802B-EA962FFEEE84}" dt="2024-06-12T21:03:11.890" v="38"/>
        <pc:sldMkLst>
          <pc:docMk/>
          <pc:sldMk cId="3700800446" sldId="673"/>
        </pc:sldMkLst>
      </pc:sldChg>
      <pc:sldChg chg="add">
        <pc:chgData name="Michal Manhart-Happy" userId="6ced5610-5b46-461f-8b3d-c33d7ad69576" providerId="ADAL" clId="{B5A4CE32-C36A-4D39-802B-EA962FFEEE84}" dt="2024-06-12T21:03:11.890" v="38"/>
        <pc:sldMkLst>
          <pc:docMk/>
          <pc:sldMk cId="726128404" sldId="674"/>
        </pc:sldMkLst>
      </pc:sldChg>
      <pc:sldChg chg="delSp mod">
        <pc:chgData name="Michal Manhart-Happy" userId="6ced5610-5b46-461f-8b3d-c33d7ad69576" providerId="ADAL" clId="{B5A4CE32-C36A-4D39-802B-EA962FFEEE84}" dt="2024-06-12T21:01:52.241" v="37" actId="478"/>
        <pc:sldMkLst>
          <pc:docMk/>
          <pc:sldMk cId="1898041944" sldId="676"/>
        </pc:sldMkLst>
        <pc:spChg chg="del">
          <ac:chgData name="Michal Manhart-Happy" userId="6ced5610-5b46-461f-8b3d-c33d7ad69576" providerId="ADAL" clId="{B5A4CE32-C36A-4D39-802B-EA962FFEEE84}" dt="2024-06-12T21:01:39.687" v="36" actId="478"/>
          <ac:spMkLst>
            <pc:docMk/>
            <pc:sldMk cId="1898041944" sldId="676"/>
            <ac:spMk id="3" creationId="{543AAD14-C81B-B9AC-3BAD-997CF2844EF9}"/>
          </ac:spMkLst>
        </pc:spChg>
        <pc:picChg chg="del">
          <ac:chgData name="Michal Manhart-Happy" userId="6ced5610-5b46-461f-8b3d-c33d7ad69576" providerId="ADAL" clId="{B5A4CE32-C36A-4D39-802B-EA962FFEEE84}" dt="2024-06-12T21:01:52.241" v="37" actId="478"/>
          <ac:picMkLst>
            <pc:docMk/>
            <pc:sldMk cId="1898041944" sldId="676"/>
            <ac:picMk id="17" creationId="{92414EBE-61FB-C1E0-1859-5B66F28DB6AD}"/>
          </ac:picMkLst>
        </pc:picChg>
      </pc:sldChg>
      <pc:sldChg chg="delSp modSp add del mod">
        <pc:chgData name="Michal Manhart-Happy" userId="6ced5610-5b46-461f-8b3d-c33d7ad69576" providerId="ADAL" clId="{B5A4CE32-C36A-4D39-802B-EA962FFEEE84}" dt="2024-06-12T21:07:07.019" v="67" actId="20577"/>
        <pc:sldMkLst>
          <pc:docMk/>
          <pc:sldMk cId="3317800988" sldId="696"/>
        </pc:sldMkLst>
        <pc:spChg chg="del">
          <ac:chgData name="Michal Manhart-Happy" userId="6ced5610-5b46-461f-8b3d-c33d7ad69576" providerId="ADAL" clId="{B5A4CE32-C36A-4D39-802B-EA962FFEEE84}" dt="2024-06-12T21:06:03.929" v="63" actId="478"/>
          <ac:spMkLst>
            <pc:docMk/>
            <pc:sldMk cId="3317800988" sldId="696"/>
            <ac:spMk id="2" creationId="{E1F503F3-CBB9-CD13-7D30-F7C7A2EE71FA}"/>
          </ac:spMkLst>
        </pc:spChg>
        <pc:spChg chg="mod">
          <ac:chgData name="Michal Manhart-Happy" userId="6ced5610-5b46-461f-8b3d-c33d7ad69576" providerId="ADAL" clId="{B5A4CE32-C36A-4D39-802B-EA962FFEEE84}" dt="2024-06-12T21:07:07.019" v="67" actId="20577"/>
          <ac:spMkLst>
            <pc:docMk/>
            <pc:sldMk cId="3317800988" sldId="696"/>
            <ac:spMk id="6" creationId="{7F67B69E-663F-9058-9CA0-51067F607612}"/>
          </ac:spMkLst>
        </pc:spChg>
      </pc:sldChg>
      <pc:sldChg chg="add">
        <pc:chgData name="Michal Manhart-Happy" userId="6ced5610-5b46-461f-8b3d-c33d7ad69576" providerId="ADAL" clId="{B5A4CE32-C36A-4D39-802B-EA962FFEEE84}" dt="2024-06-12T20:59:48.126" v="34"/>
        <pc:sldMkLst>
          <pc:docMk/>
          <pc:sldMk cId="4108998418" sldId="729"/>
        </pc:sldMkLst>
      </pc:sldChg>
      <pc:sldChg chg="add">
        <pc:chgData name="Michal Manhart-Happy" userId="6ced5610-5b46-461f-8b3d-c33d7ad69576" providerId="ADAL" clId="{B5A4CE32-C36A-4D39-802B-EA962FFEEE84}" dt="2024-06-12T21:00:30.555" v="35"/>
        <pc:sldMkLst>
          <pc:docMk/>
          <pc:sldMk cId="907630099" sldId="730"/>
        </pc:sldMkLst>
      </pc:sldChg>
      <pc:sldChg chg="modSp add mod">
        <pc:chgData name="Michal Manhart-Happy" userId="6ced5610-5b46-461f-8b3d-c33d7ad69576" providerId="ADAL" clId="{B5A4CE32-C36A-4D39-802B-EA962FFEEE84}" dt="2024-06-12T21:03:39.461" v="60" actId="20577"/>
        <pc:sldMkLst>
          <pc:docMk/>
          <pc:sldMk cId="2681237395" sldId="731"/>
        </pc:sldMkLst>
        <pc:spChg chg="mod">
          <ac:chgData name="Michal Manhart-Happy" userId="6ced5610-5b46-461f-8b3d-c33d7ad69576" providerId="ADAL" clId="{B5A4CE32-C36A-4D39-802B-EA962FFEEE84}" dt="2024-06-12T21:03:39.461" v="60" actId="20577"/>
          <ac:spMkLst>
            <pc:docMk/>
            <pc:sldMk cId="2681237395" sldId="731"/>
            <ac:spMk id="4" creationId="{B07821E0-52CE-417F-A89E-B3F6012D7B73}"/>
          </ac:spMkLst>
        </pc:spChg>
      </pc:sldChg>
      <pc:sldChg chg="delSp add mod">
        <pc:chgData name="Michal Manhart-Happy" userId="6ced5610-5b46-461f-8b3d-c33d7ad69576" providerId="ADAL" clId="{B5A4CE32-C36A-4D39-802B-EA962FFEEE84}" dt="2024-06-12T21:06:00.884" v="62" actId="478"/>
        <pc:sldMkLst>
          <pc:docMk/>
          <pc:sldMk cId="2679992306" sldId="732"/>
        </pc:sldMkLst>
        <pc:spChg chg="del">
          <ac:chgData name="Michal Manhart-Happy" userId="6ced5610-5b46-461f-8b3d-c33d7ad69576" providerId="ADAL" clId="{B5A4CE32-C36A-4D39-802B-EA962FFEEE84}" dt="2024-06-12T21:06:00.884" v="62" actId="478"/>
          <ac:spMkLst>
            <pc:docMk/>
            <pc:sldMk cId="2679992306" sldId="732"/>
            <ac:spMk id="2" creationId="{AEF1E79B-D169-C920-5F06-939B7D668E73}"/>
          </ac:spMkLst>
        </pc:spChg>
      </pc:sldChg>
      <pc:sldChg chg="add">
        <pc:chgData name="Michal Manhart-Happy" userId="6ced5610-5b46-461f-8b3d-c33d7ad69576" providerId="ADAL" clId="{B5A4CE32-C36A-4D39-802B-EA962FFEEE84}" dt="2024-06-12T21:08:14.676" v="68"/>
        <pc:sldMkLst>
          <pc:docMk/>
          <pc:sldMk cId="220946484" sldId="733"/>
        </pc:sldMkLst>
      </pc:sldChg>
      <pc:sldChg chg="add">
        <pc:chgData name="Michal Manhart-Happy" userId="6ced5610-5b46-461f-8b3d-c33d7ad69576" providerId="ADAL" clId="{B5A4CE32-C36A-4D39-802B-EA962FFEEE84}" dt="2024-06-12T21:08:14.676" v="68"/>
        <pc:sldMkLst>
          <pc:docMk/>
          <pc:sldMk cId="2520676614" sldId="734"/>
        </pc:sldMkLst>
      </pc:sldChg>
      <pc:sldChg chg="modSp new mod">
        <pc:chgData name="Michal Manhart-Happy" userId="6ced5610-5b46-461f-8b3d-c33d7ad69576" providerId="ADAL" clId="{B5A4CE32-C36A-4D39-802B-EA962FFEEE84}" dt="2024-06-12T21:09:25.231" v="90" actId="20577"/>
        <pc:sldMkLst>
          <pc:docMk/>
          <pc:sldMk cId="3837323398" sldId="735"/>
        </pc:sldMkLst>
        <pc:spChg chg="mod">
          <ac:chgData name="Michal Manhart-Happy" userId="6ced5610-5b46-461f-8b3d-c33d7ad69576" providerId="ADAL" clId="{B5A4CE32-C36A-4D39-802B-EA962FFEEE84}" dt="2024-06-12T21:09:25.231" v="90" actId="20577"/>
          <ac:spMkLst>
            <pc:docMk/>
            <pc:sldMk cId="3837323398" sldId="735"/>
            <ac:spMk id="4" creationId="{7CA19B23-0F5C-AFCB-2E40-004786D08CE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CF5156-5E82-4271-803A-2131828C0B4E}"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cs-CZ"/>
        </a:p>
      </dgm:t>
    </dgm:pt>
    <dgm:pt modelId="{F92A421F-7101-47DD-AD94-4FE542C07D96}">
      <dgm:prSet phldrT="[Text]" custT="1"/>
      <dgm:spPr/>
      <dgm:t>
        <a:bodyPr/>
        <a:lstStyle/>
        <a:p>
          <a:r>
            <a:rPr lang="cs-CZ" sz="1400" b="1" dirty="0">
              <a:solidFill>
                <a:schemeClr val="bg1"/>
              </a:solidFill>
            </a:rPr>
            <a:t>Obce</a:t>
          </a:r>
        </a:p>
      </dgm:t>
    </dgm:pt>
    <dgm:pt modelId="{2468134E-DA79-42D8-8169-AA9A13C0F280}" type="parTrans" cxnId="{B5ADC16F-4733-4EE5-A85A-216C4D451C99}">
      <dgm:prSet/>
      <dgm:spPr/>
      <dgm:t>
        <a:bodyPr/>
        <a:lstStyle/>
        <a:p>
          <a:endParaRPr lang="cs-CZ" sz="1400" b="1">
            <a:solidFill>
              <a:schemeClr val="bg1"/>
            </a:solidFill>
          </a:endParaRPr>
        </a:p>
      </dgm:t>
    </dgm:pt>
    <dgm:pt modelId="{078357E4-81F0-40DF-B431-F47DADE266B3}" type="sibTrans" cxnId="{B5ADC16F-4733-4EE5-A85A-216C4D451C99}">
      <dgm:prSet/>
      <dgm:spPr/>
      <dgm:t>
        <a:bodyPr/>
        <a:lstStyle/>
        <a:p>
          <a:endParaRPr lang="cs-CZ" sz="1400" b="1">
            <a:solidFill>
              <a:schemeClr val="bg1"/>
            </a:solidFill>
          </a:endParaRPr>
        </a:p>
      </dgm:t>
    </dgm:pt>
    <dgm:pt modelId="{B9E9D66D-EC60-400F-8014-A43DAAC6E5E6}">
      <dgm:prSet phldrT="[Text]" custT="1"/>
      <dgm:spPr/>
      <dgm:t>
        <a:bodyPr/>
        <a:lstStyle/>
        <a:p>
          <a:r>
            <a:rPr lang="cs-CZ" sz="1400" b="1" dirty="0">
              <a:solidFill>
                <a:schemeClr val="bg1"/>
              </a:solidFill>
            </a:rPr>
            <a:t>Kraje</a:t>
          </a:r>
        </a:p>
      </dgm:t>
    </dgm:pt>
    <dgm:pt modelId="{C0130A97-E75E-42CE-B304-EBE6099A7FC5}" type="parTrans" cxnId="{D90F0146-FA64-4512-94B4-FBF13A7F7DFB}">
      <dgm:prSet/>
      <dgm:spPr/>
      <dgm:t>
        <a:bodyPr/>
        <a:lstStyle/>
        <a:p>
          <a:endParaRPr lang="cs-CZ" sz="1400" b="1">
            <a:solidFill>
              <a:schemeClr val="bg1"/>
            </a:solidFill>
          </a:endParaRPr>
        </a:p>
      </dgm:t>
    </dgm:pt>
    <dgm:pt modelId="{13192D85-DCAC-4B2B-AD3F-7AF752635877}" type="sibTrans" cxnId="{D90F0146-FA64-4512-94B4-FBF13A7F7DFB}">
      <dgm:prSet/>
      <dgm:spPr/>
      <dgm:t>
        <a:bodyPr/>
        <a:lstStyle/>
        <a:p>
          <a:endParaRPr lang="cs-CZ" sz="1400" b="1">
            <a:solidFill>
              <a:schemeClr val="bg1"/>
            </a:solidFill>
          </a:endParaRPr>
        </a:p>
      </dgm:t>
    </dgm:pt>
    <dgm:pt modelId="{0517AA4C-139A-4716-9F5A-F805E04DB5A6}">
      <dgm:prSet phldrT="[Text]" custT="1"/>
      <dgm:spPr/>
      <dgm:t>
        <a:bodyPr/>
        <a:lstStyle/>
        <a:p>
          <a:r>
            <a:rPr lang="cs-CZ" sz="1400" b="1" dirty="0">
              <a:solidFill>
                <a:schemeClr val="bg1"/>
              </a:solidFill>
            </a:rPr>
            <a:t>MPO</a:t>
          </a:r>
        </a:p>
      </dgm:t>
    </dgm:pt>
    <dgm:pt modelId="{F29A3C91-B806-4043-8CBA-721F0BE59E6C}" type="parTrans" cxnId="{481BFC47-B906-44C6-82B7-5A23A0A89530}">
      <dgm:prSet/>
      <dgm:spPr/>
      <dgm:t>
        <a:bodyPr/>
        <a:lstStyle/>
        <a:p>
          <a:endParaRPr lang="cs-CZ" sz="1400" b="1">
            <a:solidFill>
              <a:schemeClr val="bg1"/>
            </a:solidFill>
          </a:endParaRPr>
        </a:p>
      </dgm:t>
    </dgm:pt>
    <dgm:pt modelId="{3220039D-0B68-494B-934B-64ED584ACECA}" type="sibTrans" cxnId="{481BFC47-B906-44C6-82B7-5A23A0A89530}">
      <dgm:prSet/>
      <dgm:spPr/>
      <dgm:t>
        <a:bodyPr/>
        <a:lstStyle/>
        <a:p>
          <a:endParaRPr lang="cs-CZ" sz="1400" b="1">
            <a:solidFill>
              <a:schemeClr val="bg1"/>
            </a:solidFill>
          </a:endParaRPr>
        </a:p>
      </dgm:t>
    </dgm:pt>
    <dgm:pt modelId="{1412929F-B5D6-4C1B-91D1-74C3C078CC79}">
      <dgm:prSet phldrT="[Text]" custT="1"/>
      <dgm:spPr/>
      <dgm:t>
        <a:bodyPr/>
        <a:lstStyle/>
        <a:p>
          <a:r>
            <a:rPr lang="cs-CZ" sz="1400" b="1" dirty="0">
              <a:solidFill>
                <a:schemeClr val="bg1"/>
              </a:solidFill>
            </a:rPr>
            <a:t>ČTÚ</a:t>
          </a:r>
        </a:p>
      </dgm:t>
    </dgm:pt>
    <dgm:pt modelId="{25291D66-EEB7-41B4-9F2E-698A6243FC8D}" type="parTrans" cxnId="{3D1C2B1C-4CCC-4334-85F0-D51CFF9FDBBA}">
      <dgm:prSet/>
      <dgm:spPr/>
      <dgm:t>
        <a:bodyPr/>
        <a:lstStyle/>
        <a:p>
          <a:endParaRPr lang="cs-CZ" sz="1400" b="1">
            <a:solidFill>
              <a:schemeClr val="bg1"/>
            </a:solidFill>
          </a:endParaRPr>
        </a:p>
      </dgm:t>
    </dgm:pt>
    <dgm:pt modelId="{5825508E-5D10-4F7D-A3C7-AB72090FF6A4}" type="sibTrans" cxnId="{3D1C2B1C-4CCC-4334-85F0-D51CFF9FDBBA}">
      <dgm:prSet/>
      <dgm:spPr/>
      <dgm:t>
        <a:bodyPr/>
        <a:lstStyle/>
        <a:p>
          <a:endParaRPr lang="cs-CZ" sz="1400" b="1">
            <a:solidFill>
              <a:schemeClr val="bg1"/>
            </a:solidFill>
          </a:endParaRPr>
        </a:p>
      </dgm:t>
    </dgm:pt>
    <dgm:pt modelId="{61D11B22-ADE9-440A-BE30-E9E3FAEE1716}">
      <dgm:prSet phldrT="[Text]" custT="1"/>
      <dgm:spPr/>
      <dgm:t>
        <a:bodyPr/>
        <a:lstStyle/>
        <a:p>
          <a:r>
            <a:rPr lang="cs-CZ" sz="1400" b="1" dirty="0">
              <a:solidFill>
                <a:schemeClr val="bg1"/>
              </a:solidFill>
            </a:rPr>
            <a:t>Operátoři</a:t>
          </a:r>
        </a:p>
      </dgm:t>
    </dgm:pt>
    <dgm:pt modelId="{9810927E-9F34-4AA2-A970-9D6E2F475BE1}" type="parTrans" cxnId="{4D18C75E-ED69-41BB-B6D6-860A2F53AEA3}">
      <dgm:prSet/>
      <dgm:spPr/>
      <dgm:t>
        <a:bodyPr/>
        <a:lstStyle/>
        <a:p>
          <a:endParaRPr lang="cs-CZ" sz="1400" b="1">
            <a:solidFill>
              <a:schemeClr val="bg1"/>
            </a:solidFill>
          </a:endParaRPr>
        </a:p>
      </dgm:t>
    </dgm:pt>
    <dgm:pt modelId="{93468EA4-1965-45AA-A5D0-BF2CFAD11ECE}" type="sibTrans" cxnId="{4D18C75E-ED69-41BB-B6D6-860A2F53AEA3}">
      <dgm:prSet/>
      <dgm:spPr/>
      <dgm:t>
        <a:bodyPr/>
        <a:lstStyle/>
        <a:p>
          <a:endParaRPr lang="cs-CZ" sz="1400" b="1">
            <a:solidFill>
              <a:schemeClr val="bg1"/>
            </a:solidFill>
          </a:endParaRPr>
        </a:p>
      </dgm:t>
    </dgm:pt>
    <dgm:pt modelId="{0ED8B629-FA50-46D3-A341-75F07F635E41}" type="pres">
      <dgm:prSet presAssocID="{78CF5156-5E82-4271-803A-2131828C0B4E}" presName="cycle" presStyleCnt="0">
        <dgm:presLayoutVars>
          <dgm:dir/>
          <dgm:resizeHandles val="exact"/>
        </dgm:presLayoutVars>
      </dgm:prSet>
      <dgm:spPr/>
    </dgm:pt>
    <dgm:pt modelId="{6591F8E5-AE84-484B-A171-84854F0592B5}" type="pres">
      <dgm:prSet presAssocID="{F92A421F-7101-47DD-AD94-4FE542C07D96}" presName="dummy" presStyleCnt="0"/>
      <dgm:spPr/>
    </dgm:pt>
    <dgm:pt modelId="{408FEA5A-9E8A-4C7F-B877-4E530156AA5A}" type="pres">
      <dgm:prSet presAssocID="{F92A421F-7101-47DD-AD94-4FE542C07D96}" presName="node" presStyleLbl="revTx" presStyleIdx="0" presStyleCnt="5">
        <dgm:presLayoutVars>
          <dgm:bulletEnabled val="1"/>
        </dgm:presLayoutVars>
      </dgm:prSet>
      <dgm:spPr/>
    </dgm:pt>
    <dgm:pt modelId="{6B25F2C4-0504-4875-B310-C4F496C1DD67}" type="pres">
      <dgm:prSet presAssocID="{078357E4-81F0-40DF-B431-F47DADE266B3}" presName="sibTrans" presStyleLbl="node1" presStyleIdx="0" presStyleCnt="5"/>
      <dgm:spPr/>
    </dgm:pt>
    <dgm:pt modelId="{FA247868-1CB5-40EC-9261-63CE90FDB601}" type="pres">
      <dgm:prSet presAssocID="{B9E9D66D-EC60-400F-8014-A43DAAC6E5E6}" presName="dummy" presStyleCnt="0"/>
      <dgm:spPr/>
    </dgm:pt>
    <dgm:pt modelId="{B4C56D29-3DDB-423C-914A-F696980B446A}" type="pres">
      <dgm:prSet presAssocID="{B9E9D66D-EC60-400F-8014-A43DAAC6E5E6}" presName="node" presStyleLbl="revTx" presStyleIdx="1" presStyleCnt="5">
        <dgm:presLayoutVars>
          <dgm:bulletEnabled val="1"/>
        </dgm:presLayoutVars>
      </dgm:prSet>
      <dgm:spPr/>
    </dgm:pt>
    <dgm:pt modelId="{8FF7054C-3295-43E9-9429-40CD1042075D}" type="pres">
      <dgm:prSet presAssocID="{13192D85-DCAC-4B2B-AD3F-7AF752635877}" presName="sibTrans" presStyleLbl="node1" presStyleIdx="1" presStyleCnt="5"/>
      <dgm:spPr/>
    </dgm:pt>
    <dgm:pt modelId="{C0CE87C4-8566-4220-B1AD-3C3AB64E4CC9}" type="pres">
      <dgm:prSet presAssocID="{0517AA4C-139A-4716-9F5A-F805E04DB5A6}" presName="dummy" presStyleCnt="0"/>
      <dgm:spPr/>
    </dgm:pt>
    <dgm:pt modelId="{738A9198-6F8D-4D5F-B3B8-A624DDF270C5}" type="pres">
      <dgm:prSet presAssocID="{0517AA4C-139A-4716-9F5A-F805E04DB5A6}" presName="node" presStyleLbl="revTx" presStyleIdx="2" presStyleCnt="5">
        <dgm:presLayoutVars>
          <dgm:bulletEnabled val="1"/>
        </dgm:presLayoutVars>
      </dgm:prSet>
      <dgm:spPr/>
    </dgm:pt>
    <dgm:pt modelId="{8724D984-2A7E-48B6-A090-FA4CFE296CDF}" type="pres">
      <dgm:prSet presAssocID="{3220039D-0B68-494B-934B-64ED584ACECA}" presName="sibTrans" presStyleLbl="node1" presStyleIdx="2" presStyleCnt="5"/>
      <dgm:spPr/>
    </dgm:pt>
    <dgm:pt modelId="{3F348329-8CB6-4850-A524-7BE7BBA08F29}" type="pres">
      <dgm:prSet presAssocID="{1412929F-B5D6-4C1B-91D1-74C3C078CC79}" presName="dummy" presStyleCnt="0"/>
      <dgm:spPr/>
    </dgm:pt>
    <dgm:pt modelId="{9497BBDB-9B15-443E-960A-CB9360087CDB}" type="pres">
      <dgm:prSet presAssocID="{1412929F-B5D6-4C1B-91D1-74C3C078CC79}" presName="node" presStyleLbl="revTx" presStyleIdx="3" presStyleCnt="5">
        <dgm:presLayoutVars>
          <dgm:bulletEnabled val="1"/>
        </dgm:presLayoutVars>
      </dgm:prSet>
      <dgm:spPr/>
    </dgm:pt>
    <dgm:pt modelId="{1F10ADBB-E1CC-44A6-AEA7-C7D1CDAD40AF}" type="pres">
      <dgm:prSet presAssocID="{5825508E-5D10-4F7D-A3C7-AB72090FF6A4}" presName="sibTrans" presStyleLbl="node1" presStyleIdx="3" presStyleCnt="5"/>
      <dgm:spPr/>
    </dgm:pt>
    <dgm:pt modelId="{5CF13DBD-66F5-4C3A-9181-74DF81F6C8ED}" type="pres">
      <dgm:prSet presAssocID="{61D11B22-ADE9-440A-BE30-E9E3FAEE1716}" presName="dummy" presStyleCnt="0"/>
      <dgm:spPr/>
    </dgm:pt>
    <dgm:pt modelId="{CAA710CF-5B54-4E90-92AD-931046A8DC10}" type="pres">
      <dgm:prSet presAssocID="{61D11B22-ADE9-440A-BE30-E9E3FAEE1716}" presName="node" presStyleLbl="revTx" presStyleIdx="4" presStyleCnt="5" custScaleX="144858" custRadScaleRad="101382" custRadScaleInc="-21839">
        <dgm:presLayoutVars>
          <dgm:bulletEnabled val="1"/>
        </dgm:presLayoutVars>
      </dgm:prSet>
      <dgm:spPr/>
    </dgm:pt>
    <dgm:pt modelId="{9849D812-B31B-4F4A-8A0F-286E354F6910}" type="pres">
      <dgm:prSet presAssocID="{93468EA4-1965-45AA-A5D0-BF2CFAD11ECE}" presName="sibTrans" presStyleLbl="node1" presStyleIdx="4" presStyleCnt="5"/>
      <dgm:spPr/>
    </dgm:pt>
  </dgm:ptLst>
  <dgm:cxnLst>
    <dgm:cxn modelId="{AC92B10B-4BE5-4060-B0B1-9F54FCF86AA5}" type="presOf" srcId="{78CF5156-5E82-4271-803A-2131828C0B4E}" destId="{0ED8B629-FA50-46D3-A341-75F07F635E41}" srcOrd="0" destOrd="0" presId="urn:microsoft.com/office/officeart/2005/8/layout/cycle1"/>
    <dgm:cxn modelId="{3D1C2B1C-4CCC-4334-85F0-D51CFF9FDBBA}" srcId="{78CF5156-5E82-4271-803A-2131828C0B4E}" destId="{1412929F-B5D6-4C1B-91D1-74C3C078CC79}" srcOrd="3" destOrd="0" parTransId="{25291D66-EEB7-41B4-9F2E-698A6243FC8D}" sibTransId="{5825508E-5D10-4F7D-A3C7-AB72090FF6A4}"/>
    <dgm:cxn modelId="{CA078C23-E8E9-4A72-8DF9-5844214ED2AF}" type="presOf" srcId="{078357E4-81F0-40DF-B431-F47DADE266B3}" destId="{6B25F2C4-0504-4875-B310-C4F496C1DD67}" srcOrd="0" destOrd="0" presId="urn:microsoft.com/office/officeart/2005/8/layout/cycle1"/>
    <dgm:cxn modelId="{5C50BB2A-4C4B-4AC8-B4B9-8CBAEF5CE104}" type="presOf" srcId="{F92A421F-7101-47DD-AD94-4FE542C07D96}" destId="{408FEA5A-9E8A-4C7F-B877-4E530156AA5A}" srcOrd="0" destOrd="0" presId="urn:microsoft.com/office/officeart/2005/8/layout/cycle1"/>
    <dgm:cxn modelId="{03DFDA3D-0044-4CCB-8B4A-D73D1B7CC002}" type="presOf" srcId="{0517AA4C-139A-4716-9F5A-F805E04DB5A6}" destId="{738A9198-6F8D-4D5F-B3B8-A624DDF270C5}" srcOrd="0" destOrd="0" presId="urn:microsoft.com/office/officeart/2005/8/layout/cycle1"/>
    <dgm:cxn modelId="{4D18C75E-ED69-41BB-B6D6-860A2F53AEA3}" srcId="{78CF5156-5E82-4271-803A-2131828C0B4E}" destId="{61D11B22-ADE9-440A-BE30-E9E3FAEE1716}" srcOrd="4" destOrd="0" parTransId="{9810927E-9F34-4AA2-A970-9D6E2F475BE1}" sibTransId="{93468EA4-1965-45AA-A5D0-BF2CFAD11ECE}"/>
    <dgm:cxn modelId="{D35A2F62-D0AB-4283-85E2-EF7ACF800689}" type="presOf" srcId="{61D11B22-ADE9-440A-BE30-E9E3FAEE1716}" destId="{CAA710CF-5B54-4E90-92AD-931046A8DC10}" srcOrd="0" destOrd="0" presId="urn:microsoft.com/office/officeart/2005/8/layout/cycle1"/>
    <dgm:cxn modelId="{D90F0146-FA64-4512-94B4-FBF13A7F7DFB}" srcId="{78CF5156-5E82-4271-803A-2131828C0B4E}" destId="{B9E9D66D-EC60-400F-8014-A43DAAC6E5E6}" srcOrd="1" destOrd="0" parTransId="{C0130A97-E75E-42CE-B304-EBE6099A7FC5}" sibTransId="{13192D85-DCAC-4B2B-AD3F-7AF752635877}"/>
    <dgm:cxn modelId="{481BFC47-B906-44C6-82B7-5A23A0A89530}" srcId="{78CF5156-5E82-4271-803A-2131828C0B4E}" destId="{0517AA4C-139A-4716-9F5A-F805E04DB5A6}" srcOrd="2" destOrd="0" parTransId="{F29A3C91-B806-4043-8CBA-721F0BE59E6C}" sibTransId="{3220039D-0B68-494B-934B-64ED584ACECA}"/>
    <dgm:cxn modelId="{51D5D868-BA58-4AAF-A5A2-7EFB18094BA3}" type="presOf" srcId="{1412929F-B5D6-4C1B-91D1-74C3C078CC79}" destId="{9497BBDB-9B15-443E-960A-CB9360087CDB}" srcOrd="0" destOrd="0" presId="urn:microsoft.com/office/officeart/2005/8/layout/cycle1"/>
    <dgm:cxn modelId="{6A99514F-AB85-4E32-92E6-2EAF5B75B5A7}" type="presOf" srcId="{B9E9D66D-EC60-400F-8014-A43DAAC6E5E6}" destId="{B4C56D29-3DDB-423C-914A-F696980B446A}" srcOrd="0" destOrd="0" presId="urn:microsoft.com/office/officeart/2005/8/layout/cycle1"/>
    <dgm:cxn modelId="{B5ADC16F-4733-4EE5-A85A-216C4D451C99}" srcId="{78CF5156-5E82-4271-803A-2131828C0B4E}" destId="{F92A421F-7101-47DD-AD94-4FE542C07D96}" srcOrd="0" destOrd="0" parTransId="{2468134E-DA79-42D8-8169-AA9A13C0F280}" sibTransId="{078357E4-81F0-40DF-B431-F47DADE266B3}"/>
    <dgm:cxn modelId="{4C2B34A0-DC2A-4759-9982-3FEB6A197B48}" type="presOf" srcId="{5825508E-5D10-4F7D-A3C7-AB72090FF6A4}" destId="{1F10ADBB-E1CC-44A6-AEA7-C7D1CDAD40AF}" srcOrd="0" destOrd="0" presId="urn:microsoft.com/office/officeart/2005/8/layout/cycle1"/>
    <dgm:cxn modelId="{17EFB1A7-490F-4C44-B709-5A2CC69BEA8C}" type="presOf" srcId="{13192D85-DCAC-4B2B-AD3F-7AF752635877}" destId="{8FF7054C-3295-43E9-9429-40CD1042075D}" srcOrd="0" destOrd="0" presId="urn:microsoft.com/office/officeart/2005/8/layout/cycle1"/>
    <dgm:cxn modelId="{85016CBD-236C-4022-81CB-C9518F130204}" type="presOf" srcId="{93468EA4-1965-45AA-A5D0-BF2CFAD11ECE}" destId="{9849D812-B31B-4F4A-8A0F-286E354F6910}" srcOrd="0" destOrd="0" presId="urn:microsoft.com/office/officeart/2005/8/layout/cycle1"/>
    <dgm:cxn modelId="{CB4548F2-66CC-40D3-8863-0D341168477D}" type="presOf" srcId="{3220039D-0B68-494B-934B-64ED584ACECA}" destId="{8724D984-2A7E-48B6-A090-FA4CFE296CDF}" srcOrd="0" destOrd="0" presId="urn:microsoft.com/office/officeart/2005/8/layout/cycle1"/>
    <dgm:cxn modelId="{D2B818B4-ECFB-42C7-99BB-A310E764178F}" type="presParOf" srcId="{0ED8B629-FA50-46D3-A341-75F07F635E41}" destId="{6591F8E5-AE84-484B-A171-84854F0592B5}" srcOrd="0" destOrd="0" presId="urn:microsoft.com/office/officeart/2005/8/layout/cycle1"/>
    <dgm:cxn modelId="{86E9944A-7170-40D7-8DDC-C5417433442F}" type="presParOf" srcId="{0ED8B629-FA50-46D3-A341-75F07F635E41}" destId="{408FEA5A-9E8A-4C7F-B877-4E530156AA5A}" srcOrd="1" destOrd="0" presId="urn:microsoft.com/office/officeart/2005/8/layout/cycle1"/>
    <dgm:cxn modelId="{97F539EF-8C93-480D-8A04-8E21F96EF30A}" type="presParOf" srcId="{0ED8B629-FA50-46D3-A341-75F07F635E41}" destId="{6B25F2C4-0504-4875-B310-C4F496C1DD67}" srcOrd="2" destOrd="0" presId="urn:microsoft.com/office/officeart/2005/8/layout/cycle1"/>
    <dgm:cxn modelId="{6EDD96DA-BFC9-41B5-8B0C-8A321D617774}" type="presParOf" srcId="{0ED8B629-FA50-46D3-A341-75F07F635E41}" destId="{FA247868-1CB5-40EC-9261-63CE90FDB601}" srcOrd="3" destOrd="0" presId="urn:microsoft.com/office/officeart/2005/8/layout/cycle1"/>
    <dgm:cxn modelId="{7BE0309F-2F40-48D3-BDD1-349523504BAF}" type="presParOf" srcId="{0ED8B629-FA50-46D3-A341-75F07F635E41}" destId="{B4C56D29-3DDB-423C-914A-F696980B446A}" srcOrd="4" destOrd="0" presId="urn:microsoft.com/office/officeart/2005/8/layout/cycle1"/>
    <dgm:cxn modelId="{15A68BE3-B0E5-4CB3-B7DC-ACCEE9E95F40}" type="presParOf" srcId="{0ED8B629-FA50-46D3-A341-75F07F635E41}" destId="{8FF7054C-3295-43E9-9429-40CD1042075D}" srcOrd="5" destOrd="0" presId="urn:microsoft.com/office/officeart/2005/8/layout/cycle1"/>
    <dgm:cxn modelId="{58F2FD6D-F9FF-4DEB-90F1-11EF2A77A854}" type="presParOf" srcId="{0ED8B629-FA50-46D3-A341-75F07F635E41}" destId="{C0CE87C4-8566-4220-B1AD-3C3AB64E4CC9}" srcOrd="6" destOrd="0" presId="urn:microsoft.com/office/officeart/2005/8/layout/cycle1"/>
    <dgm:cxn modelId="{F8695395-16B2-4D97-863D-7CECFA9950FA}" type="presParOf" srcId="{0ED8B629-FA50-46D3-A341-75F07F635E41}" destId="{738A9198-6F8D-4D5F-B3B8-A624DDF270C5}" srcOrd="7" destOrd="0" presId="urn:microsoft.com/office/officeart/2005/8/layout/cycle1"/>
    <dgm:cxn modelId="{454E892E-7C32-4B59-BD2C-49C550D693E7}" type="presParOf" srcId="{0ED8B629-FA50-46D3-A341-75F07F635E41}" destId="{8724D984-2A7E-48B6-A090-FA4CFE296CDF}" srcOrd="8" destOrd="0" presId="urn:microsoft.com/office/officeart/2005/8/layout/cycle1"/>
    <dgm:cxn modelId="{B6A825E7-3E0B-400C-B209-298400BF08B5}" type="presParOf" srcId="{0ED8B629-FA50-46D3-A341-75F07F635E41}" destId="{3F348329-8CB6-4850-A524-7BE7BBA08F29}" srcOrd="9" destOrd="0" presId="urn:microsoft.com/office/officeart/2005/8/layout/cycle1"/>
    <dgm:cxn modelId="{633F2D68-B8C0-4185-BA51-F6903EAD1801}" type="presParOf" srcId="{0ED8B629-FA50-46D3-A341-75F07F635E41}" destId="{9497BBDB-9B15-443E-960A-CB9360087CDB}" srcOrd="10" destOrd="0" presId="urn:microsoft.com/office/officeart/2005/8/layout/cycle1"/>
    <dgm:cxn modelId="{744C922E-EE97-4697-A885-003F425447CA}" type="presParOf" srcId="{0ED8B629-FA50-46D3-A341-75F07F635E41}" destId="{1F10ADBB-E1CC-44A6-AEA7-C7D1CDAD40AF}" srcOrd="11" destOrd="0" presId="urn:microsoft.com/office/officeart/2005/8/layout/cycle1"/>
    <dgm:cxn modelId="{3CC0E4F7-8525-4F55-B654-B2A93756F356}" type="presParOf" srcId="{0ED8B629-FA50-46D3-A341-75F07F635E41}" destId="{5CF13DBD-66F5-4C3A-9181-74DF81F6C8ED}" srcOrd="12" destOrd="0" presId="urn:microsoft.com/office/officeart/2005/8/layout/cycle1"/>
    <dgm:cxn modelId="{1EAAF042-BF63-4556-99AF-FA9C87852E5B}" type="presParOf" srcId="{0ED8B629-FA50-46D3-A341-75F07F635E41}" destId="{CAA710CF-5B54-4E90-92AD-931046A8DC10}" srcOrd="13" destOrd="0" presId="urn:microsoft.com/office/officeart/2005/8/layout/cycle1"/>
    <dgm:cxn modelId="{B6C97C3A-DE58-4FF9-A9C6-65B56A9DB140}" type="presParOf" srcId="{0ED8B629-FA50-46D3-A341-75F07F635E41}" destId="{9849D812-B31B-4F4A-8A0F-286E354F6910}"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8FEA5A-9E8A-4C7F-B877-4E530156AA5A}">
      <dsp:nvSpPr>
        <dsp:cNvPr id="0" name=""/>
        <dsp:cNvSpPr/>
      </dsp:nvSpPr>
      <dsp:spPr>
        <a:xfrm>
          <a:off x="2042360" y="18589"/>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Obce</a:t>
          </a:r>
        </a:p>
      </dsp:txBody>
      <dsp:txXfrm>
        <a:off x="2042360" y="18589"/>
        <a:ext cx="645169" cy="645169"/>
      </dsp:txXfrm>
    </dsp:sp>
    <dsp:sp modelId="{6B25F2C4-0504-4875-B310-C4F496C1DD67}">
      <dsp:nvSpPr>
        <dsp:cNvPr id="0" name=""/>
        <dsp:cNvSpPr/>
      </dsp:nvSpPr>
      <dsp:spPr>
        <a:xfrm>
          <a:off x="524276" y="-125"/>
          <a:ext cx="2419445" cy="2419445"/>
        </a:xfrm>
        <a:prstGeom prst="circularArrow">
          <a:avLst>
            <a:gd name="adj1" fmla="val 5200"/>
            <a:gd name="adj2" fmla="val 335892"/>
            <a:gd name="adj3" fmla="val 21293327"/>
            <a:gd name="adj4" fmla="val 19766164"/>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C56D29-3DDB-423C-914A-F696980B446A}">
      <dsp:nvSpPr>
        <dsp:cNvPr id="0" name=""/>
        <dsp:cNvSpPr/>
      </dsp:nvSpPr>
      <dsp:spPr>
        <a:xfrm>
          <a:off x="2432307"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Kraje</a:t>
          </a:r>
        </a:p>
      </dsp:txBody>
      <dsp:txXfrm>
        <a:off x="2432307" y="1218720"/>
        <a:ext cx="645169" cy="645169"/>
      </dsp:txXfrm>
    </dsp:sp>
    <dsp:sp modelId="{8FF7054C-3295-43E9-9429-40CD1042075D}">
      <dsp:nvSpPr>
        <dsp:cNvPr id="0" name=""/>
        <dsp:cNvSpPr/>
      </dsp:nvSpPr>
      <dsp:spPr>
        <a:xfrm>
          <a:off x="524276" y="-125"/>
          <a:ext cx="2419445" cy="2419445"/>
        </a:xfrm>
        <a:prstGeom prst="circularArrow">
          <a:avLst>
            <a:gd name="adj1" fmla="val 5200"/>
            <a:gd name="adj2" fmla="val 335892"/>
            <a:gd name="adj3" fmla="val 4014786"/>
            <a:gd name="adj4" fmla="val 2253351"/>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8A9198-6F8D-4D5F-B3B8-A624DDF270C5}">
      <dsp:nvSpPr>
        <dsp:cNvPr id="0" name=""/>
        <dsp:cNvSpPr/>
      </dsp:nvSpPr>
      <dsp:spPr>
        <a:xfrm>
          <a:off x="1411414" y="1960443"/>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MPO</a:t>
          </a:r>
        </a:p>
      </dsp:txBody>
      <dsp:txXfrm>
        <a:off x="1411414" y="1960443"/>
        <a:ext cx="645169" cy="645169"/>
      </dsp:txXfrm>
    </dsp:sp>
    <dsp:sp modelId="{8724D984-2A7E-48B6-A090-FA4CFE296CDF}">
      <dsp:nvSpPr>
        <dsp:cNvPr id="0" name=""/>
        <dsp:cNvSpPr/>
      </dsp:nvSpPr>
      <dsp:spPr>
        <a:xfrm>
          <a:off x="524276" y="-125"/>
          <a:ext cx="2419445" cy="2419445"/>
        </a:xfrm>
        <a:prstGeom prst="circularArrow">
          <a:avLst>
            <a:gd name="adj1" fmla="val 5200"/>
            <a:gd name="adj2" fmla="val 335892"/>
            <a:gd name="adj3" fmla="val 8210756"/>
            <a:gd name="adj4" fmla="val 6449322"/>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97BBDB-9B15-443E-960A-CB9360087CDB}">
      <dsp:nvSpPr>
        <dsp:cNvPr id="0" name=""/>
        <dsp:cNvSpPr/>
      </dsp:nvSpPr>
      <dsp:spPr>
        <a:xfrm>
          <a:off x="390521" y="1218720"/>
          <a:ext cx="64516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ČTÚ</a:t>
          </a:r>
        </a:p>
      </dsp:txBody>
      <dsp:txXfrm>
        <a:off x="390521" y="1218720"/>
        <a:ext cx="645169" cy="645169"/>
      </dsp:txXfrm>
    </dsp:sp>
    <dsp:sp modelId="{1F10ADBB-E1CC-44A6-AEA7-C7D1CDAD40AF}">
      <dsp:nvSpPr>
        <dsp:cNvPr id="0" name=""/>
        <dsp:cNvSpPr/>
      </dsp:nvSpPr>
      <dsp:spPr>
        <a:xfrm>
          <a:off x="523530" y="-32040"/>
          <a:ext cx="2419445" cy="2419445"/>
        </a:xfrm>
        <a:prstGeom prst="circularArrow">
          <a:avLst>
            <a:gd name="adj1" fmla="val 5200"/>
            <a:gd name="adj2" fmla="val 335892"/>
            <a:gd name="adj3" fmla="val 12000092"/>
            <a:gd name="adj4" fmla="val 10668539"/>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A710CF-5B54-4E90-92AD-931046A8DC10}">
      <dsp:nvSpPr>
        <dsp:cNvPr id="0" name=""/>
        <dsp:cNvSpPr/>
      </dsp:nvSpPr>
      <dsp:spPr>
        <a:xfrm>
          <a:off x="549289" y="68703"/>
          <a:ext cx="934579" cy="6451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cs-CZ" sz="1400" b="1" kern="1200" dirty="0">
              <a:solidFill>
                <a:schemeClr val="bg1"/>
              </a:solidFill>
            </a:rPr>
            <a:t>Operátoři</a:t>
          </a:r>
        </a:p>
      </dsp:txBody>
      <dsp:txXfrm>
        <a:off x="549289" y="68703"/>
        <a:ext cx="934579" cy="645169"/>
      </dsp:txXfrm>
    </dsp:sp>
    <dsp:sp modelId="{9849D812-B31B-4F4A-8A0F-286E354F6910}">
      <dsp:nvSpPr>
        <dsp:cNvPr id="0" name=""/>
        <dsp:cNvSpPr/>
      </dsp:nvSpPr>
      <dsp:spPr>
        <a:xfrm>
          <a:off x="496059" y="-9013"/>
          <a:ext cx="2419445" cy="2419445"/>
        </a:xfrm>
        <a:prstGeom prst="circularArrow">
          <a:avLst>
            <a:gd name="adj1" fmla="val 5200"/>
            <a:gd name="adj2" fmla="val 335892"/>
            <a:gd name="adj3" fmla="val 16960523"/>
            <a:gd name="adj4" fmla="val 15484145"/>
            <a:gd name="adj5" fmla="val 606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B6BB94-0EB2-4306-A3F9-4ED18AFEA278}"/>
              </a:ext>
            </a:extLst>
          </p:cNvPr>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a:extLst>
              <a:ext uri="{FF2B5EF4-FFF2-40B4-BE49-F238E27FC236}">
                <a16:creationId xmlns:a16="http://schemas.microsoft.com/office/drawing/2014/main" id="{C4E01036-7F14-4967-BE5A-C2B471AA04E8}"/>
              </a:ext>
            </a:extLst>
          </p:cNvPr>
          <p:cNvSpPr>
            <a:spLocks noGrp="1"/>
          </p:cNvSpPr>
          <p:nvPr>
            <p:ph type="dt" sz="quarter" idx="1"/>
          </p:nvPr>
        </p:nvSpPr>
        <p:spPr>
          <a:xfrm>
            <a:off x="3884614" y="0"/>
            <a:ext cx="2971800" cy="499012"/>
          </a:xfrm>
          <a:prstGeom prst="rect">
            <a:avLst/>
          </a:prstGeom>
        </p:spPr>
        <p:txBody>
          <a:bodyPr vert="horz" lIns="91430" tIns="45714" rIns="91430" bIns="45714" rtlCol="0"/>
          <a:lstStyle>
            <a:lvl1pPr algn="r">
              <a:defRPr sz="1200"/>
            </a:lvl1pPr>
          </a:lstStyle>
          <a:p>
            <a:fld id="{56B049FF-1D51-4B37-88E8-0F1425230F75}" type="datetimeFigureOut">
              <a:rPr lang="en-GB" smtClean="0"/>
              <a:t>26/08/2024</a:t>
            </a:fld>
            <a:endParaRPr lang="en-GB"/>
          </a:p>
        </p:txBody>
      </p:sp>
      <p:sp>
        <p:nvSpPr>
          <p:cNvPr id="4" name="Footer Placeholder 3">
            <a:extLst>
              <a:ext uri="{FF2B5EF4-FFF2-40B4-BE49-F238E27FC236}">
                <a16:creationId xmlns:a16="http://schemas.microsoft.com/office/drawing/2014/main" id="{AAA77BCA-E47A-4F98-9624-A8B719A82664}"/>
              </a:ext>
            </a:extLst>
          </p:cNvPr>
          <p:cNvSpPr>
            <a:spLocks noGrp="1"/>
          </p:cNvSpPr>
          <p:nvPr>
            <p:ph type="ftr" sz="quarter" idx="2"/>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22DF8A6-8D86-4560-B90A-88E3324AE3E9}"/>
              </a:ext>
            </a:extLst>
          </p:cNvPr>
          <p:cNvSpPr>
            <a:spLocks noGrp="1"/>
          </p:cNvSpPr>
          <p:nvPr>
            <p:ph type="sldNum" sz="quarter" idx="3"/>
          </p:nvPr>
        </p:nvSpPr>
        <p:spPr>
          <a:xfrm>
            <a:off x="3884614" y="9446679"/>
            <a:ext cx="2971800" cy="499011"/>
          </a:xfrm>
          <a:prstGeom prst="rect">
            <a:avLst/>
          </a:prstGeom>
        </p:spPr>
        <p:txBody>
          <a:bodyPr vert="horz" lIns="91430" tIns="45714" rIns="91430" bIns="45714" rtlCol="0" anchor="b"/>
          <a:lstStyle>
            <a:lvl1pPr algn="r">
              <a:defRPr sz="1200"/>
            </a:lvl1pPr>
          </a:lstStyle>
          <a:p>
            <a:fld id="{EF14DD96-BB10-460E-80AC-764CCD6A07AC}" type="slidenum">
              <a:rPr lang="en-GB" smtClean="0"/>
              <a:t>‹#›</a:t>
            </a:fld>
            <a:endParaRPr lang="en-GB"/>
          </a:p>
        </p:txBody>
      </p:sp>
    </p:spTree>
    <p:extLst>
      <p:ext uri="{BB962C8B-B14F-4D97-AF65-F5344CB8AC3E}">
        <p14:creationId xmlns:p14="http://schemas.microsoft.com/office/powerpoint/2010/main" val="40193645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3T09:21:36.247"/>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2-05T18:48:23.68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9012"/>
          </a:xfrm>
          <a:prstGeom prst="rect">
            <a:avLst/>
          </a:prstGeom>
        </p:spPr>
        <p:txBody>
          <a:bodyPr vert="horz" lIns="91430" tIns="45714" rIns="91430" bIns="45714" rtlCol="0"/>
          <a:lstStyle>
            <a:lvl1pPr algn="l">
              <a:defRPr sz="1200"/>
            </a:lvl1pPr>
          </a:lstStyle>
          <a:p>
            <a:endParaRPr lang="en-GB"/>
          </a:p>
        </p:txBody>
      </p:sp>
      <p:sp>
        <p:nvSpPr>
          <p:cNvPr id="3" name="Date Placeholder 2"/>
          <p:cNvSpPr>
            <a:spLocks noGrp="1"/>
          </p:cNvSpPr>
          <p:nvPr>
            <p:ph type="dt" idx="1"/>
          </p:nvPr>
        </p:nvSpPr>
        <p:spPr>
          <a:xfrm>
            <a:off x="3884614" y="0"/>
            <a:ext cx="2971800" cy="499012"/>
          </a:xfrm>
          <a:prstGeom prst="rect">
            <a:avLst/>
          </a:prstGeom>
        </p:spPr>
        <p:txBody>
          <a:bodyPr vert="horz" lIns="91430" tIns="45714" rIns="91430" bIns="45714" rtlCol="0"/>
          <a:lstStyle>
            <a:lvl1pPr algn="r">
              <a:defRPr sz="1200"/>
            </a:lvl1pPr>
          </a:lstStyle>
          <a:p>
            <a:fld id="{3A999190-753D-4615-9730-26AF39FE842D}" type="datetimeFigureOut">
              <a:rPr lang="en-GB" smtClean="0"/>
              <a:t>26/08/2024</a:t>
            </a:fld>
            <a:endParaRPr lang="en-GB"/>
          </a:p>
        </p:txBody>
      </p:sp>
      <p:sp>
        <p:nvSpPr>
          <p:cNvPr id="4" name="Slide Image Placeholder 3"/>
          <p:cNvSpPr>
            <a:spLocks noGrp="1" noRot="1" noChangeAspect="1"/>
          </p:cNvSpPr>
          <p:nvPr>
            <p:ph type="sldImg" idx="2"/>
          </p:nvPr>
        </p:nvSpPr>
        <p:spPr>
          <a:xfrm>
            <a:off x="442913" y="1241425"/>
            <a:ext cx="5972175" cy="3359150"/>
          </a:xfrm>
          <a:prstGeom prst="rect">
            <a:avLst/>
          </a:prstGeom>
          <a:noFill/>
          <a:ln w="12700">
            <a:solidFill>
              <a:prstClr val="black"/>
            </a:solidFill>
          </a:ln>
        </p:spPr>
        <p:txBody>
          <a:bodyPr vert="horz" lIns="91430" tIns="45714" rIns="91430" bIns="45714" rtlCol="0" anchor="ctr"/>
          <a:lstStyle/>
          <a:p>
            <a:endParaRPr lang="en-GB"/>
          </a:p>
        </p:txBody>
      </p:sp>
      <p:sp>
        <p:nvSpPr>
          <p:cNvPr id="5" name="Notes Placeholder 4"/>
          <p:cNvSpPr>
            <a:spLocks noGrp="1"/>
          </p:cNvSpPr>
          <p:nvPr>
            <p:ph type="body" sz="quarter" idx="3"/>
          </p:nvPr>
        </p:nvSpPr>
        <p:spPr>
          <a:xfrm>
            <a:off x="685801" y="4786364"/>
            <a:ext cx="5486400" cy="3916115"/>
          </a:xfrm>
          <a:prstGeom prst="rect">
            <a:avLst/>
          </a:prstGeom>
        </p:spPr>
        <p:txBody>
          <a:bodyPr vert="horz" lIns="91430" tIns="45714" rIns="91430"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6679"/>
            <a:ext cx="2971800" cy="499011"/>
          </a:xfrm>
          <a:prstGeom prst="rect">
            <a:avLst/>
          </a:prstGeom>
        </p:spPr>
        <p:txBody>
          <a:bodyPr vert="horz" lIns="91430" tIns="45714" rIns="91430" bIns="45714"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9446679"/>
            <a:ext cx="2971800" cy="499011"/>
          </a:xfrm>
          <a:prstGeom prst="rect">
            <a:avLst/>
          </a:prstGeom>
        </p:spPr>
        <p:txBody>
          <a:bodyPr vert="horz" lIns="91430" tIns="45714" rIns="91430" bIns="45714" rtlCol="0" anchor="b"/>
          <a:lstStyle>
            <a:lvl1pPr algn="r">
              <a:defRPr sz="1200"/>
            </a:lvl1pPr>
          </a:lstStyle>
          <a:p>
            <a:fld id="{7B08897F-81ED-4387-A699-55910D0BE3E1}" type="slidenum">
              <a:rPr lang="en-GB" smtClean="0"/>
              <a:t>‹#›</a:t>
            </a:fld>
            <a:endParaRPr lang="en-GB"/>
          </a:p>
        </p:txBody>
      </p:sp>
    </p:spTree>
    <p:extLst>
      <p:ext uri="{BB962C8B-B14F-4D97-AF65-F5344CB8AC3E}">
        <p14:creationId xmlns:p14="http://schemas.microsoft.com/office/powerpoint/2010/main" val="368902801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ec.europa.eu/info/law/better-regulation/have-your-say/initiatives/12463-High-speed-broadband-in-the-EU-review-of-rules_cs"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uroparl.europa.eu/factsheets/cs/sheet/7/zasada-subsidiarity#C%C3%AD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ur-lex.europa.eu/LexUriServ/LexUriServ.do?uri=OJ:C:2008:115:0013:0045:cs:PDF"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Doplnit z přiloženého obrázku </a:t>
            </a:r>
          </a:p>
          <a:p>
            <a:r>
              <a:rPr lang="cs-CZ" dirty="0"/>
              <a:t>Doplnit jen číslo nového Stav. zákona -  probíhají novely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a:t>
            </a:fld>
            <a:endParaRPr lang="en-GB" dirty="0"/>
          </a:p>
        </p:txBody>
      </p:sp>
    </p:spTree>
    <p:extLst>
      <p:ext uri="{BB962C8B-B14F-4D97-AF65-F5344CB8AC3E}">
        <p14:creationId xmlns:p14="http://schemas.microsoft.com/office/powerpoint/2010/main" val="7283968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8735">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8735">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8735">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8735">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14</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15</a:t>
            </a:fld>
            <a:endParaRPr lang="en-GB"/>
          </a:p>
        </p:txBody>
      </p:sp>
    </p:spTree>
    <p:extLst>
      <p:ext uri="{BB962C8B-B14F-4D97-AF65-F5344CB8AC3E}">
        <p14:creationId xmlns:p14="http://schemas.microsoft.com/office/powerpoint/2010/main" val="3365829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21</a:t>
            </a:fld>
            <a:endParaRPr lang="en-GB"/>
          </a:p>
        </p:txBody>
      </p:sp>
    </p:spTree>
    <p:extLst>
      <p:ext uri="{BB962C8B-B14F-4D97-AF65-F5344CB8AC3E}">
        <p14:creationId xmlns:p14="http://schemas.microsoft.com/office/powerpoint/2010/main" val="156786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23</a:t>
            </a:fld>
            <a:endParaRPr lang="en-GB"/>
          </a:p>
        </p:txBody>
      </p:sp>
    </p:spTree>
    <p:extLst>
      <p:ext uri="{BB962C8B-B14F-4D97-AF65-F5344CB8AC3E}">
        <p14:creationId xmlns:p14="http://schemas.microsoft.com/office/powerpoint/2010/main" val="1850503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24</a:t>
            </a:fld>
            <a:endParaRPr lang="en-GB"/>
          </a:p>
        </p:txBody>
      </p:sp>
    </p:spTree>
    <p:extLst>
      <p:ext uri="{BB962C8B-B14F-4D97-AF65-F5344CB8AC3E}">
        <p14:creationId xmlns:p14="http://schemas.microsoft.com/office/powerpoint/2010/main" val="2422776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25</a:t>
            </a:fld>
            <a:endParaRPr lang="en-GB"/>
          </a:p>
        </p:txBody>
      </p:sp>
    </p:spTree>
    <p:extLst>
      <p:ext uri="{BB962C8B-B14F-4D97-AF65-F5344CB8AC3E}">
        <p14:creationId xmlns:p14="http://schemas.microsoft.com/office/powerpoint/2010/main" val="2013524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26</a:t>
            </a:fld>
            <a:endParaRPr lang="en-GB"/>
          </a:p>
        </p:txBody>
      </p:sp>
    </p:spTree>
    <p:extLst>
      <p:ext uri="{BB962C8B-B14F-4D97-AF65-F5344CB8AC3E}">
        <p14:creationId xmlns:p14="http://schemas.microsoft.com/office/powerpoint/2010/main" val="42544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27</a:t>
            </a:fld>
            <a:endParaRPr lang="en-GB"/>
          </a:p>
        </p:txBody>
      </p:sp>
    </p:spTree>
    <p:extLst>
      <p:ext uri="{BB962C8B-B14F-4D97-AF65-F5344CB8AC3E}">
        <p14:creationId xmlns:p14="http://schemas.microsoft.com/office/powerpoint/2010/main" val="36962662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28</a:t>
            </a:fld>
            <a:endParaRPr lang="en-GB"/>
          </a:p>
        </p:txBody>
      </p:sp>
    </p:spTree>
    <p:extLst>
      <p:ext uri="{BB962C8B-B14F-4D97-AF65-F5344CB8AC3E}">
        <p14:creationId xmlns:p14="http://schemas.microsoft.com/office/powerpoint/2010/main" val="13428652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29</a:t>
            </a:fld>
            <a:endParaRPr lang="en-GB"/>
          </a:p>
        </p:txBody>
      </p:sp>
    </p:spTree>
    <p:extLst>
      <p:ext uri="{BB962C8B-B14F-4D97-AF65-F5344CB8AC3E}">
        <p14:creationId xmlns:p14="http://schemas.microsoft.com/office/powerpoint/2010/main" val="269699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3</a:t>
            </a:fld>
            <a:endParaRPr lang="en-GB" dirty="0"/>
          </a:p>
        </p:txBody>
      </p:sp>
    </p:spTree>
    <p:extLst>
      <p:ext uri="{BB962C8B-B14F-4D97-AF65-F5344CB8AC3E}">
        <p14:creationId xmlns:p14="http://schemas.microsoft.com/office/powerpoint/2010/main" val="2301958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30</a:t>
            </a:fld>
            <a:endParaRPr lang="en-GB"/>
          </a:p>
        </p:txBody>
      </p:sp>
    </p:spTree>
    <p:extLst>
      <p:ext uri="{BB962C8B-B14F-4D97-AF65-F5344CB8AC3E}">
        <p14:creationId xmlns:p14="http://schemas.microsoft.com/office/powerpoint/2010/main" val="807118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31</a:t>
            </a:fld>
            <a:endParaRPr lang="en-GB"/>
          </a:p>
        </p:txBody>
      </p:sp>
    </p:spTree>
    <p:extLst>
      <p:ext uri="{BB962C8B-B14F-4D97-AF65-F5344CB8AC3E}">
        <p14:creationId xmlns:p14="http://schemas.microsoft.com/office/powerpoint/2010/main" val="3955584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32</a:t>
            </a:fld>
            <a:endParaRPr lang="en-GB"/>
          </a:p>
        </p:txBody>
      </p:sp>
    </p:spTree>
    <p:extLst>
      <p:ext uri="{BB962C8B-B14F-4D97-AF65-F5344CB8AC3E}">
        <p14:creationId xmlns:p14="http://schemas.microsoft.com/office/powerpoint/2010/main" val="4176300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33</a:t>
            </a:fld>
            <a:endParaRPr lang="en-GB"/>
          </a:p>
        </p:txBody>
      </p:sp>
    </p:spTree>
    <p:extLst>
      <p:ext uri="{BB962C8B-B14F-4D97-AF65-F5344CB8AC3E}">
        <p14:creationId xmlns:p14="http://schemas.microsoft.com/office/powerpoint/2010/main" val="3906860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34</a:t>
            </a:fld>
            <a:endParaRPr lang="en-GB"/>
          </a:p>
        </p:txBody>
      </p:sp>
    </p:spTree>
    <p:extLst>
      <p:ext uri="{BB962C8B-B14F-4D97-AF65-F5344CB8AC3E}">
        <p14:creationId xmlns:p14="http://schemas.microsoft.com/office/powerpoint/2010/main" val="12408823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35</a:t>
            </a:fld>
            <a:endParaRPr lang="en-GB"/>
          </a:p>
        </p:txBody>
      </p:sp>
    </p:spTree>
    <p:extLst>
      <p:ext uri="{BB962C8B-B14F-4D97-AF65-F5344CB8AC3E}">
        <p14:creationId xmlns:p14="http://schemas.microsoft.com/office/powerpoint/2010/main" val="2048292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36</a:t>
            </a:fld>
            <a:endParaRPr lang="en-GB"/>
          </a:p>
        </p:txBody>
      </p:sp>
    </p:spTree>
    <p:extLst>
      <p:ext uri="{BB962C8B-B14F-4D97-AF65-F5344CB8AC3E}">
        <p14:creationId xmlns:p14="http://schemas.microsoft.com/office/powerpoint/2010/main" val="3856795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37</a:t>
            </a:fld>
            <a:endParaRPr lang="en-GB"/>
          </a:p>
        </p:txBody>
      </p:sp>
    </p:spTree>
    <p:extLst>
      <p:ext uri="{BB962C8B-B14F-4D97-AF65-F5344CB8AC3E}">
        <p14:creationId xmlns:p14="http://schemas.microsoft.com/office/powerpoint/2010/main" val="184281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38</a:t>
            </a:fld>
            <a:endParaRPr lang="en-GB"/>
          </a:p>
        </p:txBody>
      </p:sp>
    </p:spTree>
    <p:extLst>
      <p:ext uri="{BB962C8B-B14F-4D97-AF65-F5344CB8AC3E}">
        <p14:creationId xmlns:p14="http://schemas.microsoft.com/office/powerpoint/2010/main" val="20430741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39</a:t>
            </a:fld>
            <a:endParaRPr lang="en-GB"/>
          </a:p>
        </p:txBody>
      </p:sp>
    </p:spTree>
    <p:extLst>
      <p:ext uri="{BB962C8B-B14F-4D97-AF65-F5344CB8AC3E}">
        <p14:creationId xmlns:p14="http://schemas.microsoft.com/office/powerpoint/2010/main" val="45306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a:t>
            </a:fld>
            <a:endParaRPr lang="en-GB" dirty="0"/>
          </a:p>
        </p:txBody>
      </p:sp>
    </p:spTree>
    <p:extLst>
      <p:ext uri="{BB962C8B-B14F-4D97-AF65-F5344CB8AC3E}">
        <p14:creationId xmlns:p14="http://schemas.microsoft.com/office/powerpoint/2010/main" val="11115302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40</a:t>
            </a:fld>
            <a:endParaRPr lang="en-GB"/>
          </a:p>
        </p:txBody>
      </p:sp>
    </p:spTree>
    <p:extLst>
      <p:ext uri="{BB962C8B-B14F-4D97-AF65-F5344CB8AC3E}">
        <p14:creationId xmlns:p14="http://schemas.microsoft.com/office/powerpoint/2010/main" val="4066440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41</a:t>
            </a:fld>
            <a:endParaRPr lang="en-GB"/>
          </a:p>
        </p:txBody>
      </p:sp>
    </p:spTree>
    <p:extLst>
      <p:ext uri="{BB962C8B-B14F-4D97-AF65-F5344CB8AC3E}">
        <p14:creationId xmlns:p14="http://schemas.microsoft.com/office/powerpoint/2010/main" val="174356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42</a:t>
            </a:fld>
            <a:endParaRPr lang="en-GB"/>
          </a:p>
        </p:txBody>
      </p:sp>
    </p:spTree>
    <p:extLst>
      <p:ext uri="{BB962C8B-B14F-4D97-AF65-F5344CB8AC3E}">
        <p14:creationId xmlns:p14="http://schemas.microsoft.com/office/powerpoint/2010/main" val="13458719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43</a:t>
            </a:fld>
            <a:endParaRPr lang="en-GB"/>
          </a:p>
        </p:txBody>
      </p:sp>
    </p:spTree>
    <p:extLst>
      <p:ext uri="{BB962C8B-B14F-4D97-AF65-F5344CB8AC3E}">
        <p14:creationId xmlns:p14="http://schemas.microsoft.com/office/powerpoint/2010/main" val="335955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44</a:t>
            </a:fld>
            <a:endParaRPr lang="en-GB"/>
          </a:p>
        </p:txBody>
      </p:sp>
    </p:spTree>
    <p:extLst>
      <p:ext uri="{BB962C8B-B14F-4D97-AF65-F5344CB8AC3E}">
        <p14:creationId xmlns:p14="http://schemas.microsoft.com/office/powerpoint/2010/main" val="990268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45</a:t>
            </a:fld>
            <a:endParaRPr lang="en-GB"/>
          </a:p>
        </p:txBody>
      </p:sp>
    </p:spTree>
    <p:extLst>
      <p:ext uri="{BB962C8B-B14F-4D97-AF65-F5344CB8AC3E}">
        <p14:creationId xmlns:p14="http://schemas.microsoft.com/office/powerpoint/2010/main" val="24002725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46</a:t>
            </a:fld>
            <a:endParaRPr lang="en-GB"/>
          </a:p>
        </p:txBody>
      </p:sp>
    </p:spTree>
    <p:extLst>
      <p:ext uri="{BB962C8B-B14F-4D97-AF65-F5344CB8AC3E}">
        <p14:creationId xmlns:p14="http://schemas.microsoft.com/office/powerpoint/2010/main" val="1021222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47</a:t>
            </a:fld>
            <a:endParaRPr lang="en-GB"/>
          </a:p>
        </p:txBody>
      </p:sp>
    </p:spTree>
    <p:extLst>
      <p:ext uri="{BB962C8B-B14F-4D97-AF65-F5344CB8AC3E}">
        <p14:creationId xmlns:p14="http://schemas.microsoft.com/office/powerpoint/2010/main" val="15304131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48</a:t>
            </a:fld>
            <a:endParaRPr lang="en-GB"/>
          </a:p>
        </p:txBody>
      </p:sp>
    </p:spTree>
    <p:extLst>
      <p:ext uri="{BB962C8B-B14F-4D97-AF65-F5344CB8AC3E}">
        <p14:creationId xmlns:p14="http://schemas.microsoft.com/office/powerpoint/2010/main" val="25947470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49</a:t>
            </a:fld>
            <a:endParaRPr lang="en-GB"/>
          </a:p>
        </p:txBody>
      </p:sp>
    </p:spTree>
    <p:extLst>
      <p:ext uri="{BB962C8B-B14F-4D97-AF65-F5344CB8AC3E}">
        <p14:creationId xmlns:p14="http://schemas.microsoft.com/office/powerpoint/2010/main" val="622469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endParaRPr lang="cs-CZ" dirty="0"/>
          </a:p>
          <a:p>
            <a:pPr algn="l"/>
            <a:r>
              <a:rPr lang="cs-CZ" b="1" dirty="0" err="1"/>
              <a:t>Berec</a:t>
            </a:r>
            <a:r>
              <a:rPr lang="cs-CZ" b="1" dirty="0"/>
              <a:t>: </a:t>
            </a:r>
            <a:r>
              <a:rPr lang="cs-CZ" sz="1800" dirty="0">
                <a:solidFill>
                  <a:srgbClr val="0462C1"/>
                </a:solidFill>
                <a:latin typeface="Times New Roman" panose="02020603050405020304" pitchFamily="18" charset="0"/>
              </a:rPr>
              <a:t>https://berec.europa.eu/eng/document_register/subject_matter/berec/opinions/9887-berec-opinion-on-the-revision-of-the-broadband-cost-reduction-directive </a:t>
            </a:r>
          </a:p>
          <a:p>
            <a:pPr algn="l"/>
            <a:endParaRPr lang="cs-CZ" b="1"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6</a:t>
            </a:fld>
            <a:endParaRPr lang="en-GB"/>
          </a:p>
        </p:txBody>
      </p:sp>
    </p:spTree>
    <p:extLst>
      <p:ext uri="{BB962C8B-B14F-4D97-AF65-F5344CB8AC3E}">
        <p14:creationId xmlns:p14="http://schemas.microsoft.com/office/powerpoint/2010/main" val="1351563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50</a:t>
            </a:fld>
            <a:endParaRPr lang="en-GB"/>
          </a:p>
        </p:txBody>
      </p:sp>
    </p:spTree>
    <p:extLst>
      <p:ext uri="{BB962C8B-B14F-4D97-AF65-F5344CB8AC3E}">
        <p14:creationId xmlns:p14="http://schemas.microsoft.com/office/powerpoint/2010/main" val="41517563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2763" indent="-542763">
              <a:lnSpc>
                <a:spcPct val="150000"/>
              </a:lnSpc>
              <a:spcBef>
                <a:spcPts val="603"/>
              </a:spcBef>
              <a:spcAft>
                <a:spcPts val="603"/>
              </a:spcAft>
            </a:pPr>
            <a:r>
              <a:rPr lang="cs-CZ" sz="1800" dirty="0">
                <a:solidFill>
                  <a:srgbClr val="000000"/>
                </a:solidFill>
                <a:latin typeface="Times New Roman" panose="02020603050405020304" pitchFamily="18" charset="0"/>
                <a:ea typeface="Calibri" panose="020F0502020204030204" pitchFamily="34" charset="0"/>
              </a:rPr>
              <a:t>6.          Budovy vybavené v souladu s tímto článkem jsou způsobilé k získání </a:t>
            </a:r>
            <a:r>
              <a:rPr lang="cs-CZ" sz="1800" b="1" i="1" dirty="0">
                <a:solidFill>
                  <a:srgbClr val="000000"/>
                </a:solidFill>
                <a:latin typeface="Times New Roman" panose="02020603050405020304" pitchFamily="18" charset="0"/>
                <a:ea typeface="Calibri" panose="020F0502020204030204" pitchFamily="34" charset="0"/>
              </a:rPr>
              <a:t>označení</a:t>
            </a:r>
            <a:r>
              <a:rPr lang="cs-CZ" sz="1800" dirty="0">
                <a:solidFill>
                  <a:srgbClr val="000000"/>
                </a:solidFill>
                <a:latin typeface="Times New Roman" panose="02020603050405020304" pitchFamily="18" charset="0"/>
                <a:ea typeface="Calibri" panose="020F0502020204030204" pitchFamily="34" charset="0"/>
              </a:rPr>
              <a:t> „</a:t>
            </a:r>
            <a:r>
              <a:rPr lang="cs-CZ" sz="4000" b="1" dirty="0" err="1">
                <a:solidFill>
                  <a:srgbClr val="000000"/>
                </a:solidFill>
                <a:latin typeface="Times New Roman" panose="02020603050405020304" pitchFamily="18" charset="0"/>
                <a:ea typeface="Calibri" panose="020F0502020204030204" pitchFamily="34" charset="0"/>
              </a:rPr>
              <a:t>fibre-ready</a:t>
            </a:r>
            <a:r>
              <a:rPr lang="cs-CZ" sz="4000" b="1" dirty="0">
                <a:solidFill>
                  <a:srgbClr val="000000"/>
                </a:solidFill>
                <a:latin typeface="Times New Roman" panose="02020603050405020304" pitchFamily="18" charset="0"/>
                <a:ea typeface="Calibri" panose="020F0502020204030204" pitchFamily="34" charset="0"/>
              </a:rPr>
              <a:t>“ (</a:t>
            </a:r>
            <a:r>
              <a:rPr lang="cs-CZ" sz="1800" dirty="0">
                <a:solidFill>
                  <a:srgbClr val="000000"/>
                </a:solidFill>
                <a:latin typeface="Times New Roman" panose="02020603050405020304" pitchFamily="18" charset="0"/>
                <a:ea typeface="Calibri" panose="020F0502020204030204" pitchFamily="34" charset="0"/>
              </a:rPr>
              <a:t>připraveno pro optická vlákna) na </a:t>
            </a:r>
            <a:r>
              <a:rPr lang="cs-CZ" sz="1800" b="1" i="1" dirty="0">
                <a:solidFill>
                  <a:srgbClr val="000000"/>
                </a:solidFill>
                <a:latin typeface="Times New Roman" panose="02020603050405020304" pitchFamily="18" charset="0"/>
                <a:ea typeface="Calibri" panose="020F0502020204030204" pitchFamily="34" charset="0"/>
              </a:rPr>
              <a:t>základě dobrovolnosti</a:t>
            </a:r>
            <a:r>
              <a:rPr lang="cs-CZ" sz="1800" dirty="0">
                <a:solidFill>
                  <a:srgbClr val="000000"/>
                </a:solidFill>
                <a:latin typeface="Times New Roman" panose="02020603050405020304" pitchFamily="18" charset="0"/>
                <a:ea typeface="Calibri" panose="020F0502020204030204" pitchFamily="34" charset="0"/>
              </a:rPr>
              <a:t> a v </a:t>
            </a:r>
            <a:r>
              <a:rPr lang="cs-CZ" sz="1800" b="1" i="1" dirty="0">
                <a:solidFill>
                  <a:srgbClr val="000000"/>
                </a:solidFill>
                <a:latin typeface="Times New Roman" panose="02020603050405020304" pitchFamily="18" charset="0"/>
                <a:ea typeface="Calibri" panose="020F0502020204030204" pitchFamily="34" charset="0"/>
              </a:rPr>
              <a:t>souladu s postupy stanovenými členskými státy, pokud se členské státy rozhodly takové</a:t>
            </a:r>
            <a:r>
              <a:rPr lang="cs-CZ" sz="1800" dirty="0">
                <a:solidFill>
                  <a:srgbClr val="000000"/>
                </a:solidFill>
                <a:latin typeface="Times New Roman" panose="02020603050405020304" pitchFamily="18" charset="0"/>
                <a:ea typeface="Calibri" panose="020F0502020204030204" pitchFamily="34" charset="0"/>
              </a:rPr>
              <a:t> označení </a:t>
            </a:r>
            <a:r>
              <a:rPr lang="cs-CZ" sz="1800" b="1" i="1" dirty="0">
                <a:solidFill>
                  <a:srgbClr val="000000"/>
                </a:solidFill>
                <a:latin typeface="Times New Roman" panose="02020603050405020304" pitchFamily="18" charset="0"/>
                <a:ea typeface="Calibri" panose="020F0502020204030204" pitchFamily="34" charset="0"/>
              </a:rPr>
              <a:t>zavést</a:t>
            </a:r>
            <a:r>
              <a:rPr lang="cs-CZ" sz="1800" dirty="0">
                <a:solidFill>
                  <a:srgbClr val="000000"/>
                </a:solidFill>
                <a:latin typeface="Times New Roman" panose="02020603050405020304" pitchFamily="18" charset="0"/>
                <a:ea typeface="Calibri" panose="020F0502020204030204" pitchFamily="34" charset="0"/>
              </a:rPr>
              <a:t>.</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7.	Odstavce 1, 2 a 3 se nepoužijí na určité kategorie budov, ▌pokud je dodržování uvedených odstavců nepřiměřené, ▌ pokud jde o náklady jednotlivých vlastníků nebo spoluvlastníků na základě objektivních prvků.</a:t>
            </a:r>
            <a:r>
              <a:rPr lang="cs-CZ" sz="1800" b="1" i="1" dirty="0">
                <a:latin typeface="Times New Roman" panose="02020603050405020304" pitchFamily="18" charset="0"/>
                <a:ea typeface="Calibri" panose="020F0502020204030204" pitchFamily="34" charset="0"/>
              </a:rPr>
              <a:t> Členské státy identifikují tyto kategorie budov na základě řádně opodstatněných a přiměřených důvodů.</a:t>
            </a:r>
            <a:endParaRPr lang="cs-CZ" sz="1800" dirty="0">
              <a:latin typeface="Times New Roman" panose="02020603050405020304" pitchFamily="18" charset="0"/>
              <a:ea typeface="Times New Roman" panose="02020603050405020304" pitchFamily="18" charset="0"/>
            </a:endParaRPr>
          </a:p>
          <a:p>
            <a:pPr marL="542125" indent="-542125">
              <a:lnSpc>
                <a:spcPct val="150000"/>
              </a:lnSpc>
              <a:spcBef>
                <a:spcPts val="603"/>
              </a:spcBef>
              <a:spcAft>
                <a:spcPts val="603"/>
              </a:spcAft>
            </a:pPr>
            <a:r>
              <a:rPr lang="cs-CZ" sz="1800" dirty="0">
                <a:latin typeface="Times New Roman" panose="02020603050405020304" pitchFamily="18" charset="0"/>
                <a:ea typeface="Calibri" panose="020F0502020204030204" pitchFamily="34" charset="0"/>
              </a:rPr>
              <a:t>8.	</a:t>
            </a:r>
            <a:r>
              <a:rPr lang="cs-CZ" sz="1800" b="1" i="1" dirty="0">
                <a:latin typeface="Times New Roman" panose="02020603050405020304" pitchFamily="18" charset="0"/>
                <a:ea typeface="Calibri" panose="020F0502020204030204" pitchFamily="34" charset="0"/>
              </a:rPr>
              <a:t>Členské státy identifikují na základě řádně opodstatněných a přiměřených důvodů určité</a:t>
            </a:r>
            <a:r>
              <a:rPr lang="cs-CZ" sz="1800" dirty="0">
                <a:latin typeface="Times New Roman" panose="02020603050405020304" pitchFamily="18" charset="0"/>
                <a:ea typeface="Calibri" panose="020F0502020204030204" pitchFamily="34" charset="0"/>
              </a:rPr>
              <a:t> typy budov, jako jsou zvláštní kategorie památek, historické budovy, vojenské budovy a budovy užívané pro účely národní bezpečnosti, které jsou vymezeny ve vnitrostátních právních předpisech</a:t>
            </a:r>
            <a:r>
              <a:rPr lang="cs-CZ" sz="1800" b="1" i="1" dirty="0">
                <a:latin typeface="Times New Roman" panose="02020603050405020304" pitchFamily="18" charset="0"/>
                <a:ea typeface="Calibri" panose="020F0502020204030204" pitchFamily="34" charset="0"/>
              </a:rPr>
              <a:t> a které mají být osvobozeny od povinností stanovených v odstavcích 1, 2 a 3 nebo na které se tyto povinnosti mají použít s náležitými technickými úpravami</a:t>
            </a:r>
            <a:r>
              <a:rPr lang="cs-CZ" sz="1800" dirty="0">
                <a:latin typeface="Times New Roman" panose="02020603050405020304" pitchFamily="18" charset="0"/>
                <a:ea typeface="Calibri" panose="020F0502020204030204" pitchFamily="34" charset="0"/>
              </a:rPr>
              <a:t>. Informace o těchto kategoriích budov se zveřejňují prostřednictvím jednotného informačního místa ▌.</a:t>
            </a:r>
            <a:endParaRPr lang="cs-CZ" sz="1800" dirty="0">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51</a:t>
            </a:fld>
            <a:endParaRPr lang="en-GB"/>
          </a:p>
        </p:txBody>
      </p:sp>
    </p:spTree>
    <p:extLst>
      <p:ext uri="{BB962C8B-B14F-4D97-AF65-F5344CB8AC3E}">
        <p14:creationId xmlns:p14="http://schemas.microsoft.com/office/powerpoint/2010/main" val="267019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52</a:t>
            </a:fld>
            <a:endParaRPr lang="en-GB"/>
          </a:p>
        </p:txBody>
      </p:sp>
    </p:spTree>
    <p:extLst>
      <p:ext uri="{BB962C8B-B14F-4D97-AF65-F5344CB8AC3E}">
        <p14:creationId xmlns:p14="http://schemas.microsoft.com/office/powerpoint/2010/main" val="2793790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53</a:t>
            </a:fld>
            <a:endParaRPr lang="en-GB"/>
          </a:p>
        </p:txBody>
      </p:sp>
    </p:spTree>
    <p:extLst>
      <p:ext uri="{BB962C8B-B14F-4D97-AF65-F5344CB8AC3E}">
        <p14:creationId xmlns:p14="http://schemas.microsoft.com/office/powerpoint/2010/main" val="10883271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54</a:t>
            </a:fld>
            <a:endParaRPr lang="en-GB"/>
          </a:p>
        </p:txBody>
      </p:sp>
    </p:spTree>
    <p:extLst>
      <p:ext uri="{BB962C8B-B14F-4D97-AF65-F5344CB8AC3E}">
        <p14:creationId xmlns:p14="http://schemas.microsoft.com/office/powerpoint/2010/main" val="18174789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55</a:t>
            </a:fld>
            <a:endParaRPr lang="en-GB"/>
          </a:p>
        </p:txBody>
      </p:sp>
    </p:spTree>
    <p:extLst>
      <p:ext uri="{BB962C8B-B14F-4D97-AF65-F5344CB8AC3E}">
        <p14:creationId xmlns:p14="http://schemas.microsoft.com/office/powerpoint/2010/main" val="42071500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56</a:t>
            </a:fld>
            <a:endParaRPr lang="en-GB"/>
          </a:p>
        </p:txBody>
      </p:sp>
    </p:spTree>
    <p:extLst>
      <p:ext uri="{BB962C8B-B14F-4D97-AF65-F5344CB8AC3E}">
        <p14:creationId xmlns:p14="http://schemas.microsoft.com/office/powerpoint/2010/main" val="7351083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57</a:t>
            </a:fld>
            <a:endParaRPr lang="en-GB"/>
          </a:p>
        </p:txBody>
      </p:sp>
    </p:spTree>
    <p:extLst>
      <p:ext uri="{BB962C8B-B14F-4D97-AF65-F5344CB8AC3E}">
        <p14:creationId xmlns:p14="http://schemas.microsoft.com/office/powerpoint/2010/main" val="29718448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58</a:t>
            </a:fld>
            <a:endParaRPr lang="en-GB"/>
          </a:p>
        </p:txBody>
      </p:sp>
    </p:spTree>
    <p:extLst>
      <p:ext uri="{BB962C8B-B14F-4D97-AF65-F5344CB8AC3E}">
        <p14:creationId xmlns:p14="http://schemas.microsoft.com/office/powerpoint/2010/main" val="18748333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59</a:t>
            </a:fld>
            <a:endParaRPr lang="en-GB"/>
          </a:p>
        </p:txBody>
      </p:sp>
    </p:spTree>
    <p:extLst>
      <p:ext uri="{BB962C8B-B14F-4D97-AF65-F5344CB8AC3E}">
        <p14:creationId xmlns:p14="http://schemas.microsoft.com/office/powerpoint/2010/main" val="1104561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b="1" dirty="0">
                <a:solidFill>
                  <a:srgbClr val="404040"/>
                </a:solidFill>
                <a:effectLst/>
              </a:rPr>
              <a:t>Návrh zákona o gigabitové infrastruktuře a posouzení dopadů</a:t>
            </a:r>
          </a:p>
          <a:p>
            <a:endParaRPr lang="cs-CZ" dirty="0"/>
          </a:p>
          <a:p>
            <a:r>
              <a:rPr lang="cs-CZ" dirty="0"/>
              <a:t>https://digital-strategy.ec.europa.eu/en/library/gigabit-infrastructure-act-proposal-and-impact-assessment </a:t>
            </a:r>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7</a:t>
            </a:fld>
            <a:endParaRPr lang="en-GB"/>
          </a:p>
        </p:txBody>
      </p:sp>
    </p:spTree>
    <p:extLst>
      <p:ext uri="{BB962C8B-B14F-4D97-AF65-F5344CB8AC3E}">
        <p14:creationId xmlns:p14="http://schemas.microsoft.com/office/powerpoint/2010/main" val="33654344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60</a:t>
            </a:fld>
            <a:endParaRPr lang="en-GB"/>
          </a:p>
        </p:txBody>
      </p:sp>
    </p:spTree>
    <p:extLst>
      <p:ext uri="{BB962C8B-B14F-4D97-AF65-F5344CB8AC3E}">
        <p14:creationId xmlns:p14="http://schemas.microsoft.com/office/powerpoint/2010/main" val="24008199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61</a:t>
            </a:fld>
            <a:endParaRPr lang="en-GB"/>
          </a:p>
        </p:txBody>
      </p:sp>
    </p:spTree>
    <p:extLst>
      <p:ext uri="{BB962C8B-B14F-4D97-AF65-F5344CB8AC3E}">
        <p14:creationId xmlns:p14="http://schemas.microsoft.com/office/powerpoint/2010/main" val="27713632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62</a:t>
            </a:fld>
            <a:endParaRPr lang="en-GB"/>
          </a:p>
        </p:txBody>
      </p:sp>
    </p:spTree>
    <p:extLst>
      <p:ext uri="{BB962C8B-B14F-4D97-AF65-F5344CB8AC3E}">
        <p14:creationId xmlns:p14="http://schemas.microsoft.com/office/powerpoint/2010/main" val="8553490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64</a:t>
            </a:fld>
            <a:endParaRPr lang="en-GB"/>
          </a:p>
        </p:txBody>
      </p:sp>
    </p:spTree>
    <p:extLst>
      <p:ext uri="{BB962C8B-B14F-4D97-AF65-F5344CB8AC3E}">
        <p14:creationId xmlns:p14="http://schemas.microsoft.com/office/powerpoint/2010/main" val="21213727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65</a:t>
            </a:fld>
            <a:endParaRPr lang="en-GB"/>
          </a:p>
        </p:txBody>
      </p:sp>
    </p:spTree>
    <p:extLst>
      <p:ext uri="{BB962C8B-B14F-4D97-AF65-F5344CB8AC3E}">
        <p14:creationId xmlns:p14="http://schemas.microsoft.com/office/powerpoint/2010/main" val="3585173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Digitální desetiletí - </a:t>
            </a:r>
            <a:r>
              <a:rPr lang="cs-CZ" sz="1800" dirty="0">
                <a:latin typeface="Times New Roman" panose="02020603050405020304" pitchFamily="18" charset="0"/>
                <a:ea typeface="Calibri" panose="020F0502020204030204" pitchFamily="34" charset="0"/>
              </a:rPr>
              <a:t>Rozhodnutí Evropského parlamentu a Rady (EU) 2022/2481 ze dne 14. prosince 2022, kterým se zavádí politický program Digitální dekáda 2030 (</a:t>
            </a:r>
            <a:r>
              <a:rPr lang="cs-CZ" sz="1800" dirty="0" err="1">
                <a:latin typeface="Times New Roman" panose="02020603050405020304" pitchFamily="18" charset="0"/>
                <a:ea typeface="Calibri" panose="020F0502020204030204" pitchFamily="34" charset="0"/>
              </a:rPr>
              <a:t>Úř</a:t>
            </a:r>
            <a:r>
              <a:rPr lang="cs-CZ" sz="1800" dirty="0">
                <a:latin typeface="Times New Roman" panose="02020603050405020304" pitchFamily="18" charset="0"/>
                <a:ea typeface="Calibri" panose="020F0502020204030204" pitchFamily="34" charset="0"/>
              </a:rPr>
              <a:t>. </a:t>
            </a:r>
            <a:r>
              <a:rPr lang="cs-CZ" sz="1800" dirty="0" err="1">
                <a:latin typeface="Times New Roman" panose="02020603050405020304" pitchFamily="18" charset="0"/>
                <a:ea typeface="Calibri" panose="020F0502020204030204" pitchFamily="34" charset="0"/>
              </a:rPr>
              <a:t>věst</a:t>
            </a:r>
            <a:r>
              <a:rPr lang="cs-CZ" sz="1800" dirty="0">
                <a:latin typeface="Times New Roman" panose="02020603050405020304" pitchFamily="18" charset="0"/>
                <a:ea typeface="Calibri" panose="020F0502020204030204" pitchFamily="34" charset="0"/>
              </a:rPr>
              <a:t>. L 323, 19.12.2022, s. 4).</a:t>
            </a:r>
          </a:p>
          <a:p>
            <a:endParaRPr lang="cs-CZ" sz="1800" dirty="0">
              <a:latin typeface="Times New Roman" panose="02020603050405020304" pitchFamily="18" charset="0"/>
              <a:ea typeface="Calibri" panose="020F0502020204030204" pitchFamily="34" charset="0"/>
            </a:endParaRPr>
          </a:p>
          <a:p>
            <a:r>
              <a:rPr lang="cs-CZ" sz="1800" u="sng" dirty="0">
                <a:solidFill>
                  <a:srgbClr val="0000FF"/>
                </a:solidFill>
                <a:latin typeface="Times New Roman" panose="02020603050405020304" pitchFamily="18" charset="0"/>
                <a:ea typeface="Calibri" panose="020F0502020204030204" pitchFamily="34" charset="0"/>
                <a:hlinkClick r:id="rId3"/>
              </a:rPr>
              <a:t>https://ec.europa.eu/info/law/better-regulation/have-your-say/initiatives/12463-High-speed-broadband-in-the-EU-review-of-rules_cs</a:t>
            </a:r>
            <a:r>
              <a:rPr lang="cs-CZ" sz="1800" u="sng" dirty="0">
                <a:solidFill>
                  <a:srgbClr val="0000FF"/>
                </a:solidFill>
                <a:latin typeface="Times New Roman" panose="02020603050405020304" pitchFamily="18" charset="0"/>
                <a:ea typeface="Calibri" panose="020F0502020204030204" pitchFamily="34" charset="0"/>
              </a:rPr>
              <a:t> </a:t>
            </a:r>
            <a:endParaRPr lang="en-US" dirty="0"/>
          </a:p>
        </p:txBody>
      </p:sp>
      <p:sp>
        <p:nvSpPr>
          <p:cNvPr id="4" name="Slide Number Placeholder 3"/>
          <p:cNvSpPr>
            <a:spLocks noGrp="1"/>
          </p:cNvSpPr>
          <p:nvPr>
            <p:ph type="sldNum" sz="quarter" idx="5"/>
          </p:nvPr>
        </p:nvSpPr>
        <p:spPr/>
        <p:txBody>
          <a:bodyPr/>
          <a:lstStyle/>
          <a:p>
            <a:fld id="{7B08897F-81ED-4387-A699-55910D0BE3E1}" type="slidenum">
              <a:rPr lang="en-GB" smtClean="0"/>
              <a:t>66</a:t>
            </a:fld>
            <a:endParaRPr lang="en-GB"/>
          </a:p>
        </p:txBody>
      </p:sp>
    </p:spTree>
    <p:extLst>
      <p:ext uri="{BB962C8B-B14F-4D97-AF65-F5344CB8AC3E}">
        <p14:creationId xmlns:p14="http://schemas.microsoft.com/office/powerpoint/2010/main" val="1221174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685636">
              <a:defRPr/>
            </a:pPr>
            <a:r>
              <a:rPr lang="cs-CZ" sz="1400" dirty="0">
                <a:solidFill>
                  <a:srgbClr val="4A4A4A"/>
                </a:solidFill>
                <a:latin typeface="Open Sans" panose="020B0606030504020204" pitchFamily="34" charset="0"/>
              </a:rPr>
              <a:t>Co se týče </a:t>
            </a:r>
            <a:r>
              <a:rPr lang="cs-CZ" sz="1400" b="1" dirty="0">
                <a:solidFill>
                  <a:srgbClr val="4A4A4A"/>
                </a:solidFill>
                <a:latin typeface="Open Sans" panose="020B0606030504020204" pitchFamily="34" charset="0"/>
              </a:rPr>
              <a:t>práva evropského</a:t>
            </a:r>
            <a:r>
              <a:rPr lang="cs-CZ" sz="1400" dirty="0">
                <a:solidFill>
                  <a:srgbClr val="4A4A4A"/>
                </a:solidFill>
                <a:latin typeface="Open Sans" panose="020B0606030504020204" pitchFamily="34" charset="0"/>
              </a:rPr>
              <a:t>, platí stejně jako v ostatních členských státech EU zásada přednosti komunitárního práva. </a:t>
            </a:r>
          </a:p>
          <a:p>
            <a:pPr defTabSz="685636">
              <a:defRPr/>
            </a:pPr>
            <a:r>
              <a:rPr lang="cs-CZ" sz="1400" dirty="0">
                <a:solidFill>
                  <a:srgbClr val="4A4A4A"/>
                </a:solidFill>
                <a:latin typeface="Open Sans" panose="020B0606030504020204" pitchFamily="34" charset="0"/>
              </a:rPr>
              <a:t>Ta stanoví, že pokud je v rozporu evropská norma s vnitrostátní normou (tj. zákonem, vyhláškou apod.) členského státu, má přednost norma evropská. </a:t>
            </a:r>
          </a:p>
          <a:p>
            <a:pPr defTabSz="685636">
              <a:defRPr/>
            </a:pPr>
            <a:r>
              <a:rPr lang="cs-CZ" sz="1400" dirty="0">
                <a:solidFill>
                  <a:srgbClr val="4A4A4A"/>
                </a:solidFill>
                <a:latin typeface="Open Sans" panose="020B0606030504020204" pitchFamily="34" charset="0"/>
              </a:rPr>
              <a:t>To platí pro rozpor národní normy s primárním komunitárním právem (zakládacími smlouvami) i se </a:t>
            </a:r>
            <a:r>
              <a:rPr lang="cs-CZ" sz="1400" b="1" dirty="0">
                <a:solidFill>
                  <a:srgbClr val="4A4A4A"/>
                </a:solidFill>
                <a:latin typeface="Open Sans" panose="020B0606030504020204" pitchFamily="34" charset="0"/>
              </a:rPr>
              <a:t>sekundárním komunitárním právem </a:t>
            </a:r>
            <a:r>
              <a:rPr lang="cs-CZ" sz="1400" dirty="0">
                <a:solidFill>
                  <a:srgbClr val="4A4A4A"/>
                </a:solidFill>
                <a:latin typeface="Open Sans" panose="020B0606030504020204" pitchFamily="34" charset="0"/>
              </a:rPr>
              <a:t>(nařízeními, směrnicemi apod.). </a:t>
            </a:r>
          </a:p>
          <a:p>
            <a:pPr defTabSz="685636">
              <a:defRPr/>
            </a:pPr>
            <a:r>
              <a:rPr lang="cs-CZ" sz="1400" dirty="0">
                <a:solidFill>
                  <a:srgbClr val="4A4A4A"/>
                </a:solidFill>
                <a:latin typeface="Open Sans" panose="020B0606030504020204" pitchFamily="34" charset="0"/>
              </a:rPr>
              <a:t>Ze </a:t>
            </a:r>
            <a:r>
              <a:rPr lang="cs-CZ" sz="1400" b="1" dirty="0">
                <a:solidFill>
                  <a:srgbClr val="4A4A4A"/>
                </a:solidFill>
                <a:latin typeface="Open Sans" panose="020B0606030504020204" pitchFamily="34" charset="0"/>
              </a:rPr>
              <a:t>zásady přednosti nejsou dle převládajícího výkladu vyňaty ani nejvyšší zákony </a:t>
            </a:r>
            <a:r>
              <a:rPr lang="cs-CZ" sz="1400" dirty="0">
                <a:solidFill>
                  <a:srgbClr val="4A4A4A"/>
                </a:solidFill>
                <a:latin typeface="Open Sans" panose="020B0606030504020204" pitchFamily="34" charset="0"/>
              </a:rPr>
              <a:t>členských států – </a:t>
            </a:r>
            <a:r>
              <a:rPr lang="cs-CZ" sz="1400" b="1" dirty="0">
                <a:solidFill>
                  <a:srgbClr val="4A4A4A"/>
                </a:solidFill>
                <a:latin typeface="Open Sans" panose="020B0606030504020204" pitchFamily="34" charset="0"/>
              </a:rPr>
              <a:t>evropská norma má přednost i před ústavou či ústavním zákonem členského státu</a:t>
            </a:r>
            <a:r>
              <a:rPr lang="cs-CZ" sz="1400" dirty="0">
                <a:solidFill>
                  <a:srgbClr val="4A4A4A"/>
                </a:solidFill>
                <a:latin typeface="Open Sans" panose="020B0606030504020204" pitchFamily="34" charset="0"/>
              </a:rPr>
              <a:t>.</a:t>
            </a:r>
            <a:endParaRPr lang="cs-CZ" sz="1400"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8</a:t>
            </a:fld>
            <a:endParaRPr lang="en-GB"/>
          </a:p>
        </p:txBody>
      </p:sp>
    </p:spTree>
    <p:extLst>
      <p:ext uri="{BB962C8B-B14F-4D97-AF65-F5344CB8AC3E}">
        <p14:creationId xmlns:p14="http://schemas.microsoft.com/office/powerpoint/2010/main" val="2599882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9</a:t>
            </a:fld>
            <a:endParaRPr lang="en-GB"/>
          </a:p>
        </p:txBody>
      </p:sp>
    </p:spTree>
    <p:extLst>
      <p:ext uri="{BB962C8B-B14F-4D97-AF65-F5344CB8AC3E}">
        <p14:creationId xmlns:p14="http://schemas.microsoft.com/office/powerpoint/2010/main" val="269528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hlinkClick r:id="rId3"/>
              </a:rPr>
              <a:t>Zásada subsidiarity | Fakta a čísla o Evropské unii | Evropský parlament (europa.eu)</a:t>
            </a:r>
            <a:endParaRPr lang="cs-CZ" dirty="0"/>
          </a:p>
          <a:p>
            <a:pPr algn="l"/>
            <a:r>
              <a:rPr lang="cs-CZ" b="1" i="0" dirty="0">
                <a:solidFill>
                  <a:srgbClr val="1E1E1F"/>
                </a:solidFill>
                <a:effectLst/>
                <a:highlight>
                  <a:srgbClr val="FFFFFF"/>
                </a:highlight>
                <a:latin typeface="Georgia" panose="02040502050405020303" pitchFamily="18" charset="0"/>
              </a:rPr>
              <a:t>Zásada subsidiarity</a:t>
            </a:r>
          </a:p>
          <a:p>
            <a:pPr algn="l"/>
            <a:r>
              <a:rPr lang="cs-CZ" b="0" i="0" dirty="0">
                <a:solidFill>
                  <a:srgbClr val="1E1E1F"/>
                </a:solidFill>
                <a:effectLst/>
                <a:highlight>
                  <a:srgbClr val="FFFFFF"/>
                </a:highlight>
                <a:latin typeface="Helvetica" panose="020B0604020202020204" pitchFamily="34" charset="0"/>
              </a:rPr>
              <a:t>Zásada subsidiarity, zakotvená ve Smlouvě o Evropské unii, vymezuje podmínky, za jakých má činnost Unie v rámci její nevýlučné pravomoci přednost před činností členských států.</a:t>
            </a:r>
          </a:p>
          <a:p>
            <a:pPr algn="l"/>
            <a:r>
              <a:rPr lang="cs-CZ" b="1" i="0" dirty="0">
                <a:solidFill>
                  <a:srgbClr val="1E1E1F"/>
                </a:solidFill>
                <a:effectLst/>
                <a:highlight>
                  <a:srgbClr val="FFFFFF"/>
                </a:highlight>
                <a:latin typeface="Georgia" panose="02040502050405020303" pitchFamily="18" charset="0"/>
              </a:rPr>
              <a:t>Právní základ</a:t>
            </a:r>
          </a:p>
          <a:p>
            <a:pPr algn="l"/>
            <a:r>
              <a:rPr lang="cs-CZ" b="0" i="0" dirty="0">
                <a:solidFill>
                  <a:srgbClr val="1E1E1F"/>
                </a:solidFill>
                <a:effectLst/>
                <a:highlight>
                  <a:srgbClr val="FFFFFF"/>
                </a:highlight>
                <a:latin typeface="Helvetica" panose="020B0604020202020204" pitchFamily="34" charset="0"/>
              </a:rPr>
              <a:t>Čl. 5 odst. 3 Smlouvy o Evropské unii (SEU) a Protokol (č. 2) o používání zásad subsidiarity a proporcionality.</a:t>
            </a:r>
          </a:p>
          <a:p>
            <a:pPr algn="l"/>
            <a:r>
              <a:rPr lang="cs-CZ" b="1" i="0" dirty="0">
                <a:solidFill>
                  <a:srgbClr val="1E1E1F"/>
                </a:solidFill>
                <a:effectLst/>
                <a:highlight>
                  <a:srgbClr val="FFFFFF"/>
                </a:highlight>
                <a:latin typeface="Georgia" panose="02040502050405020303" pitchFamily="18" charset="0"/>
              </a:rPr>
              <a:t>Cíle</a:t>
            </a:r>
          </a:p>
          <a:p>
            <a:pPr algn="l"/>
            <a:r>
              <a:rPr lang="cs-CZ" b="0" i="0" dirty="0">
                <a:solidFill>
                  <a:srgbClr val="1E1E1F"/>
                </a:solidFill>
                <a:effectLst/>
                <a:highlight>
                  <a:srgbClr val="FFFFFF"/>
                </a:highlight>
                <a:latin typeface="Helvetica" panose="020B0604020202020204" pitchFamily="34" charset="0"/>
              </a:rPr>
              <a:t>Zásada subsidiarity a zásada proporcionality upravují výkon pravomocí Evropské unie. V oblastech, které nespadají do výlučné pravomoci EU, chrání zásada subsidiarity pravomoc členských států přijímat rozhodnutí a opatření a také opravňuje Unii jednat, nemůže-li být cílů zamýšlené činnosti „z důvodu jejího rozsahu či účinků“ uspokojivě dosaženo na úrovni členských států, nýbrž jich může být lépe dosaženo na úrovni Unie. Začlenění této zásady do Smluv EU má v souladu se zásadou blízkosti, kterou dále stanovuje </a:t>
            </a:r>
            <a:r>
              <a:rPr lang="cs-CZ" b="0" i="0" u="sng" dirty="0">
                <a:solidFill>
                  <a:srgbClr val="3C77BD"/>
                </a:solidFill>
                <a:effectLst/>
                <a:highlight>
                  <a:srgbClr val="FFFFFF"/>
                </a:highlight>
                <a:latin typeface="Helvetica" panose="020B0604020202020204" pitchFamily="34" charset="0"/>
                <a:hlinkClick r:id="rId4"/>
              </a:rPr>
              <a:t>čl. 10 odst. 3 SEU</a:t>
            </a:r>
            <a:r>
              <a:rPr lang="cs-CZ" b="0" i="0" dirty="0">
                <a:solidFill>
                  <a:srgbClr val="1E1E1F"/>
                </a:solidFill>
                <a:effectLst/>
                <a:highlight>
                  <a:srgbClr val="FFFFFF"/>
                </a:highlight>
                <a:latin typeface="Helvetica" panose="020B0604020202020204" pitchFamily="34" charset="0"/>
              </a:rPr>
              <a:t>, také za cíl přenést výkon pravomoci na úroveň, která je co nejblíže občanům.</a:t>
            </a:r>
          </a:p>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10</a:t>
            </a:fld>
            <a:endParaRPr lang="en-GB"/>
          </a:p>
        </p:txBody>
      </p:sp>
    </p:spTree>
    <p:extLst>
      <p:ext uri="{BB962C8B-B14F-4D97-AF65-F5344CB8AC3E}">
        <p14:creationId xmlns:p14="http://schemas.microsoft.com/office/powerpoint/2010/main" val="2295937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7B08897F-81ED-4387-A699-55910D0BE3E1}" type="slidenum">
              <a:rPr lang="en-GB" smtClean="0"/>
              <a:t>13</a:t>
            </a:fld>
            <a:endParaRPr lang="en-GB"/>
          </a:p>
        </p:txBody>
      </p:sp>
    </p:spTree>
    <p:extLst>
      <p:ext uri="{BB962C8B-B14F-4D97-AF65-F5344CB8AC3E}">
        <p14:creationId xmlns:p14="http://schemas.microsoft.com/office/powerpoint/2010/main" val="43668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vodni 1">
    <p:spTree>
      <p:nvGrpSpPr>
        <p:cNvPr id="1" name=""/>
        <p:cNvGrpSpPr/>
        <p:nvPr/>
      </p:nvGrpSpPr>
      <p:grpSpPr>
        <a:xfrm>
          <a:off x="0" y="0"/>
          <a:ext cx="0" cy="0"/>
          <a:chOff x="0" y="0"/>
          <a:chExt cx="0" cy="0"/>
        </a:xfrm>
      </p:grpSpPr>
      <p:sp>
        <p:nvSpPr>
          <p:cNvPr id="7" name="Google Shape;10;p2">
            <a:extLst>
              <a:ext uri="{FF2B5EF4-FFF2-40B4-BE49-F238E27FC236}">
                <a16:creationId xmlns:a16="http://schemas.microsoft.com/office/drawing/2014/main" id="{42B193FE-9611-47EF-A6BE-0BBFC044795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11;p2">
            <a:extLst>
              <a:ext uri="{FF2B5EF4-FFF2-40B4-BE49-F238E27FC236}">
                <a16:creationId xmlns:a16="http://schemas.microsoft.com/office/drawing/2014/main" id="{F5E648AE-57A8-4B4A-B1CE-8A18DFCF542A}"/>
              </a:ext>
            </a:extLst>
          </p:cNvPr>
          <p:cNvGrpSpPr/>
          <p:nvPr userDrawn="1"/>
        </p:nvGrpSpPr>
        <p:grpSpPr>
          <a:xfrm>
            <a:off x="0" y="-7088"/>
            <a:ext cx="8661398" cy="5150588"/>
            <a:chOff x="0" y="-7088"/>
            <a:chExt cx="8661398" cy="5150588"/>
          </a:xfrm>
        </p:grpSpPr>
        <p:sp>
          <p:nvSpPr>
            <p:cNvPr id="9" name="Google Shape;12;p2">
              <a:extLst>
                <a:ext uri="{FF2B5EF4-FFF2-40B4-BE49-F238E27FC236}">
                  <a16:creationId xmlns:a16="http://schemas.microsoft.com/office/drawing/2014/main" id="{32475B51-93B2-4CA9-B03B-BEFDF940EFF0}"/>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10" name="Google Shape;13;p2">
              <a:extLst>
                <a:ext uri="{FF2B5EF4-FFF2-40B4-BE49-F238E27FC236}">
                  <a16:creationId xmlns:a16="http://schemas.microsoft.com/office/drawing/2014/main" id="{41470FA1-7E44-4F99-ACBB-996BF755D481}"/>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11" name="Google Shape;14;p2">
            <a:extLst>
              <a:ext uri="{FF2B5EF4-FFF2-40B4-BE49-F238E27FC236}">
                <a16:creationId xmlns:a16="http://schemas.microsoft.com/office/drawing/2014/main" id="{FA025844-03FF-4C8A-A790-F61AF79414C5}"/>
              </a:ext>
            </a:extLst>
          </p:cNvPr>
          <p:cNvGrpSpPr/>
          <p:nvPr userDrawn="1"/>
        </p:nvGrpSpPr>
        <p:grpSpPr>
          <a:xfrm rot="10800000" flipH="1">
            <a:off x="0" y="1097764"/>
            <a:ext cx="8847502" cy="2961975"/>
            <a:chOff x="-8178042" y="-4493254"/>
            <a:chExt cx="19483598" cy="6522736"/>
          </a:xfrm>
        </p:grpSpPr>
        <p:sp>
          <p:nvSpPr>
            <p:cNvPr id="12" name="Google Shape;15;p2">
              <a:extLst>
                <a:ext uri="{FF2B5EF4-FFF2-40B4-BE49-F238E27FC236}">
                  <a16:creationId xmlns:a16="http://schemas.microsoft.com/office/drawing/2014/main" id="{57E33E06-E4E0-422E-8666-88A5ACAAF8A3}"/>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13" name="Google Shape;16;p2">
              <a:extLst>
                <a:ext uri="{FF2B5EF4-FFF2-40B4-BE49-F238E27FC236}">
                  <a16:creationId xmlns:a16="http://schemas.microsoft.com/office/drawing/2014/main" id="{7CDA2EAD-7EAE-4B2A-AAD5-48CA64BB5C04}"/>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17;p2">
            <a:extLst>
              <a:ext uri="{FF2B5EF4-FFF2-40B4-BE49-F238E27FC236}">
                <a16:creationId xmlns:a16="http://schemas.microsoft.com/office/drawing/2014/main" id="{C9059D44-29F4-40CF-8020-1179AD643A10}"/>
              </a:ext>
            </a:extLst>
          </p:cNvPr>
          <p:cNvGrpSpPr/>
          <p:nvPr userDrawn="1"/>
        </p:nvGrpSpPr>
        <p:grpSpPr>
          <a:xfrm>
            <a:off x="3677237" y="4278349"/>
            <a:ext cx="5466764" cy="432996"/>
            <a:chOff x="5582265" y="4646738"/>
            <a:chExt cx="5480829" cy="432996"/>
          </a:xfrm>
        </p:grpSpPr>
        <p:sp>
          <p:nvSpPr>
            <p:cNvPr id="15" name="Google Shape;18;p2">
              <a:extLst>
                <a:ext uri="{FF2B5EF4-FFF2-40B4-BE49-F238E27FC236}">
                  <a16:creationId xmlns:a16="http://schemas.microsoft.com/office/drawing/2014/main" id="{32DE185A-1210-4DD5-A7D6-79394CB03DCA}"/>
                </a:ext>
              </a:extLst>
            </p:cNvPr>
            <p:cNvSpPr/>
            <p:nvPr/>
          </p:nvSpPr>
          <p:spPr>
            <a:xfrm rot="10800000">
              <a:off x="5582265"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9;p2">
              <a:extLst>
                <a:ext uri="{FF2B5EF4-FFF2-40B4-BE49-F238E27FC236}">
                  <a16:creationId xmlns:a16="http://schemas.microsoft.com/office/drawing/2014/main" id="{21727023-25C6-4B10-B82C-30B0435FAD32}"/>
                </a:ext>
              </a:extLst>
            </p:cNvPr>
            <p:cNvGrpSpPr/>
            <p:nvPr/>
          </p:nvGrpSpPr>
          <p:grpSpPr>
            <a:xfrm flipH="1">
              <a:off x="5585232" y="4646738"/>
              <a:ext cx="5477861" cy="304551"/>
              <a:chOff x="-24158748" y="330075"/>
              <a:chExt cx="30568423" cy="1699506"/>
            </a:xfrm>
          </p:grpSpPr>
          <p:sp>
            <p:nvSpPr>
              <p:cNvPr id="17" name="Google Shape;20;p2">
                <a:extLst>
                  <a:ext uri="{FF2B5EF4-FFF2-40B4-BE49-F238E27FC236}">
                    <a16:creationId xmlns:a16="http://schemas.microsoft.com/office/drawing/2014/main" id="{FA05D2F5-A136-4AA6-ACCA-995AED992A3A}"/>
                  </a:ext>
                </a:extLst>
              </p:cNvPr>
              <p:cNvSpPr/>
              <p:nvPr/>
            </p:nvSpPr>
            <p:spPr>
              <a:xfrm>
                <a:off x="-24158748" y="330081"/>
                <a:ext cx="289080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1;p2">
                <a:extLst>
                  <a:ext uri="{FF2B5EF4-FFF2-40B4-BE49-F238E27FC236}">
                    <a16:creationId xmlns:a16="http://schemas.microsoft.com/office/drawing/2014/main" id="{AEE50579-0533-4DEC-91A3-113619CFCE60}"/>
                  </a:ext>
                </a:extLst>
              </p:cNvPr>
              <p:cNvSpPr/>
              <p:nvPr/>
            </p:nvSpPr>
            <p:spPr>
              <a:xfrm>
                <a:off x="4710175"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4" name="Straight Connector 23">
            <a:extLst>
              <a:ext uri="{FF2B5EF4-FFF2-40B4-BE49-F238E27FC236}">
                <a16:creationId xmlns:a16="http://schemas.microsoft.com/office/drawing/2014/main" id="{CE42B1AB-E733-4C30-9791-01C5CCB00A81}"/>
              </a:ext>
            </a:extLst>
          </p:cNvPr>
          <p:cNvCxnSpPr>
            <a:cxnSpLocks/>
          </p:cNvCxnSpPr>
          <p:nvPr userDrawn="1"/>
        </p:nvCxnSpPr>
        <p:spPr>
          <a:xfrm>
            <a:off x="685800" y="4838278"/>
            <a:ext cx="17526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A picture containing drawing, plate&#10;&#10;Description automatically generated">
            <a:extLst>
              <a:ext uri="{FF2B5EF4-FFF2-40B4-BE49-F238E27FC236}">
                <a16:creationId xmlns:a16="http://schemas.microsoft.com/office/drawing/2014/main" id="{7FA0B396-80B8-4AC7-86F5-E4093F59AD92}"/>
              </a:ext>
            </a:extLst>
          </p:cNvPr>
          <p:cNvPicPr>
            <a:picLocks noChangeAspect="1"/>
          </p:cNvPicPr>
          <p:nvPr userDrawn="1"/>
        </p:nvPicPr>
        <p:blipFill>
          <a:blip r:embed="rId2"/>
          <a:stretch>
            <a:fillRect/>
          </a:stretch>
        </p:blipFill>
        <p:spPr>
          <a:xfrm>
            <a:off x="7816592" y="1254450"/>
            <a:ext cx="338172" cy="304551"/>
          </a:xfrm>
          <a:prstGeom prst="rect">
            <a:avLst/>
          </a:prstGeom>
        </p:spPr>
      </p:pic>
      <p:sp>
        <p:nvSpPr>
          <p:cNvPr id="2" name="Title 1"/>
          <p:cNvSpPr>
            <a:spLocks noGrp="1"/>
          </p:cNvSpPr>
          <p:nvPr>
            <p:ph type="ctrTitle"/>
          </p:nvPr>
        </p:nvSpPr>
        <p:spPr>
          <a:xfrm>
            <a:off x="685800" y="1193006"/>
            <a:ext cx="5013169" cy="2780122"/>
          </a:xfrm>
        </p:spPr>
        <p:txBody>
          <a:bodyPr anchor="ctr">
            <a:normAutofit/>
          </a:bodyPr>
          <a:lstStyle>
            <a:lvl1pPr algn="l">
              <a:defRPr sz="3600" b="1">
                <a:solidFill>
                  <a:schemeClr val="bg1"/>
                </a:solidFill>
              </a:defRPr>
            </a:lvl1pPr>
          </a:lstStyle>
          <a:p>
            <a:r>
              <a:rPr lang="en-US" dirty="0"/>
              <a:t>Click to edit Master title style</a:t>
            </a:r>
          </a:p>
        </p:txBody>
      </p:sp>
      <p:sp>
        <p:nvSpPr>
          <p:cNvPr id="30" name="Date Placeholder 29">
            <a:extLst>
              <a:ext uri="{FF2B5EF4-FFF2-40B4-BE49-F238E27FC236}">
                <a16:creationId xmlns:a16="http://schemas.microsoft.com/office/drawing/2014/main" id="{24D6482D-6884-44D6-8E10-5A045C91F377}"/>
              </a:ext>
            </a:extLst>
          </p:cNvPr>
          <p:cNvSpPr>
            <a:spLocks noGrp="1"/>
          </p:cNvSpPr>
          <p:nvPr>
            <p:ph type="dt" sz="half" idx="10"/>
          </p:nvPr>
        </p:nvSpPr>
        <p:spPr>
          <a:xfrm>
            <a:off x="693970" y="4533057"/>
            <a:ext cx="1752600" cy="273844"/>
          </a:xfrm>
        </p:spPr>
        <p:txBody>
          <a:bodyPr/>
          <a:lstStyle>
            <a:lvl1pPr algn="ctr">
              <a:defRPr i="0">
                <a:solidFill>
                  <a:srgbClr val="004B8F"/>
                </a:solidFill>
              </a:defRPr>
            </a:lvl1pPr>
          </a:lstStyle>
          <a:p>
            <a:fld id="{6DC4A17C-A188-4572-8B00-42F4180E6362}" type="datetime4">
              <a:rPr lang="cs-CZ" smtClean="0"/>
              <a:t>26. srpna 2024</a:t>
            </a:fld>
            <a:endParaRPr lang="en-GB" dirty="0"/>
          </a:p>
        </p:txBody>
      </p:sp>
      <p:sp>
        <p:nvSpPr>
          <p:cNvPr id="32" name="Slide Number Placeholder 31">
            <a:extLst>
              <a:ext uri="{FF2B5EF4-FFF2-40B4-BE49-F238E27FC236}">
                <a16:creationId xmlns:a16="http://schemas.microsoft.com/office/drawing/2014/main" id="{11527AF0-8F0C-427C-95EF-D6FA26E398CC}"/>
              </a:ext>
            </a:extLst>
          </p:cNvPr>
          <p:cNvSpPr>
            <a:spLocks noGrp="1"/>
          </p:cNvSpPr>
          <p:nvPr>
            <p:ph type="sldNum" sz="quarter" idx="12"/>
          </p:nvPr>
        </p:nvSpPr>
        <p:spPr>
          <a:xfrm>
            <a:off x="8151160" y="3956224"/>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A7B2C8E1-067E-6067-1AD6-B8FB19A7C82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925030" y="4691029"/>
            <a:ext cx="3525000" cy="349394"/>
          </a:xfrm>
          <a:prstGeom prst="rect">
            <a:avLst/>
          </a:prstGeom>
        </p:spPr>
      </p:pic>
    </p:spTree>
    <p:extLst>
      <p:ext uri="{BB962C8B-B14F-4D97-AF65-F5344CB8AC3E}">
        <p14:creationId xmlns:p14="http://schemas.microsoft.com/office/powerpoint/2010/main" val="360631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ez titulku 1">
    <p:spTree>
      <p:nvGrpSpPr>
        <p:cNvPr id="1" name=""/>
        <p:cNvGrpSpPr/>
        <p:nvPr/>
      </p:nvGrpSpPr>
      <p:grpSpPr>
        <a:xfrm>
          <a:off x="0" y="0"/>
          <a:ext cx="0" cy="0"/>
          <a:chOff x="0" y="0"/>
          <a:chExt cx="0" cy="0"/>
        </a:xfrm>
      </p:grpSpPr>
      <p:sp>
        <p:nvSpPr>
          <p:cNvPr id="2" name="Title 1"/>
          <p:cNvSpPr>
            <a:spLocks noGrp="1"/>
          </p:cNvSpPr>
          <p:nvPr>
            <p:ph type="title"/>
          </p:nvPr>
        </p:nvSpPr>
        <p:spPr>
          <a:xfrm>
            <a:off x="629841" y="734574"/>
            <a:ext cx="2949178" cy="808475"/>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A8A4E43F-3F44-4BA7-9975-5AD28FCBCA14}"/>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3569C578-0149-4A1A-B045-A3B4631DD959}"/>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1F3F8E56-46C7-4CA3-BFF9-3A61ABA42A14}"/>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4FD0784C-4D17-4E1D-A332-1A7BCBDD5079}"/>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99A5AC01-2C07-4953-AA6D-5132E5C6D718}"/>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9FF98C55-E83E-4EB5-A8C4-A4C62FE9A0C4}"/>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46844711-6E0D-4416-84E1-756D12C85B07}"/>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04E9C8E0-9D49-4D7E-B299-21C9076D2327}"/>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1141AEC8-F3A9-47D4-8F97-06A30855E542}"/>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FBF6ACB0-444E-44C5-AFCC-F5044D28B73D}"/>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00DA8196-EF7E-4749-9EBD-1CBB8B818FED}"/>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1B6464FD-4A0B-4CAB-981D-14E097326FE5}"/>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DE0EF710-4BA5-41BB-A142-9C78A02749D9}"/>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85E15AE9-98F7-42AA-8C5C-181561F549A1}"/>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F6181583-8699-48BC-9CC8-F76BEE5E5A93}"/>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AF027FC2-7F28-4E25-876A-9795E9E4D706}"/>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C88B9D81-CD92-4C2D-81AE-15EC5C9D464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C54E8D1C-6AA1-4D14-A428-5113FC555908}"/>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AD96B5B5-575A-4A42-9416-125ACB7C1D1F}"/>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25219994-6345-1C74-587F-6A8241D44C87}"/>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D16353B1-5EAA-1B9A-5F28-6DFDC86D998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63981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ez titulku 2">
    <p:spTree>
      <p:nvGrpSpPr>
        <p:cNvPr id="1" name=""/>
        <p:cNvGrpSpPr/>
        <p:nvPr/>
      </p:nvGrpSpPr>
      <p:grpSpPr>
        <a:xfrm>
          <a:off x="0" y="0"/>
          <a:ext cx="0" cy="0"/>
          <a:chOff x="0" y="0"/>
          <a:chExt cx="0" cy="0"/>
        </a:xfrm>
      </p:grpSpPr>
      <p:sp>
        <p:nvSpPr>
          <p:cNvPr id="2" name="Title 1"/>
          <p:cNvSpPr>
            <a:spLocks noGrp="1"/>
          </p:cNvSpPr>
          <p:nvPr>
            <p:ph type="title"/>
          </p:nvPr>
        </p:nvSpPr>
        <p:spPr>
          <a:xfrm>
            <a:off x="629841" y="741758"/>
            <a:ext cx="2949178" cy="801291"/>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grpSp>
        <p:nvGrpSpPr>
          <p:cNvPr id="8" name="Google Shape;163;p10">
            <a:extLst>
              <a:ext uri="{FF2B5EF4-FFF2-40B4-BE49-F238E27FC236}">
                <a16:creationId xmlns:a16="http://schemas.microsoft.com/office/drawing/2014/main" id="{86E18B74-E2DD-463B-8E18-2C73971C6ACB}"/>
              </a:ext>
            </a:extLst>
          </p:cNvPr>
          <p:cNvGrpSpPr/>
          <p:nvPr userDrawn="1"/>
        </p:nvGrpSpPr>
        <p:grpSpPr>
          <a:xfrm rot="10800000">
            <a:off x="-8" y="-2"/>
            <a:ext cx="2202830" cy="670795"/>
            <a:chOff x="5575242" y="4472723"/>
            <a:chExt cx="2202830" cy="670795"/>
          </a:xfrm>
        </p:grpSpPr>
        <p:sp>
          <p:nvSpPr>
            <p:cNvPr id="9" name="Google Shape;164;p10">
              <a:extLst>
                <a:ext uri="{FF2B5EF4-FFF2-40B4-BE49-F238E27FC236}">
                  <a16:creationId xmlns:a16="http://schemas.microsoft.com/office/drawing/2014/main" id="{7749CF2D-3A81-48BC-A50B-CC48DB230135}"/>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65;p10">
              <a:extLst>
                <a:ext uri="{FF2B5EF4-FFF2-40B4-BE49-F238E27FC236}">
                  <a16:creationId xmlns:a16="http://schemas.microsoft.com/office/drawing/2014/main" id="{77856553-7266-4E9D-BB58-68FCECA4F8A3}"/>
                </a:ext>
              </a:extLst>
            </p:cNvPr>
            <p:cNvGrpSpPr/>
            <p:nvPr/>
          </p:nvGrpSpPr>
          <p:grpSpPr>
            <a:xfrm flipH="1">
              <a:off x="5734850" y="4472723"/>
              <a:ext cx="2040837" cy="670795"/>
              <a:chOff x="1297954" y="330075"/>
              <a:chExt cx="5169293" cy="1699506"/>
            </a:xfrm>
          </p:grpSpPr>
          <p:sp>
            <p:nvSpPr>
              <p:cNvPr id="14" name="Google Shape;166;p10">
                <a:extLst>
                  <a:ext uri="{FF2B5EF4-FFF2-40B4-BE49-F238E27FC236}">
                    <a16:creationId xmlns:a16="http://schemas.microsoft.com/office/drawing/2014/main" id="{C973DE64-23CC-4197-959D-90D0DA54123A}"/>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67;p10">
                <a:extLst>
                  <a:ext uri="{FF2B5EF4-FFF2-40B4-BE49-F238E27FC236}">
                    <a16:creationId xmlns:a16="http://schemas.microsoft.com/office/drawing/2014/main" id="{BD788F85-E8E2-4B0A-B233-2D0D19BDBB0B}"/>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 name="Google Shape;168;p10">
              <a:extLst>
                <a:ext uri="{FF2B5EF4-FFF2-40B4-BE49-F238E27FC236}">
                  <a16:creationId xmlns:a16="http://schemas.microsoft.com/office/drawing/2014/main" id="{048628AE-8E5B-4D53-9D8A-DA7BC6DF41D0}"/>
                </a:ext>
              </a:extLst>
            </p:cNvPr>
            <p:cNvGrpSpPr/>
            <p:nvPr/>
          </p:nvGrpSpPr>
          <p:grpSpPr>
            <a:xfrm flipH="1">
              <a:off x="5578209" y="4646738"/>
              <a:ext cx="2199863" cy="304563"/>
              <a:chOff x="-5827153" y="330075"/>
              <a:chExt cx="12276019" cy="1699569"/>
            </a:xfrm>
          </p:grpSpPr>
          <p:sp>
            <p:nvSpPr>
              <p:cNvPr id="12" name="Google Shape;169;p10">
                <a:extLst>
                  <a:ext uri="{FF2B5EF4-FFF2-40B4-BE49-F238E27FC236}">
                    <a16:creationId xmlns:a16="http://schemas.microsoft.com/office/drawing/2014/main" id="{26A1C4F1-B528-47B5-A3C2-1AE8468D684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0;p10">
                <a:extLst>
                  <a:ext uri="{FF2B5EF4-FFF2-40B4-BE49-F238E27FC236}">
                    <a16:creationId xmlns:a16="http://schemas.microsoft.com/office/drawing/2014/main" id="{88D352E3-252E-4114-BC32-7FB0F1C1E1E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6" name="Picture 15" descr="A picture containing drawing, plate&#10;&#10;Description automatically generated">
            <a:extLst>
              <a:ext uri="{FF2B5EF4-FFF2-40B4-BE49-F238E27FC236}">
                <a16:creationId xmlns:a16="http://schemas.microsoft.com/office/drawing/2014/main" id="{CC219E5C-E0A9-4A69-8966-BC389DA1155F}"/>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17" name="Footer Placeholder 4">
            <a:extLst>
              <a:ext uri="{FF2B5EF4-FFF2-40B4-BE49-F238E27FC236}">
                <a16:creationId xmlns:a16="http://schemas.microsoft.com/office/drawing/2014/main" id="{4CE266AA-16A2-4498-BFF5-D5EF222CD92C}"/>
              </a:ext>
            </a:extLst>
          </p:cNvPr>
          <p:cNvSpPr>
            <a:spLocks noGrp="1"/>
          </p:cNvSpPr>
          <p:nvPr>
            <p:ph type="ftr" sz="quarter" idx="11"/>
          </p:nvPr>
        </p:nvSpPr>
        <p:spPr>
          <a:xfrm>
            <a:off x="3757226" y="4640356"/>
            <a:ext cx="3086100" cy="273844"/>
          </a:xfrm>
        </p:spPr>
        <p:txBody>
          <a:bodyPr/>
          <a:lstStyle/>
          <a:p>
            <a:endParaRPr lang="en-GB" dirty="0"/>
          </a:p>
        </p:txBody>
      </p:sp>
      <p:grpSp>
        <p:nvGrpSpPr>
          <p:cNvPr id="18" name="Google Shape;31;p3">
            <a:extLst>
              <a:ext uri="{FF2B5EF4-FFF2-40B4-BE49-F238E27FC236}">
                <a16:creationId xmlns:a16="http://schemas.microsoft.com/office/drawing/2014/main" id="{2034E1FD-B880-487D-BA02-77536F5EFE1B}"/>
              </a:ext>
            </a:extLst>
          </p:cNvPr>
          <p:cNvGrpSpPr/>
          <p:nvPr userDrawn="1"/>
        </p:nvGrpSpPr>
        <p:grpSpPr>
          <a:xfrm>
            <a:off x="6946842" y="4472723"/>
            <a:ext cx="2202830" cy="670795"/>
            <a:chOff x="5575242" y="4472723"/>
            <a:chExt cx="2202830" cy="670795"/>
          </a:xfrm>
        </p:grpSpPr>
        <p:sp>
          <p:nvSpPr>
            <p:cNvPr id="19" name="Google Shape;32;p3">
              <a:extLst>
                <a:ext uri="{FF2B5EF4-FFF2-40B4-BE49-F238E27FC236}">
                  <a16:creationId xmlns:a16="http://schemas.microsoft.com/office/drawing/2014/main" id="{644AB698-5E9E-428D-BFD8-9E2C6A7F8BAD}"/>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0" name="Google Shape;33;p3">
              <a:extLst>
                <a:ext uri="{FF2B5EF4-FFF2-40B4-BE49-F238E27FC236}">
                  <a16:creationId xmlns:a16="http://schemas.microsoft.com/office/drawing/2014/main" id="{1ED5C797-78FB-4E2A-9548-E8EBD65B7ED3}"/>
                </a:ext>
              </a:extLst>
            </p:cNvPr>
            <p:cNvGrpSpPr/>
            <p:nvPr/>
          </p:nvGrpSpPr>
          <p:grpSpPr>
            <a:xfrm flipH="1">
              <a:off x="5734850" y="4472723"/>
              <a:ext cx="2040837" cy="670795"/>
              <a:chOff x="1297954" y="330075"/>
              <a:chExt cx="5169293" cy="1699506"/>
            </a:xfrm>
          </p:grpSpPr>
          <p:sp>
            <p:nvSpPr>
              <p:cNvPr id="24" name="Google Shape;34;p3">
                <a:extLst>
                  <a:ext uri="{FF2B5EF4-FFF2-40B4-BE49-F238E27FC236}">
                    <a16:creationId xmlns:a16="http://schemas.microsoft.com/office/drawing/2014/main" id="{013FCB35-0943-4041-846A-E662801A8A15}"/>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5" name="Google Shape;35;p3">
                <a:extLst>
                  <a:ext uri="{FF2B5EF4-FFF2-40B4-BE49-F238E27FC236}">
                    <a16:creationId xmlns:a16="http://schemas.microsoft.com/office/drawing/2014/main" id="{D34B4E68-BFDD-4C5B-80CB-58410B21A71D}"/>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1" name="Google Shape;36;p3">
              <a:extLst>
                <a:ext uri="{FF2B5EF4-FFF2-40B4-BE49-F238E27FC236}">
                  <a16:creationId xmlns:a16="http://schemas.microsoft.com/office/drawing/2014/main" id="{8E32B671-C58D-4D43-9D24-10F120A678C4}"/>
                </a:ext>
              </a:extLst>
            </p:cNvPr>
            <p:cNvGrpSpPr/>
            <p:nvPr userDrawn="1"/>
          </p:nvGrpSpPr>
          <p:grpSpPr>
            <a:xfrm flipH="1">
              <a:off x="5578209" y="4646738"/>
              <a:ext cx="2199863" cy="304563"/>
              <a:chOff x="-5827153" y="330075"/>
              <a:chExt cx="12276018" cy="1699569"/>
            </a:xfrm>
          </p:grpSpPr>
          <p:sp>
            <p:nvSpPr>
              <p:cNvPr id="22" name="Google Shape;37;p3">
                <a:extLst>
                  <a:ext uri="{FF2B5EF4-FFF2-40B4-BE49-F238E27FC236}">
                    <a16:creationId xmlns:a16="http://schemas.microsoft.com/office/drawing/2014/main" id="{BCB08FA0-BC87-489E-A4D3-ABD74305DEC2}"/>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3" name="Google Shape;38;p3">
                <a:extLst>
                  <a:ext uri="{FF2B5EF4-FFF2-40B4-BE49-F238E27FC236}">
                    <a16:creationId xmlns:a16="http://schemas.microsoft.com/office/drawing/2014/main" id="{D476A158-6BFC-4DA5-BD8B-BA41D3F17600}"/>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2" name="Slide Number Placeholder 31">
            <a:extLst>
              <a:ext uri="{FF2B5EF4-FFF2-40B4-BE49-F238E27FC236}">
                <a16:creationId xmlns:a16="http://schemas.microsoft.com/office/drawing/2014/main" id="{0D6CEC3A-7EFA-4FBD-AD32-B577854E1D7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6" name="Title 1">
            <a:extLst>
              <a:ext uri="{FF2B5EF4-FFF2-40B4-BE49-F238E27FC236}">
                <a16:creationId xmlns:a16="http://schemas.microsoft.com/office/drawing/2014/main" id="{EF1E77D5-6C81-9F35-D413-68D53CC0A99E}"/>
              </a:ext>
            </a:extLst>
          </p:cNvPr>
          <p:cNvSpPr txBox="1">
            <a:spLocks/>
          </p:cNvSpPr>
          <p:nvPr userDrawn="1"/>
        </p:nvSpPr>
        <p:spPr>
          <a:xfrm>
            <a:off x="3749040" y="254490"/>
            <a:ext cx="4766309" cy="304551"/>
          </a:xfrm>
          <a:prstGeom prst="rect">
            <a:avLst/>
          </a:prstGeom>
        </p:spPr>
        <p:txBody>
          <a:bodyPr vert="horz" lIns="91440" tIns="45720" rIns="91440" bIns="45720" rtlCol="0" anchor="ctr">
            <a:noAutofit/>
          </a:bodyPr>
          <a:lstStyle>
            <a:lvl1pPr algn="ctr" defTabSz="685800" rtl="0" eaLnBrk="1" latinLnBrk="0" hangingPunct="1">
              <a:lnSpc>
                <a:spcPct val="90000"/>
              </a:lnSpc>
              <a:spcBef>
                <a:spcPct val="0"/>
              </a:spcBef>
              <a:buNone/>
              <a:defRPr sz="1800" b="1" kern="1200">
                <a:solidFill>
                  <a:schemeClr val="tx1"/>
                </a:solidFill>
                <a:latin typeface="+mj-lt"/>
                <a:ea typeface="+mj-ea"/>
                <a:cs typeface="+mj-cs"/>
              </a:defRPr>
            </a:lvl1pPr>
          </a:lstStyle>
          <a:p>
            <a:r>
              <a:rPr lang="en-US"/>
              <a:t>Click to edit Master title style</a:t>
            </a:r>
            <a:endParaRPr lang="en-US" dirty="0"/>
          </a:p>
        </p:txBody>
      </p:sp>
      <p:pic>
        <p:nvPicPr>
          <p:cNvPr id="26" name="Obrázek 25">
            <a:extLst>
              <a:ext uri="{FF2B5EF4-FFF2-40B4-BE49-F238E27FC236}">
                <a16:creationId xmlns:a16="http://schemas.microsoft.com/office/drawing/2014/main" id="{FA0C6598-AF2E-5753-D706-98D14DBFB3B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8531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B3C83855-8EB6-C180-5BD9-2E12BEF6AA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872348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z titulku 4">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29" name="Slide Number Placeholder 31">
            <a:extLst>
              <a:ext uri="{FF2B5EF4-FFF2-40B4-BE49-F238E27FC236}">
                <a16:creationId xmlns:a16="http://schemas.microsoft.com/office/drawing/2014/main" id="{790A7725-B345-492A-83B4-05E66AF5DF66}"/>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71A36A23-6E44-37A7-8A0B-D91CD3672DA3}"/>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FD16D72-641A-90C5-D7AE-2415FE9CEED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232927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ez titulku + dlouhe zapati 1">
    <p:spTree>
      <p:nvGrpSpPr>
        <p:cNvPr id="1" name=""/>
        <p:cNvGrpSpPr/>
        <p:nvPr/>
      </p:nvGrpSpPr>
      <p:grpSpPr>
        <a:xfrm>
          <a:off x="0" y="0"/>
          <a:ext cx="0" cy="0"/>
          <a:chOff x="0" y="0"/>
          <a:chExt cx="0" cy="0"/>
        </a:xfrm>
      </p:grpSpPr>
      <p:grpSp>
        <p:nvGrpSpPr>
          <p:cNvPr id="29" name="Google Shape;144;p9">
            <a:extLst>
              <a:ext uri="{FF2B5EF4-FFF2-40B4-BE49-F238E27FC236}">
                <a16:creationId xmlns:a16="http://schemas.microsoft.com/office/drawing/2014/main" id="{F269936E-0DEE-427D-A484-C4296A3F2B48}"/>
              </a:ext>
            </a:extLst>
          </p:cNvPr>
          <p:cNvGrpSpPr/>
          <p:nvPr userDrawn="1"/>
        </p:nvGrpSpPr>
        <p:grpSpPr>
          <a:xfrm>
            <a:off x="3942022" y="4472723"/>
            <a:ext cx="5210941" cy="670795"/>
            <a:chOff x="5589288" y="4472723"/>
            <a:chExt cx="6686825" cy="670795"/>
          </a:xfrm>
        </p:grpSpPr>
        <p:sp>
          <p:nvSpPr>
            <p:cNvPr id="30" name="Google Shape;145;p9">
              <a:extLst>
                <a:ext uri="{FF2B5EF4-FFF2-40B4-BE49-F238E27FC236}">
                  <a16:creationId xmlns:a16="http://schemas.microsoft.com/office/drawing/2014/main" id="{B88A8923-FCB6-4473-908B-08141126D3D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 name="Google Shape;146;p9">
              <a:extLst>
                <a:ext uri="{FF2B5EF4-FFF2-40B4-BE49-F238E27FC236}">
                  <a16:creationId xmlns:a16="http://schemas.microsoft.com/office/drawing/2014/main" id="{6FFC9EFA-826E-4A25-9CD7-9E489B79E9E2}"/>
                </a:ext>
              </a:extLst>
            </p:cNvPr>
            <p:cNvGrpSpPr/>
            <p:nvPr/>
          </p:nvGrpSpPr>
          <p:grpSpPr>
            <a:xfrm flipH="1">
              <a:off x="5748896" y="4472723"/>
              <a:ext cx="6527217" cy="670795"/>
              <a:chOff x="-10101302" y="330075"/>
              <a:chExt cx="16532971" cy="1699506"/>
            </a:xfrm>
          </p:grpSpPr>
          <p:sp>
            <p:nvSpPr>
              <p:cNvPr id="61" name="Google Shape;147;p9">
                <a:extLst>
                  <a:ext uri="{FF2B5EF4-FFF2-40B4-BE49-F238E27FC236}">
                    <a16:creationId xmlns:a16="http://schemas.microsoft.com/office/drawing/2014/main" id="{CDCE6F75-BA7C-43CF-B064-A6986464AE8F}"/>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48;p9">
                <a:extLst>
                  <a:ext uri="{FF2B5EF4-FFF2-40B4-BE49-F238E27FC236}">
                    <a16:creationId xmlns:a16="http://schemas.microsoft.com/office/drawing/2014/main" id="{61BB756A-C9DD-4761-ADE2-84D4A5F264BF}"/>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149;p9">
              <a:extLst>
                <a:ext uri="{FF2B5EF4-FFF2-40B4-BE49-F238E27FC236}">
                  <a16:creationId xmlns:a16="http://schemas.microsoft.com/office/drawing/2014/main" id="{EE13362C-5648-48A0-97A8-1AF1C63208CD}"/>
                </a:ext>
              </a:extLst>
            </p:cNvPr>
            <p:cNvGrpSpPr/>
            <p:nvPr/>
          </p:nvGrpSpPr>
          <p:grpSpPr>
            <a:xfrm flipH="1">
              <a:off x="5592255" y="4646738"/>
              <a:ext cx="6682918" cy="304563"/>
              <a:chOff x="-30922586" y="330075"/>
              <a:chExt cx="37293070" cy="1699569"/>
            </a:xfrm>
          </p:grpSpPr>
          <p:sp>
            <p:nvSpPr>
              <p:cNvPr id="59" name="Google Shape;150;p9">
                <a:extLst>
                  <a:ext uri="{FF2B5EF4-FFF2-40B4-BE49-F238E27FC236}">
                    <a16:creationId xmlns:a16="http://schemas.microsoft.com/office/drawing/2014/main" id="{66EDFDF2-B783-4F39-AF30-520BCA88A851}"/>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1;p9">
                <a:extLst>
                  <a:ext uri="{FF2B5EF4-FFF2-40B4-BE49-F238E27FC236}">
                    <a16:creationId xmlns:a16="http://schemas.microsoft.com/office/drawing/2014/main" id="{21417A78-11A0-44D4-A120-F40C10FC270C}"/>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itle 1"/>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Google Shape;152;p9">
            <a:extLst>
              <a:ext uri="{FF2B5EF4-FFF2-40B4-BE49-F238E27FC236}">
                <a16:creationId xmlns:a16="http://schemas.microsoft.com/office/drawing/2014/main" id="{E599CB3D-E34F-4540-8BA8-9394A43F2F21}"/>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65" name="Slide Number Placeholder 31">
            <a:extLst>
              <a:ext uri="{FF2B5EF4-FFF2-40B4-BE49-F238E27FC236}">
                <a16:creationId xmlns:a16="http://schemas.microsoft.com/office/drawing/2014/main" id="{B25A49C1-AFC8-4914-9ED4-E08518B054A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23DF0FA0-E175-926D-5E52-733A04AB185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1247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ez titulku + dlouhe zapati 2">
    <p:spTree>
      <p:nvGrpSpPr>
        <p:cNvPr id="1" name=""/>
        <p:cNvGrpSpPr/>
        <p:nvPr/>
      </p:nvGrpSpPr>
      <p:grpSpPr>
        <a:xfrm>
          <a:off x="0" y="0"/>
          <a:ext cx="0" cy="0"/>
          <a:chOff x="0" y="0"/>
          <a:chExt cx="0" cy="0"/>
        </a:xfrm>
      </p:grpSpPr>
      <p:grpSp>
        <p:nvGrpSpPr>
          <p:cNvPr id="5" name="Google Shape;144;p9">
            <a:extLst>
              <a:ext uri="{FF2B5EF4-FFF2-40B4-BE49-F238E27FC236}">
                <a16:creationId xmlns:a16="http://schemas.microsoft.com/office/drawing/2014/main" id="{A5FF8779-C1A1-4A73-9ABD-09D7514A8C36}"/>
              </a:ext>
            </a:extLst>
          </p:cNvPr>
          <p:cNvGrpSpPr/>
          <p:nvPr userDrawn="1"/>
        </p:nvGrpSpPr>
        <p:grpSpPr>
          <a:xfrm>
            <a:off x="3942022" y="4472723"/>
            <a:ext cx="5210941" cy="670795"/>
            <a:chOff x="5589288" y="4472723"/>
            <a:chExt cx="6686825" cy="670795"/>
          </a:xfrm>
        </p:grpSpPr>
        <p:sp>
          <p:nvSpPr>
            <p:cNvPr id="6" name="Google Shape;145;p9">
              <a:extLst>
                <a:ext uri="{FF2B5EF4-FFF2-40B4-BE49-F238E27FC236}">
                  <a16:creationId xmlns:a16="http://schemas.microsoft.com/office/drawing/2014/main" id="{29DEDB81-00EC-474D-9108-A4029AA7EE5F}"/>
                </a:ext>
              </a:extLst>
            </p:cNvPr>
            <p:cNvSpPr/>
            <p:nvPr/>
          </p:nvSpPr>
          <p:spPr>
            <a:xfrm rot="10800000">
              <a:off x="5589288"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146;p9">
              <a:extLst>
                <a:ext uri="{FF2B5EF4-FFF2-40B4-BE49-F238E27FC236}">
                  <a16:creationId xmlns:a16="http://schemas.microsoft.com/office/drawing/2014/main" id="{5560747A-34CF-4BFA-BE48-B6BDCBDE0E13}"/>
                </a:ext>
              </a:extLst>
            </p:cNvPr>
            <p:cNvGrpSpPr/>
            <p:nvPr/>
          </p:nvGrpSpPr>
          <p:grpSpPr>
            <a:xfrm flipH="1">
              <a:off x="5748896" y="4472723"/>
              <a:ext cx="6527217" cy="670795"/>
              <a:chOff x="-10101302" y="330075"/>
              <a:chExt cx="16532971" cy="1699506"/>
            </a:xfrm>
          </p:grpSpPr>
          <p:sp>
            <p:nvSpPr>
              <p:cNvPr id="11" name="Google Shape;147;p9">
                <a:extLst>
                  <a:ext uri="{FF2B5EF4-FFF2-40B4-BE49-F238E27FC236}">
                    <a16:creationId xmlns:a16="http://schemas.microsoft.com/office/drawing/2014/main" id="{C54FE066-BAC2-49DC-A19E-47A282890A4E}"/>
                  </a:ext>
                </a:extLst>
              </p:cNvPr>
              <p:cNvSpPr/>
              <p:nvPr/>
            </p:nvSpPr>
            <p:spPr>
              <a:xfrm>
                <a:off x="-10101302" y="330081"/>
                <a:ext cx="148464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48;p9">
                <a:extLst>
                  <a:ext uri="{FF2B5EF4-FFF2-40B4-BE49-F238E27FC236}">
                    <a16:creationId xmlns:a16="http://schemas.microsoft.com/office/drawing/2014/main" id="{4C4B80AA-4406-4A24-9E32-5CDC462574F3}"/>
                  </a:ext>
                </a:extLst>
              </p:cNvPr>
              <p:cNvSpPr/>
              <p:nvPr/>
            </p:nvSpPr>
            <p:spPr>
              <a:xfrm>
                <a:off x="4732169"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149;p9">
              <a:extLst>
                <a:ext uri="{FF2B5EF4-FFF2-40B4-BE49-F238E27FC236}">
                  <a16:creationId xmlns:a16="http://schemas.microsoft.com/office/drawing/2014/main" id="{83939706-C2CC-499A-B41D-943D86D855B0}"/>
                </a:ext>
              </a:extLst>
            </p:cNvPr>
            <p:cNvGrpSpPr/>
            <p:nvPr/>
          </p:nvGrpSpPr>
          <p:grpSpPr>
            <a:xfrm flipH="1">
              <a:off x="5592255" y="4646738"/>
              <a:ext cx="6682918" cy="304563"/>
              <a:chOff x="-30922586" y="330075"/>
              <a:chExt cx="37293070" cy="1699569"/>
            </a:xfrm>
          </p:grpSpPr>
          <p:sp>
            <p:nvSpPr>
              <p:cNvPr id="9" name="Google Shape;150;p9">
                <a:extLst>
                  <a:ext uri="{FF2B5EF4-FFF2-40B4-BE49-F238E27FC236}">
                    <a16:creationId xmlns:a16="http://schemas.microsoft.com/office/drawing/2014/main" id="{C93D802D-4DA2-4F1B-962D-3CADD0EEC21A}"/>
                  </a:ext>
                </a:extLst>
              </p:cNvPr>
              <p:cNvSpPr/>
              <p:nvPr/>
            </p:nvSpPr>
            <p:spPr>
              <a:xfrm>
                <a:off x="-30922586" y="330144"/>
                <a:ext cx="355881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1;p9">
                <a:extLst>
                  <a:ext uri="{FF2B5EF4-FFF2-40B4-BE49-F238E27FC236}">
                    <a16:creationId xmlns:a16="http://schemas.microsoft.com/office/drawing/2014/main" id="{A5670602-4790-4668-A5F4-A14293A01799}"/>
                  </a:ext>
                </a:extLst>
              </p:cNvPr>
              <p:cNvSpPr/>
              <p:nvPr/>
            </p:nvSpPr>
            <p:spPr>
              <a:xfrm>
                <a:off x="4670984"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 name="Rectangle 13">
            <a:extLst>
              <a:ext uri="{FF2B5EF4-FFF2-40B4-BE49-F238E27FC236}">
                <a16:creationId xmlns:a16="http://schemas.microsoft.com/office/drawing/2014/main" id="{BD94D369-881B-4FDD-B060-9408621BDDAE}"/>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1" name="Google Shape;152;p9">
            <a:extLst>
              <a:ext uri="{FF2B5EF4-FFF2-40B4-BE49-F238E27FC236}">
                <a16:creationId xmlns:a16="http://schemas.microsoft.com/office/drawing/2014/main" id="{9465EBC5-14CA-4B90-8C73-E13562FB14B6}"/>
              </a:ext>
            </a:extLst>
          </p:cNvPr>
          <p:cNvSpPr txBox="1">
            <a:spLocks noGrp="1"/>
          </p:cNvSpPr>
          <p:nvPr>
            <p:ph type="body" idx="13"/>
          </p:nvPr>
        </p:nvSpPr>
        <p:spPr>
          <a:xfrm>
            <a:off x="4499027" y="4645860"/>
            <a:ext cx="3646294" cy="301596"/>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300"/>
              <a:buNone/>
              <a:defRPr sz="1300">
                <a:solidFill>
                  <a:schemeClr val="bg1"/>
                </a:solidFill>
              </a:defRPr>
            </a:lvl1pPr>
          </a:lstStyle>
          <a:p>
            <a:endParaRPr dirty="0"/>
          </a:p>
        </p:txBody>
      </p:sp>
      <p:sp>
        <p:nvSpPr>
          <p:cNvPr id="33" name="Slide Number Placeholder 31">
            <a:extLst>
              <a:ext uri="{FF2B5EF4-FFF2-40B4-BE49-F238E27FC236}">
                <a16:creationId xmlns:a16="http://schemas.microsoft.com/office/drawing/2014/main" id="{1BBE97C5-0FCF-4207-9536-B119AC098555}"/>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4" name="Title 1">
            <a:extLst>
              <a:ext uri="{FF2B5EF4-FFF2-40B4-BE49-F238E27FC236}">
                <a16:creationId xmlns:a16="http://schemas.microsoft.com/office/drawing/2014/main" id="{ACB6E3AE-01B7-8AE2-D1AB-020E423D9410}"/>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13" name="Obrázek 12">
            <a:extLst>
              <a:ext uri="{FF2B5EF4-FFF2-40B4-BE49-F238E27FC236}">
                <a16:creationId xmlns:a16="http://schemas.microsoft.com/office/drawing/2014/main" id="{2308B649-89D9-DA6C-24B8-D29E3D717E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14672607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azdn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D94D369-881B-4FDD-B060-9408621BDDAE}"/>
              </a:ext>
            </a:extLst>
          </p:cNvPr>
          <p:cNvSpPr/>
          <p:nvPr userDrawn="1"/>
        </p:nvSpPr>
        <p:spPr>
          <a:xfrm>
            <a:off x="5377411" y="4715941"/>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oogle Shape;163;p10">
            <a:extLst>
              <a:ext uri="{FF2B5EF4-FFF2-40B4-BE49-F238E27FC236}">
                <a16:creationId xmlns:a16="http://schemas.microsoft.com/office/drawing/2014/main" id="{8680F735-0D23-4C84-9FE5-8435C5C2C43C}"/>
              </a:ext>
            </a:extLst>
          </p:cNvPr>
          <p:cNvGrpSpPr/>
          <p:nvPr userDrawn="1"/>
        </p:nvGrpSpPr>
        <p:grpSpPr>
          <a:xfrm rot="10800000">
            <a:off x="-8" y="-2"/>
            <a:ext cx="2202830" cy="670795"/>
            <a:chOff x="5575242" y="4472723"/>
            <a:chExt cx="2202830" cy="670795"/>
          </a:xfrm>
        </p:grpSpPr>
        <p:sp>
          <p:nvSpPr>
            <p:cNvPr id="16" name="Google Shape;164;p10">
              <a:extLst>
                <a:ext uri="{FF2B5EF4-FFF2-40B4-BE49-F238E27FC236}">
                  <a16:creationId xmlns:a16="http://schemas.microsoft.com/office/drawing/2014/main" id="{6EF61D31-E6A0-4849-992C-66B2F2634D2A}"/>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65;p10">
              <a:extLst>
                <a:ext uri="{FF2B5EF4-FFF2-40B4-BE49-F238E27FC236}">
                  <a16:creationId xmlns:a16="http://schemas.microsoft.com/office/drawing/2014/main" id="{282B480A-8519-4236-AE73-0FEAE04830DD}"/>
                </a:ext>
              </a:extLst>
            </p:cNvPr>
            <p:cNvGrpSpPr/>
            <p:nvPr/>
          </p:nvGrpSpPr>
          <p:grpSpPr>
            <a:xfrm flipH="1">
              <a:off x="5734850" y="4472723"/>
              <a:ext cx="2040837" cy="670795"/>
              <a:chOff x="1297954" y="330075"/>
              <a:chExt cx="5169293" cy="1699506"/>
            </a:xfrm>
          </p:grpSpPr>
          <p:sp>
            <p:nvSpPr>
              <p:cNvPr id="21" name="Google Shape;166;p10">
                <a:extLst>
                  <a:ext uri="{FF2B5EF4-FFF2-40B4-BE49-F238E27FC236}">
                    <a16:creationId xmlns:a16="http://schemas.microsoft.com/office/drawing/2014/main" id="{4BDE6754-A600-43BD-8009-A3155274D29C}"/>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10">
                <a:extLst>
                  <a:ext uri="{FF2B5EF4-FFF2-40B4-BE49-F238E27FC236}">
                    <a16:creationId xmlns:a16="http://schemas.microsoft.com/office/drawing/2014/main" id="{9F6B5285-60E9-45E3-A782-E9C6D36FE277}"/>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68;p10">
              <a:extLst>
                <a:ext uri="{FF2B5EF4-FFF2-40B4-BE49-F238E27FC236}">
                  <a16:creationId xmlns:a16="http://schemas.microsoft.com/office/drawing/2014/main" id="{650ED69B-34CE-4FCB-9978-4CB34074F86B}"/>
                </a:ext>
              </a:extLst>
            </p:cNvPr>
            <p:cNvGrpSpPr/>
            <p:nvPr/>
          </p:nvGrpSpPr>
          <p:grpSpPr>
            <a:xfrm flipH="1">
              <a:off x="5578209" y="4646738"/>
              <a:ext cx="2199863" cy="304563"/>
              <a:chOff x="-5827153" y="330075"/>
              <a:chExt cx="12276019" cy="1699569"/>
            </a:xfrm>
          </p:grpSpPr>
          <p:sp>
            <p:nvSpPr>
              <p:cNvPr id="19" name="Google Shape;169;p10">
                <a:extLst>
                  <a:ext uri="{FF2B5EF4-FFF2-40B4-BE49-F238E27FC236}">
                    <a16:creationId xmlns:a16="http://schemas.microsoft.com/office/drawing/2014/main" id="{0F75F7AE-C17F-4D6B-AB3F-0FBCBB7E6416}"/>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0;p10">
                <a:extLst>
                  <a:ext uri="{FF2B5EF4-FFF2-40B4-BE49-F238E27FC236}">
                    <a16:creationId xmlns:a16="http://schemas.microsoft.com/office/drawing/2014/main" id="{7FD5D3AB-D95E-4EA2-84AB-226A05BD7400}"/>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8" name="Picture 27" descr="A picture containing drawing, plate&#10;&#10;Description automatically generated">
            <a:extLst>
              <a:ext uri="{FF2B5EF4-FFF2-40B4-BE49-F238E27FC236}">
                <a16:creationId xmlns:a16="http://schemas.microsoft.com/office/drawing/2014/main" id="{E2531BAF-5EFF-4B37-B737-B3251EF3DD1A}"/>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3" name="Title 1">
            <a:extLst>
              <a:ext uri="{FF2B5EF4-FFF2-40B4-BE49-F238E27FC236}">
                <a16:creationId xmlns:a16="http://schemas.microsoft.com/office/drawing/2014/main" id="{62DDDC11-31B5-CA7C-4A62-6BA96EC5E178}"/>
              </a:ext>
            </a:extLst>
          </p:cNvPr>
          <p:cNvSpPr>
            <a:spLocks noGrp="1"/>
          </p:cNvSpPr>
          <p:nvPr>
            <p:ph type="title"/>
          </p:nvPr>
        </p:nvSpPr>
        <p:spPr>
          <a:xfrm>
            <a:off x="3749040" y="254490"/>
            <a:ext cx="4766309" cy="304551"/>
          </a:xfrm>
        </p:spPr>
        <p:txBody>
          <a:bodyPr>
            <a:noAutofit/>
          </a:bodyPr>
          <a:lstStyle>
            <a:lvl1pPr algn="ctr">
              <a:defRPr sz="1800" b="1"/>
            </a:lvl1pPr>
          </a:lstStyle>
          <a:p>
            <a:r>
              <a:rPr lang="en-US" dirty="0"/>
              <a:t>Click to edit Master title style</a:t>
            </a:r>
          </a:p>
        </p:txBody>
      </p:sp>
      <p:pic>
        <p:nvPicPr>
          <p:cNvPr id="5" name="Obrázek 4">
            <a:extLst>
              <a:ext uri="{FF2B5EF4-FFF2-40B4-BE49-F238E27FC236}">
                <a16:creationId xmlns:a16="http://schemas.microsoft.com/office/drawing/2014/main" id="{5A4F1691-3987-5EFD-E93E-D0C5F92C400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461091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23" name="Obrázek 22" descr="Obsah obrázku Grafika, design&#10;&#10;Popis byl vytvořen automaticky">
            <a:extLst>
              <a:ext uri="{FF2B5EF4-FFF2-40B4-BE49-F238E27FC236}">
                <a16:creationId xmlns:a16="http://schemas.microsoft.com/office/drawing/2014/main" id="{8CAAABF2-2F0A-4C99-CDC3-5ADC49697F4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634" y="2635519"/>
            <a:ext cx="1711804" cy="1003176"/>
          </a:xfrm>
          <a:prstGeom prst="rect">
            <a:avLst/>
          </a:prstGeom>
        </p:spPr>
      </p:pic>
      <p:pic>
        <p:nvPicPr>
          <p:cNvPr id="4" name="Obrázek 3">
            <a:extLst>
              <a:ext uri="{FF2B5EF4-FFF2-40B4-BE49-F238E27FC236}">
                <a16:creationId xmlns:a16="http://schemas.microsoft.com/office/drawing/2014/main" id="{CDBC13D8-8A7A-C1D1-047B-887381CEEA74}"/>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39082786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1491916" y="381001"/>
            <a:ext cx="4820021" cy="771750"/>
          </a:xfrm>
        </p:spPr>
        <p:txBody>
          <a:bodyPr>
            <a:normAutofit/>
          </a:bodyPr>
          <a:lstStyle>
            <a:lvl1pPr algn="ctr">
              <a:defRPr sz="2400">
                <a:solidFill>
                  <a:schemeClr val="bg1"/>
                </a:solidFill>
              </a:defRPr>
            </a:lvl1pPr>
          </a:lstStyle>
          <a:p>
            <a:r>
              <a:rPr lang="en-US" dirty="0"/>
              <a:t>Click to edit Master title style</a:t>
            </a:r>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descr="Obsah obrázku Písmo, Grafika, symbol, design&#10;&#10;Popis byl vytvořen automaticky">
            <a:extLst>
              <a:ext uri="{FF2B5EF4-FFF2-40B4-BE49-F238E27FC236}">
                <a16:creationId xmlns:a16="http://schemas.microsoft.com/office/drawing/2014/main" id="{CA760D75-AA11-6F60-F6C2-D85D29384F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112" y="514660"/>
            <a:ext cx="879076" cy="515169"/>
          </a:xfrm>
          <a:prstGeom prst="rect">
            <a:avLst/>
          </a:prstGeom>
        </p:spPr>
      </p:pic>
      <p:pic>
        <p:nvPicPr>
          <p:cNvPr id="21" name="Obrázek 20">
            <a:extLst>
              <a:ext uri="{FF2B5EF4-FFF2-40B4-BE49-F238E27FC236}">
                <a16:creationId xmlns:a16="http://schemas.microsoft.com/office/drawing/2014/main" id="{C660588B-DE87-4A7E-530A-040B1C2E25F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441117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ez titulku 3">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5DF62AE-C484-4626-B62B-A9BDFC0D1B10}"/>
              </a:ext>
            </a:extLst>
          </p:cNvPr>
          <p:cNvSpPr/>
          <p:nvPr userDrawn="1"/>
        </p:nvSpPr>
        <p:spPr>
          <a:xfrm>
            <a:off x="148186" y="4636500"/>
            <a:ext cx="3600854" cy="311834"/>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2" name="Google Shape;163;p10">
            <a:extLst>
              <a:ext uri="{FF2B5EF4-FFF2-40B4-BE49-F238E27FC236}">
                <a16:creationId xmlns:a16="http://schemas.microsoft.com/office/drawing/2014/main" id="{5A5C447E-B47F-4F2E-A276-7C0B934C3684}"/>
              </a:ext>
            </a:extLst>
          </p:cNvPr>
          <p:cNvGrpSpPr/>
          <p:nvPr userDrawn="1"/>
        </p:nvGrpSpPr>
        <p:grpSpPr>
          <a:xfrm rot="10800000">
            <a:off x="-8" y="-2"/>
            <a:ext cx="2202830" cy="670795"/>
            <a:chOff x="5575242" y="4472723"/>
            <a:chExt cx="2202830" cy="670795"/>
          </a:xfrm>
        </p:grpSpPr>
        <p:sp>
          <p:nvSpPr>
            <p:cNvPr id="33" name="Google Shape;164;p10">
              <a:extLst>
                <a:ext uri="{FF2B5EF4-FFF2-40B4-BE49-F238E27FC236}">
                  <a16:creationId xmlns:a16="http://schemas.microsoft.com/office/drawing/2014/main" id="{EF6A4014-2AAE-4F79-8AC9-E8C8DEA0333E}"/>
                </a:ext>
              </a:extLst>
            </p:cNvPr>
            <p:cNvSpPr/>
            <p:nvPr/>
          </p:nvSpPr>
          <p:spPr>
            <a:xfrm rot="10800000">
              <a:off x="5575242" y="4948334"/>
              <a:ext cx="394200" cy="1314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 name="Google Shape;165;p10">
              <a:extLst>
                <a:ext uri="{FF2B5EF4-FFF2-40B4-BE49-F238E27FC236}">
                  <a16:creationId xmlns:a16="http://schemas.microsoft.com/office/drawing/2014/main" id="{5A93B70D-DCA6-459D-946D-9FD1597910BB}"/>
                </a:ext>
              </a:extLst>
            </p:cNvPr>
            <p:cNvGrpSpPr/>
            <p:nvPr/>
          </p:nvGrpSpPr>
          <p:grpSpPr>
            <a:xfrm flipH="1">
              <a:off x="5734850" y="4472723"/>
              <a:ext cx="2040837" cy="670795"/>
              <a:chOff x="1297954" y="330075"/>
              <a:chExt cx="5169293" cy="1699506"/>
            </a:xfrm>
          </p:grpSpPr>
          <p:sp>
            <p:nvSpPr>
              <p:cNvPr id="38" name="Google Shape;166;p10">
                <a:extLst>
                  <a:ext uri="{FF2B5EF4-FFF2-40B4-BE49-F238E27FC236}">
                    <a16:creationId xmlns:a16="http://schemas.microsoft.com/office/drawing/2014/main" id="{746E8C43-CA0D-407A-AADA-C889BC08E426}"/>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7;p10">
                <a:extLst>
                  <a:ext uri="{FF2B5EF4-FFF2-40B4-BE49-F238E27FC236}">
                    <a16:creationId xmlns:a16="http://schemas.microsoft.com/office/drawing/2014/main" id="{C88AD971-E402-408E-AFA1-756EE6FBD66A}"/>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68;p10">
              <a:extLst>
                <a:ext uri="{FF2B5EF4-FFF2-40B4-BE49-F238E27FC236}">
                  <a16:creationId xmlns:a16="http://schemas.microsoft.com/office/drawing/2014/main" id="{3DBB9358-80AA-46CD-A899-9AC54C8312DC}"/>
                </a:ext>
              </a:extLst>
            </p:cNvPr>
            <p:cNvGrpSpPr/>
            <p:nvPr/>
          </p:nvGrpSpPr>
          <p:grpSpPr>
            <a:xfrm flipH="1">
              <a:off x="5578209" y="4646738"/>
              <a:ext cx="2199863" cy="304563"/>
              <a:chOff x="-5827153" y="330075"/>
              <a:chExt cx="12276019" cy="1699569"/>
            </a:xfrm>
          </p:grpSpPr>
          <p:sp>
            <p:nvSpPr>
              <p:cNvPr id="36" name="Google Shape;169;p10">
                <a:extLst>
                  <a:ext uri="{FF2B5EF4-FFF2-40B4-BE49-F238E27FC236}">
                    <a16:creationId xmlns:a16="http://schemas.microsoft.com/office/drawing/2014/main" id="{ED5B375E-8951-41B0-A400-2723891FE65B}"/>
                  </a:ext>
                </a:extLst>
              </p:cNvPr>
              <p:cNvSpPr/>
              <p:nvPr/>
            </p:nvSpPr>
            <p:spPr>
              <a:xfrm>
                <a:off x="-5827153" y="330144"/>
                <a:ext cx="10612200" cy="1699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70;p10">
                <a:extLst>
                  <a:ext uri="{FF2B5EF4-FFF2-40B4-BE49-F238E27FC236}">
                    <a16:creationId xmlns:a16="http://schemas.microsoft.com/office/drawing/2014/main" id="{94589A52-CABF-4967-981D-2AE939594D59}"/>
                  </a:ext>
                </a:extLst>
              </p:cNvPr>
              <p:cNvSpPr/>
              <p:nvPr/>
            </p:nvSpPr>
            <p:spPr>
              <a:xfrm>
                <a:off x="4749366" y="330075"/>
                <a:ext cx="1699500" cy="16995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0" name="Google Shape;171;p10">
            <a:extLst>
              <a:ext uri="{FF2B5EF4-FFF2-40B4-BE49-F238E27FC236}">
                <a16:creationId xmlns:a16="http://schemas.microsoft.com/office/drawing/2014/main" id="{D163A204-7468-429D-80FE-6BD00777BEF7}"/>
              </a:ext>
            </a:extLst>
          </p:cNvPr>
          <p:cNvGrpSpPr/>
          <p:nvPr userDrawn="1"/>
        </p:nvGrpSpPr>
        <p:grpSpPr>
          <a:xfrm>
            <a:off x="6946842" y="4472723"/>
            <a:ext cx="2202830" cy="670795"/>
            <a:chOff x="5575242" y="4472723"/>
            <a:chExt cx="2202830" cy="670795"/>
          </a:xfrm>
        </p:grpSpPr>
        <p:sp>
          <p:nvSpPr>
            <p:cNvPr id="41" name="Google Shape;172;p10">
              <a:extLst>
                <a:ext uri="{FF2B5EF4-FFF2-40B4-BE49-F238E27FC236}">
                  <a16:creationId xmlns:a16="http://schemas.microsoft.com/office/drawing/2014/main" id="{876394D5-0B0A-4B9D-AF6C-FD8D09E923F2}"/>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42" name="Google Shape;173;p10">
              <a:extLst>
                <a:ext uri="{FF2B5EF4-FFF2-40B4-BE49-F238E27FC236}">
                  <a16:creationId xmlns:a16="http://schemas.microsoft.com/office/drawing/2014/main" id="{BBC75D1B-F398-4A1F-BA12-7F5A7ED496FE}"/>
                </a:ext>
              </a:extLst>
            </p:cNvPr>
            <p:cNvGrpSpPr/>
            <p:nvPr/>
          </p:nvGrpSpPr>
          <p:grpSpPr>
            <a:xfrm flipH="1">
              <a:off x="5734850" y="4472723"/>
              <a:ext cx="2040837" cy="670795"/>
              <a:chOff x="1297954" y="330075"/>
              <a:chExt cx="5169293" cy="1699506"/>
            </a:xfrm>
          </p:grpSpPr>
          <p:sp>
            <p:nvSpPr>
              <p:cNvPr id="46" name="Google Shape;174;p10">
                <a:extLst>
                  <a:ext uri="{FF2B5EF4-FFF2-40B4-BE49-F238E27FC236}">
                    <a16:creationId xmlns:a16="http://schemas.microsoft.com/office/drawing/2014/main" id="{36BED1BD-BE38-4B09-B144-98645986F143}"/>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7" name="Google Shape;175;p10">
                <a:extLst>
                  <a:ext uri="{FF2B5EF4-FFF2-40B4-BE49-F238E27FC236}">
                    <a16:creationId xmlns:a16="http://schemas.microsoft.com/office/drawing/2014/main" id="{8ACAEC53-DDCE-4781-BAF1-1523ED2A93C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43" name="Google Shape;176;p10">
              <a:extLst>
                <a:ext uri="{FF2B5EF4-FFF2-40B4-BE49-F238E27FC236}">
                  <a16:creationId xmlns:a16="http://schemas.microsoft.com/office/drawing/2014/main" id="{36638364-ADDE-4BE4-98BD-7A38AF499833}"/>
                </a:ext>
              </a:extLst>
            </p:cNvPr>
            <p:cNvGrpSpPr/>
            <p:nvPr userDrawn="1"/>
          </p:nvGrpSpPr>
          <p:grpSpPr>
            <a:xfrm flipH="1">
              <a:off x="5578209" y="4646738"/>
              <a:ext cx="2199863" cy="304563"/>
              <a:chOff x="-5827153" y="330075"/>
              <a:chExt cx="12276018" cy="1699569"/>
            </a:xfrm>
          </p:grpSpPr>
          <p:sp>
            <p:nvSpPr>
              <p:cNvPr id="44" name="Google Shape;177;p10">
                <a:extLst>
                  <a:ext uri="{FF2B5EF4-FFF2-40B4-BE49-F238E27FC236}">
                    <a16:creationId xmlns:a16="http://schemas.microsoft.com/office/drawing/2014/main" id="{128E6C3D-F3EA-4DC2-B8C8-7097008E35CE}"/>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45" name="Google Shape;178;p10">
                <a:extLst>
                  <a:ext uri="{FF2B5EF4-FFF2-40B4-BE49-F238E27FC236}">
                    <a16:creationId xmlns:a16="http://schemas.microsoft.com/office/drawing/2014/main" id="{E52B0CC6-738C-447A-8720-DE6BB8A36286}"/>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pic>
        <p:nvPicPr>
          <p:cNvPr id="54" name="Picture 53" descr="A picture containing drawing, plate&#10;&#10;Description automatically generated">
            <a:extLst>
              <a:ext uri="{FF2B5EF4-FFF2-40B4-BE49-F238E27FC236}">
                <a16:creationId xmlns:a16="http://schemas.microsoft.com/office/drawing/2014/main" id="{3647BAC8-461A-4928-88F7-E03F709C7BBB}"/>
              </a:ext>
            </a:extLst>
          </p:cNvPr>
          <p:cNvPicPr>
            <a:picLocks noChangeAspect="1"/>
          </p:cNvPicPr>
          <p:nvPr userDrawn="1"/>
        </p:nvPicPr>
        <p:blipFill>
          <a:blip r:embed="rId2"/>
          <a:stretch>
            <a:fillRect/>
          </a:stretch>
        </p:blipFill>
        <p:spPr>
          <a:xfrm>
            <a:off x="148186" y="254490"/>
            <a:ext cx="199871" cy="180000"/>
          </a:xfrm>
          <a:prstGeom prst="rect">
            <a:avLst/>
          </a:prstGeom>
        </p:spPr>
      </p:pic>
      <p:sp>
        <p:nvSpPr>
          <p:cNvPr id="56" name="Footer Placeholder 4">
            <a:extLst>
              <a:ext uri="{FF2B5EF4-FFF2-40B4-BE49-F238E27FC236}">
                <a16:creationId xmlns:a16="http://schemas.microsoft.com/office/drawing/2014/main" id="{46E6CD35-031A-40F4-957A-7C8AD0E76A61}"/>
              </a:ext>
            </a:extLst>
          </p:cNvPr>
          <p:cNvSpPr>
            <a:spLocks noGrp="1"/>
          </p:cNvSpPr>
          <p:nvPr>
            <p:ph type="ftr" sz="quarter" idx="11"/>
          </p:nvPr>
        </p:nvSpPr>
        <p:spPr>
          <a:xfrm>
            <a:off x="3757226" y="4640356"/>
            <a:ext cx="3086100" cy="273844"/>
          </a:xfrm>
        </p:spPr>
        <p:txBody>
          <a:bodyPr/>
          <a:lstStyle/>
          <a:p>
            <a:endParaRPr lang="en-GB" dirty="0"/>
          </a:p>
        </p:txBody>
      </p:sp>
      <p:sp>
        <p:nvSpPr>
          <p:cNvPr id="58" name="Content Placeholder 2">
            <a:extLst>
              <a:ext uri="{FF2B5EF4-FFF2-40B4-BE49-F238E27FC236}">
                <a16:creationId xmlns:a16="http://schemas.microsoft.com/office/drawing/2014/main" id="{C80E83A4-B280-4A95-A693-067C237C6385}"/>
              </a:ext>
            </a:extLst>
          </p:cNvPr>
          <p:cNvSpPr>
            <a:spLocks noGrp="1"/>
          </p:cNvSpPr>
          <p:nvPr>
            <p:ph idx="1"/>
          </p:nvPr>
        </p:nvSpPr>
        <p:spPr>
          <a:xfrm>
            <a:off x="628650" y="972376"/>
            <a:ext cx="7886700" cy="3371901"/>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9" name="Slide Number Placeholder 31">
            <a:extLst>
              <a:ext uri="{FF2B5EF4-FFF2-40B4-BE49-F238E27FC236}">
                <a16:creationId xmlns:a16="http://schemas.microsoft.com/office/drawing/2014/main" id="{F06DBDC2-013F-4262-98F8-48D8FA550CB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sp>
        <p:nvSpPr>
          <p:cNvPr id="3" name="Title 1">
            <a:extLst>
              <a:ext uri="{FF2B5EF4-FFF2-40B4-BE49-F238E27FC236}">
                <a16:creationId xmlns:a16="http://schemas.microsoft.com/office/drawing/2014/main" id="{CE2CFF9B-A0E1-02EB-5640-4B9DDE28B9ED}"/>
              </a:ext>
            </a:extLst>
          </p:cNvPr>
          <p:cNvSpPr>
            <a:spLocks noGrp="1"/>
          </p:cNvSpPr>
          <p:nvPr>
            <p:ph type="title"/>
          </p:nvPr>
        </p:nvSpPr>
        <p:spPr>
          <a:xfrm>
            <a:off x="2199856" y="254490"/>
            <a:ext cx="5116714" cy="304551"/>
          </a:xfrm>
        </p:spPr>
        <p:txBody>
          <a:bodyPr>
            <a:noAutofit/>
          </a:bodyPr>
          <a:lstStyle>
            <a:lvl1pPr algn="ctr">
              <a:defRPr sz="1800" b="1"/>
            </a:lvl1pPr>
          </a:lstStyle>
          <a:p>
            <a:r>
              <a:rPr lang="en-US" dirty="0"/>
              <a:t>Click to edit Master title style</a:t>
            </a:r>
          </a:p>
        </p:txBody>
      </p:sp>
      <p:pic>
        <p:nvPicPr>
          <p:cNvPr id="2" name="Obrázek 1" descr="Obsah obrázku Grafika, design&#10;&#10;Popis byl vytvořen automaticky">
            <a:extLst>
              <a:ext uri="{FF2B5EF4-FFF2-40B4-BE49-F238E27FC236}">
                <a16:creationId xmlns:a16="http://schemas.microsoft.com/office/drawing/2014/main" id="{D6564F2E-F4F9-87A6-5C91-EBEF0CEC3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73211" y="234744"/>
            <a:ext cx="1042139" cy="610729"/>
          </a:xfrm>
          <a:prstGeom prst="rect">
            <a:avLst/>
          </a:prstGeom>
        </p:spPr>
      </p:pic>
      <p:pic>
        <p:nvPicPr>
          <p:cNvPr id="6" name="Obrázek 5">
            <a:extLst>
              <a:ext uri="{FF2B5EF4-FFF2-40B4-BE49-F238E27FC236}">
                <a16:creationId xmlns:a16="http://schemas.microsoft.com/office/drawing/2014/main" id="{9C177957-DAC8-EEFC-4D2A-89BBD0C255E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572959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Uvodni 2">
    <p:spTree>
      <p:nvGrpSpPr>
        <p:cNvPr id="1" name=""/>
        <p:cNvGrpSpPr/>
        <p:nvPr/>
      </p:nvGrpSpPr>
      <p:grpSpPr>
        <a:xfrm>
          <a:off x="0" y="0"/>
          <a:ext cx="0" cy="0"/>
          <a:chOff x="0" y="0"/>
          <a:chExt cx="0" cy="0"/>
        </a:xfrm>
      </p:grpSpPr>
      <p:sp>
        <p:nvSpPr>
          <p:cNvPr id="7" name="Google Shape;24;p3">
            <a:extLst>
              <a:ext uri="{FF2B5EF4-FFF2-40B4-BE49-F238E27FC236}">
                <a16:creationId xmlns:a16="http://schemas.microsoft.com/office/drawing/2014/main" id="{9654214F-2DDE-4011-9C8D-94FD189557AA}"/>
              </a:ext>
            </a:extLst>
          </p:cNvPr>
          <p:cNvSpPr/>
          <p:nvPr userDrawn="1"/>
        </p:nvSpPr>
        <p:spPr>
          <a:xfrm>
            <a:off x="5697214" y="2635519"/>
            <a:ext cx="889200" cy="296400"/>
          </a:xfrm>
          <a:prstGeom prst="triangle">
            <a:avLst>
              <a:gd name="adj" fmla="val 32425"/>
            </a:avLst>
          </a:prstGeom>
          <a:solidFill>
            <a:srgbClr val="2632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8" name="Google Shape;25;p3">
            <a:extLst>
              <a:ext uri="{FF2B5EF4-FFF2-40B4-BE49-F238E27FC236}">
                <a16:creationId xmlns:a16="http://schemas.microsoft.com/office/drawing/2014/main" id="{60942DB7-60D1-44F6-BEAC-6B7036ABCD21}"/>
              </a:ext>
            </a:extLst>
          </p:cNvPr>
          <p:cNvGrpSpPr/>
          <p:nvPr userDrawn="1"/>
        </p:nvGrpSpPr>
        <p:grpSpPr>
          <a:xfrm>
            <a:off x="0" y="-7088"/>
            <a:ext cx="8661398" cy="5150588"/>
            <a:chOff x="0" y="-7088"/>
            <a:chExt cx="8661398" cy="5150588"/>
          </a:xfrm>
        </p:grpSpPr>
        <p:sp>
          <p:nvSpPr>
            <p:cNvPr id="9" name="Google Shape;26;p3">
              <a:extLst>
                <a:ext uri="{FF2B5EF4-FFF2-40B4-BE49-F238E27FC236}">
                  <a16:creationId xmlns:a16="http://schemas.microsoft.com/office/drawing/2014/main" id="{3EC6E1B4-C482-4E6E-A8C8-C7FA5572DD58}"/>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7;p3">
              <a:extLst>
                <a:ext uri="{FF2B5EF4-FFF2-40B4-BE49-F238E27FC236}">
                  <a16:creationId xmlns:a16="http://schemas.microsoft.com/office/drawing/2014/main" id="{E37FE7F8-2033-451E-A3A7-56B48E50D7A6}"/>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1" name="Google Shape;28;p3">
            <a:extLst>
              <a:ext uri="{FF2B5EF4-FFF2-40B4-BE49-F238E27FC236}">
                <a16:creationId xmlns:a16="http://schemas.microsoft.com/office/drawing/2014/main" id="{30BA5893-FFD0-4170-B3F9-D14D37A5B67F}"/>
              </a:ext>
            </a:extLst>
          </p:cNvPr>
          <p:cNvGrpSpPr/>
          <p:nvPr userDrawn="1"/>
        </p:nvGrpSpPr>
        <p:grpSpPr>
          <a:xfrm rot="10800000" flipH="1">
            <a:off x="-2" y="2924826"/>
            <a:ext cx="6589087" cy="2027268"/>
            <a:chOff x="-9894852" y="-4493254"/>
            <a:chExt cx="21200407" cy="6522740"/>
          </a:xfrm>
        </p:grpSpPr>
        <p:sp>
          <p:nvSpPr>
            <p:cNvPr id="12" name="Google Shape;29;p3">
              <a:extLst>
                <a:ext uri="{FF2B5EF4-FFF2-40B4-BE49-F238E27FC236}">
                  <a16:creationId xmlns:a16="http://schemas.microsoft.com/office/drawing/2014/main" id="{053C6501-6B92-4D65-AA7F-F98F0A292696}"/>
                </a:ext>
              </a:extLst>
            </p:cNvPr>
            <p:cNvSpPr/>
            <p:nvPr/>
          </p:nvSpPr>
          <p:spPr>
            <a:xfrm>
              <a:off x="-9894852" y="-4493114"/>
              <a:ext cx="146853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panose="020B0604020202020204" pitchFamily="34" charset="0"/>
                <a:ea typeface="Arvo"/>
                <a:cs typeface="Arial" panose="020B0604020202020204" pitchFamily="34" charset="0"/>
                <a:sym typeface="Arvo"/>
              </a:endParaRPr>
            </a:p>
          </p:txBody>
        </p:sp>
        <p:sp>
          <p:nvSpPr>
            <p:cNvPr id="13" name="Google Shape;30;p3">
              <a:extLst>
                <a:ext uri="{FF2B5EF4-FFF2-40B4-BE49-F238E27FC236}">
                  <a16:creationId xmlns:a16="http://schemas.microsoft.com/office/drawing/2014/main" id="{00567EF2-A005-47FA-826E-7D056F06F5B0}"/>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cxnSp>
        <p:nvCxnSpPr>
          <p:cNvPr id="22" name="Straight Connector 21">
            <a:extLst>
              <a:ext uri="{FF2B5EF4-FFF2-40B4-BE49-F238E27FC236}">
                <a16:creationId xmlns:a16="http://schemas.microsoft.com/office/drawing/2014/main" id="{7EEDEED5-286B-43F0-ADED-D6FFB825DD52}"/>
              </a:ext>
            </a:extLst>
          </p:cNvPr>
          <p:cNvCxnSpPr>
            <a:cxnSpLocks/>
          </p:cNvCxnSpPr>
          <p:nvPr userDrawn="1"/>
        </p:nvCxnSpPr>
        <p:spPr>
          <a:xfrm>
            <a:off x="332786" y="1233525"/>
            <a:ext cx="1315657" cy="0"/>
          </a:xfrm>
          <a:prstGeom prst="line">
            <a:avLst/>
          </a:prstGeom>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7BCC37FA-F494-486D-8C69-F71E8D50E951}"/>
              </a:ext>
            </a:extLst>
          </p:cNvPr>
          <p:cNvPicPr>
            <a:picLocks noChangeAspect="1"/>
          </p:cNvPicPr>
          <p:nvPr userDrawn="1"/>
        </p:nvPicPr>
        <p:blipFill>
          <a:blip r:embed="rId2"/>
          <a:stretch>
            <a:fillRect/>
          </a:stretch>
        </p:blipFill>
        <p:spPr>
          <a:xfrm>
            <a:off x="332784" y="799085"/>
            <a:ext cx="1012899" cy="337633"/>
          </a:xfrm>
          <a:prstGeom prst="rect">
            <a:avLst/>
          </a:prstGeom>
        </p:spPr>
      </p:pic>
      <p:pic>
        <p:nvPicPr>
          <p:cNvPr id="26" name="Picture 25" descr="A close up of a basketball hoop&#10;&#10;Description automatically generated">
            <a:extLst>
              <a:ext uri="{FF2B5EF4-FFF2-40B4-BE49-F238E27FC236}">
                <a16:creationId xmlns:a16="http://schemas.microsoft.com/office/drawing/2014/main" id="{5E2E6866-16D4-4E7A-A0D3-486DD93BD92E}"/>
              </a:ext>
            </a:extLst>
          </p:cNvPr>
          <p:cNvPicPr>
            <a:picLocks noChangeAspect="1"/>
          </p:cNvPicPr>
          <p:nvPr userDrawn="1"/>
        </p:nvPicPr>
        <p:blipFill>
          <a:blip r:embed="rId3"/>
          <a:stretch>
            <a:fillRect/>
          </a:stretch>
        </p:blipFill>
        <p:spPr>
          <a:xfrm>
            <a:off x="367020" y="251377"/>
            <a:ext cx="920241" cy="433581"/>
          </a:xfrm>
          <a:prstGeom prst="rect">
            <a:avLst/>
          </a:prstGeom>
        </p:spPr>
      </p:pic>
      <p:pic>
        <p:nvPicPr>
          <p:cNvPr id="27" name="Picture 26" descr="A picture containing drawing, plate&#10;&#10;Description automatically generated">
            <a:extLst>
              <a:ext uri="{FF2B5EF4-FFF2-40B4-BE49-F238E27FC236}">
                <a16:creationId xmlns:a16="http://schemas.microsoft.com/office/drawing/2014/main" id="{936B69EF-9942-4111-AB42-25E499A1D045}"/>
              </a:ext>
            </a:extLst>
          </p:cNvPr>
          <p:cNvPicPr>
            <a:picLocks noChangeAspect="1"/>
          </p:cNvPicPr>
          <p:nvPr userDrawn="1"/>
        </p:nvPicPr>
        <p:blipFill>
          <a:blip r:embed="rId4"/>
          <a:stretch>
            <a:fillRect/>
          </a:stretch>
        </p:blipFill>
        <p:spPr>
          <a:xfrm>
            <a:off x="5914200" y="2985641"/>
            <a:ext cx="261641" cy="235629"/>
          </a:xfrm>
          <a:prstGeom prst="rect">
            <a:avLst/>
          </a:prstGeom>
        </p:spPr>
      </p:pic>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3044659"/>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1376" y="4404159"/>
            <a:ext cx="3586163" cy="418765"/>
          </a:xfrm>
        </p:spPr>
        <p:txBody>
          <a:bodyPr anchor="ctr">
            <a:normAutofit/>
          </a:bodyPr>
          <a:lstStyle>
            <a:lvl1pPr marL="0" indent="0" algn="l">
              <a:buNone/>
              <a:defRPr sz="11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29" name="Slide Number Placeholder 31">
            <a:extLst>
              <a:ext uri="{FF2B5EF4-FFF2-40B4-BE49-F238E27FC236}">
                <a16:creationId xmlns:a16="http://schemas.microsoft.com/office/drawing/2014/main" id="{06B0438F-2EEB-42A9-AB7C-D6AFBF3771A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31" name="Obrázek 30">
            <a:extLst>
              <a:ext uri="{FF2B5EF4-FFF2-40B4-BE49-F238E27FC236}">
                <a16:creationId xmlns:a16="http://schemas.microsoft.com/office/drawing/2014/main" id="{BFCCCDAB-5A1F-2B73-9309-B95220E185B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785" y="1364573"/>
            <a:ext cx="1159670" cy="272706"/>
          </a:xfrm>
          <a:prstGeom prst="rect">
            <a:avLst/>
          </a:prstGeom>
        </p:spPr>
      </p:pic>
    </p:spTree>
    <p:extLst>
      <p:ext uri="{BB962C8B-B14F-4D97-AF65-F5344CB8AC3E}">
        <p14:creationId xmlns:p14="http://schemas.microsoft.com/office/powerpoint/2010/main" val="16516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Uvodni 3">
    <p:spTree>
      <p:nvGrpSpPr>
        <p:cNvPr id="1" name=""/>
        <p:cNvGrpSpPr/>
        <p:nvPr/>
      </p:nvGrpSpPr>
      <p:grpSpPr>
        <a:xfrm>
          <a:off x="0" y="0"/>
          <a:ext cx="0" cy="0"/>
          <a:chOff x="0" y="0"/>
          <a:chExt cx="0" cy="0"/>
        </a:xfrm>
      </p:grpSpPr>
      <p:sp>
        <p:nvSpPr>
          <p:cNvPr id="29" name="Google Shape;10;p2">
            <a:extLst>
              <a:ext uri="{FF2B5EF4-FFF2-40B4-BE49-F238E27FC236}">
                <a16:creationId xmlns:a16="http://schemas.microsoft.com/office/drawing/2014/main" id="{5A1CE3F5-7C15-4290-9FDA-48697E2D3018}"/>
              </a:ext>
            </a:extLst>
          </p:cNvPr>
          <p:cNvSpPr/>
          <p:nvPr userDrawn="1"/>
        </p:nvSpPr>
        <p:spPr>
          <a:xfrm>
            <a:off x="7548718" y="671895"/>
            <a:ext cx="1299300" cy="4329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grpSp>
        <p:nvGrpSpPr>
          <p:cNvPr id="30" name="Google Shape;11;p2">
            <a:extLst>
              <a:ext uri="{FF2B5EF4-FFF2-40B4-BE49-F238E27FC236}">
                <a16:creationId xmlns:a16="http://schemas.microsoft.com/office/drawing/2014/main" id="{2245E29B-F639-4933-A909-56D14FBEC07F}"/>
              </a:ext>
            </a:extLst>
          </p:cNvPr>
          <p:cNvGrpSpPr/>
          <p:nvPr userDrawn="1"/>
        </p:nvGrpSpPr>
        <p:grpSpPr>
          <a:xfrm>
            <a:off x="0" y="-7088"/>
            <a:ext cx="8661398" cy="5150588"/>
            <a:chOff x="0" y="-7088"/>
            <a:chExt cx="8661398" cy="5150588"/>
          </a:xfrm>
        </p:grpSpPr>
        <p:sp>
          <p:nvSpPr>
            <p:cNvPr id="31" name="Google Shape;12;p2">
              <a:extLst>
                <a:ext uri="{FF2B5EF4-FFF2-40B4-BE49-F238E27FC236}">
                  <a16:creationId xmlns:a16="http://schemas.microsoft.com/office/drawing/2014/main" id="{B51205E1-07A2-49CA-9452-FDA408EADF4E}"/>
                </a:ext>
              </a:extLst>
            </p:cNvPr>
            <p:cNvSpPr/>
            <p:nvPr/>
          </p:nvSpPr>
          <p:spPr>
            <a:xfrm>
              <a:off x="0" y="0"/>
              <a:ext cx="3525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dirty="0"/>
            </a:p>
          </p:txBody>
        </p:sp>
        <p:sp>
          <p:nvSpPr>
            <p:cNvPr id="32" name="Google Shape;13;p2">
              <a:extLst>
                <a:ext uri="{FF2B5EF4-FFF2-40B4-BE49-F238E27FC236}">
                  <a16:creationId xmlns:a16="http://schemas.microsoft.com/office/drawing/2014/main" id="{2D970633-FE20-4517-9F0C-59668E550460}"/>
                </a:ext>
              </a:extLst>
            </p:cNvPr>
            <p:cNvSpPr/>
            <p:nvPr/>
          </p:nvSpPr>
          <p:spPr>
            <a:xfrm rot="10800000" flipH="1">
              <a:off x="3517898" y="-7088"/>
              <a:ext cx="5143500" cy="5143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i="1">
                <a:latin typeface="Arvo"/>
                <a:ea typeface="Arvo"/>
                <a:cs typeface="Arvo"/>
                <a:sym typeface="Arvo"/>
              </a:endParaRPr>
            </a:p>
          </p:txBody>
        </p:sp>
      </p:grpSp>
      <p:grpSp>
        <p:nvGrpSpPr>
          <p:cNvPr id="33" name="Google Shape;14;p2">
            <a:extLst>
              <a:ext uri="{FF2B5EF4-FFF2-40B4-BE49-F238E27FC236}">
                <a16:creationId xmlns:a16="http://schemas.microsoft.com/office/drawing/2014/main" id="{6728E80C-676B-4EC8-8B95-F06410C16877}"/>
              </a:ext>
            </a:extLst>
          </p:cNvPr>
          <p:cNvGrpSpPr/>
          <p:nvPr userDrawn="1"/>
        </p:nvGrpSpPr>
        <p:grpSpPr>
          <a:xfrm rot="10800000" flipH="1">
            <a:off x="0" y="1097764"/>
            <a:ext cx="8847502" cy="2961975"/>
            <a:chOff x="-8178042" y="-4493254"/>
            <a:chExt cx="19483598" cy="6522736"/>
          </a:xfrm>
        </p:grpSpPr>
        <p:sp>
          <p:nvSpPr>
            <p:cNvPr id="34" name="Google Shape;15;p2">
              <a:extLst>
                <a:ext uri="{FF2B5EF4-FFF2-40B4-BE49-F238E27FC236}">
                  <a16:creationId xmlns:a16="http://schemas.microsoft.com/office/drawing/2014/main" id="{70208059-4637-422F-BAC9-92720185668F}"/>
                </a:ext>
              </a:extLst>
            </p:cNvPr>
            <p:cNvSpPr/>
            <p:nvPr/>
          </p:nvSpPr>
          <p:spPr>
            <a:xfrm>
              <a:off x="-8178042" y="-4493118"/>
              <a:ext cx="12968400" cy="65226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Arial Black" panose="020B0A04020102020204" pitchFamily="34" charset="0"/>
                <a:ea typeface="Arvo"/>
                <a:cs typeface="Arvo"/>
                <a:sym typeface="Arvo"/>
              </a:endParaRPr>
            </a:p>
          </p:txBody>
        </p:sp>
        <p:sp>
          <p:nvSpPr>
            <p:cNvPr id="35" name="Google Shape;16;p2">
              <a:extLst>
                <a:ext uri="{FF2B5EF4-FFF2-40B4-BE49-F238E27FC236}">
                  <a16:creationId xmlns:a16="http://schemas.microsoft.com/office/drawing/2014/main" id="{7FAA3A99-7203-45DB-B559-5EB002D4E522}"/>
                </a:ext>
              </a:extLst>
            </p:cNvPr>
            <p:cNvSpPr/>
            <p:nvPr/>
          </p:nvSpPr>
          <p:spPr>
            <a:xfrm>
              <a:off x="4782955" y="-4493254"/>
              <a:ext cx="6522600" cy="6522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ial Black" panose="020B0A04020102020204" pitchFamily="34" charset="0"/>
                <a:ea typeface="Arvo"/>
                <a:cs typeface="Arvo"/>
                <a:sym typeface="Arvo"/>
              </a:endParaRPr>
            </a:p>
          </p:txBody>
        </p:sp>
      </p:grpSp>
      <p:grpSp>
        <p:nvGrpSpPr>
          <p:cNvPr id="14" name="Google Shape;31;p3">
            <a:extLst>
              <a:ext uri="{FF2B5EF4-FFF2-40B4-BE49-F238E27FC236}">
                <a16:creationId xmlns:a16="http://schemas.microsoft.com/office/drawing/2014/main" id="{893C71F7-B0A2-4414-B032-0A97F3658AD4}"/>
              </a:ext>
            </a:extLst>
          </p:cNvPr>
          <p:cNvGrpSpPr/>
          <p:nvPr userDrawn="1"/>
        </p:nvGrpSpPr>
        <p:grpSpPr>
          <a:xfrm>
            <a:off x="6946842" y="4472723"/>
            <a:ext cx="2202830" cy="670795"/>
            <a:chOff x="5575242" y="4472723"/>
            <a:chExt cx="2202830" cy="670795"/>
          </a:xfrm>
        </p:grpSpPr>
        <p:sp>
          <p:nvSpPr>
            <p:cNvPr id="15" name="Google Shape;32;p3">
              <a:extLst>
                <a:ext uri="{FF2B5EF4-FFF2-40B4-BE49-F238E27FC236}">
                  <a16:creationId xmlns:a16="http://schemas.microsoft.com/office/drawing/2014/main" id="{D0AF5297-49B0-40AF-91BD-6C2AD14FBCE7}"/>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6" name="Google Shape;33;p3">
              <a:extLst>
                <a:ext uri="{FF2B5EF4-FFF2-40B4-BE49-F238E27FC236}">
                  <a16:creationId xmlns:a16="http://schemas.microsoft.com/office/drawing/2014/main" id="{3D278918-5F8E-4F30-969A-1458CF52DF73}"/>
                </a:ext>
              </a:extLst>
            </p:cNvPr>
            <p:cNvGrpSpPr/>
            <p:nvPr/>
          </p:nvGrpSpPr>
          <p:grpSpPr>
            <a:xfrm flipH="1">
              <a:off x="5734850" y="4472723"/>
              <a:ext cx="2040837" cy="670795"/>
              <a:chOff x="1297954" y="330075"/>
              <a:chExt cx="5169293" cy="1699506"/>
            </a:xfrm>
          </p:grpSpPr>
          <p:sp>
            <p:nvSpPr>
              <p:cNvPr id="20" name="Google Shape;34;p3">
                <a:extLst>
                  <a:ext uri="{FF2B5EF4-FFF2-40B4-BE49-F238E27FC236}">
                    <a16:creationId xmlns:a16="http://schemas.microsoft.com/office/drawing/2014/main" id="{A47B5286-4711-49BB-98A3-D35D4ECD44CF}"/>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1" name="Google Shape;35;p3">
                <a:extLst>
                  <a:ext uri="{FF2B5EF4-FFF2-40B4-BE49-F238E27FC236}">
                    <a16:creationId xmlns:a16="http://schemas.microsoft.com/office/drawing/2014/main" id="{E7EFB7E5-E60E-408B-A203-59CE33E2FB21}"/>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7" name="Google Shape;36;p3">
              <a:extLst>
                <a:ext uri="{FF2B5EF4-FFF2-40B4-BE49-F238E27FC236}">
                  <a16:creationId xmlns:a16="http://schemas.microsoft.com/office/drawing/2014/main" id="{A38659B9-DD6F-4773-86B7-50BBFC6EA0C0}"/>
                </a:ext>
              </a:extLst>
            </p:cNvPr>
            <p:cNvGrpSpPr/>
            <p:nvPr userDrawn="1"/>
          </p:nvGrpSpPr>
          <p:grpSpPr>
            <a:xfrm flipH="1">
              <a:off x="5578209" y="4646738"/>
              <a:ext cx="2199863" cy="304563"/>
              <a:chOff x="-5827153" y="330075"/>
              <a:chExt cx="12276018" cy="1699569"/>
            </a:xfrm>
          </p:grpSpPr>
          <p:sp>
            <p:nvSpPr>
              <p:cNvPr id="18" name="Google Shape;37;p3">
                <a:extLst>
                  <a:ext uri="{FF2B5EF4-FFF2-40B4-BE49-F238E27FC236}">
                    <a16:creationId xmlns:a16="http://schemas.microsoft.com/office/drawing/2014/main" id="{92ACC58E-8E44-415B-A952-45E92C9CB6FD}"/>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9" name="Google Shape;38;p3">
                <a:extLst>
                  <a:ext uri="{FF2B5EF4-FFF2-40B4-BE49-F238E27FC236}">
                    <a16:creationId xmlns:a16="http://schemas.microsoft.com/office/drawing/2014/main" id="{287E8F13-26D8-4C11-BC4B-E782499E0F4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 name="Title 1">
            <a:extLst>
              <a:ext uri="{FF2B5EF4-FFF2-40B4-BE49-F238E27FC236}">
                <a16:creationId xmlns:a16="http://schemas.microsoft.com/office/drawing/2014/main" id="{99D4984F-4609-4D31-8309-89409FBCFCEF}"/>
              </a:ext>
            </a:extLst>
          </p:cNvPr>
          <p:cNvSpPr>
            <a:spLocks noGrp="1"/>
          </p:cNvSpPr>
          <p:nvPr>
            <p:ph type="ctrTitle"/>
          </p:nvPr>
        </p:nvSpPr>
        <p:spPr>
          <a:xfrm>
            <a:off x="371375" y="1559001"/>
            <a:ext cx="3586163" cy="1280417"/>
          </a:xfrm>
        </p:spPr>
        <p:txBody>
          <a:bodyPr anchor="b"/>
          <a:lstStyle>
            <a:lvl1pPr algn="l">
              <a:defRPr sz="3200" b="1">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A3E89D89-9DD7-4685-BBAE-9FC6B3AE5CF4}"/>
              </a:ext>
            </a:extLst>
          </p:cNvPr>
          <p:cNvSpPr>
            <a:spLocks noGrp="1"/>
          </p:cNvSpPr>
          <p:nvPr>
            <p:ph type="subTitle" idx="1"/>
          </p:nvPr>
        </p:nvSpPr>
        <p:spPr>
          <a:xfrm>
            <a:off x="375822" y="3030782"/>
            <a:ext cx="3586163" cy="418765"/>
          </a:xfrm>
        </p:spPr>
        <p:txBody>
          <a:bodyPr anchor="ctr">
            <a:normAutofit/>
          </a:bodyPr>
          <a:lstStyle>
            <a:lvl1pPr marL="0" indent="0" algn="r">
              <a:buNone/>
              <a:defRPr sz="1100">
                <a:solidFill>
                  <a:schemeClr val="tx1">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6" name="Picture 35" descr="A picture containing drawing, plate&#10;&#10;Description automatically generated">
            <a:extLst>
              <a:ext uri="{FF2B5EF4-FFF2-40B4-BE49-F238E27FC236}">
                <a16:creationId xmlns:a16="http://schemas.microsoft.com/office/drawing/2014/main" id="{21826C2C-FFE6-4428-B618-841FD990B492}"/>
              </a:ext>
            </a:extLst>
          </p:cNvPr>
          <p:cNvPicPr>
            <a:picLocks noChangeAspect="1"/>
          </p:cNvPicPr>
          <p:nvPr userDrawn="1"/>
        </p:nvPicPr>
        <p:blipFill>
          <a:blip r:embed="rId2"/>
          <a:stretch>
            <a:fillRect/>
          </a:stretch>
        </p:blipFill>
        <p:spPr>
          <a:xfrm>
            <a:off x="7816592" y="1254450"/>
            <a:ext cx="338172" cy="304551"/>
          </a:xfrm>
          <a:prstGeom prst="rect">
            <a:avLst/>
          </a:prstGeom>
        </p:spPr>
      </p:pic>
      <p:cxnSp>
        <p:nvCxnSpPr>
          <p:cNvPr id="41" name="Straight Connector 40">
            <a:extLst>
              <a:ext uri="{FF2B5EF4-FFF2-40B4-BE49-F238E27FC236}">
                <a16:creationId xmlns:a16="http://schemas.microsoft.com/office/drawing/2014/main" id="{D483014A-2A02-4965-8A76-85EC4B8920E9}"/>
              </a:ext>
            </a:extLst>
          </p:cNvPr>
          <p:cNvCxnSpPr>
            <a:cxnSpLocks/>
          </p:cNvCxnSpPr>
          <p:nvPr userDrawn="1"/>
        </p:nvCxnSpPr>
        <p:spPr>
          <a:xfrm>
            <a:off x="1100789" y="4315219"/>
            <a:ext cx="0" cy="605790"/>
          </a:xfrm>
          <a:prstGeom prst="line">
            <a:avLst/>
          </a:prstGeom>
        </p:spPr>
        <p:style>
          <a:lnRef idx="1">
            <a:schemeClr val="accent1"/>
          </a:lnRef>
          <a:fillRef idx="0">
            <a:schemeClr val="accent1"/>
          </a:fillRef>
          <a:effectRef idx="0">
            <a:schemeClr val="accent1"/>
          </a:effectRef>
          <a:fontRef idx="minor">
            <a:schemeClr val="tx1"/>
          </a:fontRef>
        </p:style>
      </p:cxnSp>
      <p:sp>
        <p:nvSpPr>
          <p:cNvPr id="42" name="Slide Number Placeholder 31">
            <a:extLst>
              <a:ext uri="{FF2B5EF4-FFF2-40B4-BE49-F238E27FC236}">
                <a16:creationId xmlns:a16="http://schemas.microsoft.com/office/drawing/2014/main" id="{BBDE9C7E-D4DE-4C65-A76A-9F951087065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Picture 23" descr="A picture containing drawing&#10;&#10;Description automatically generated">
            <a:extLst>
              <a:ext uri="{FF2B5EF4-FFF2-40B4-BE49-F238E27FC236}">
                <a16:creationId xmlns:a16="http://schemas.microsoft.com/office/drawing/2014/main" id="{1124B533-8049-28A2-4E97-859502995B28}"/>
              </a:ext>
            </a:extLst>
          </p:cNvPr>
          <p:cNvPicPr>
            <a:picLocks noChangeAspect="1"/>
          </p:cNvPicPr>
          <p:nvPr userDrawn="1"/>
        </p:nvPicPr>
        <p:blipFill>
          <a:blip r:embed="rId3"/>
          <a:stretch>
            <a:fillRect/>
          </a:stretch>
        </p:blipFill>
        <p:spPr>
          <a:xfrm>
            <a:off x="2273884" y="4402371"/>
            <a:ext cx="1294458" cy="431486"/>
          </a:xfrm>
          <a:prstGeom prst="rect">
            <a:avLst/>
          </a:prstGeom>
        </p:spPr>
      </p:pic>
      <p:pic>
        <p:nvPicPr>
          <p:cNvPr id="5" name="Picture 25" descr="A close up of a basketball hoop&#10;&#10;Description automatically generated">
            <a:extLst>
              <a:ext uri="{FF2B5EF4-FFF2-40B4-BE49-F238E27FC236}">
                <a16:creationId xmlns:a16="http://schemas.microsoft.com/office/drawing/2014/main" id="{C8C60DF3-FC57-9E4F-F009-F6678AC94199}"/>
              </a:ext>
            </a:extLst>
          </p:cNvPr>
          <p:cNvPicPr>
            <a:picLocks noChangeAspect="1"/>
          </p:cNvPicPr>
          <p:nvPr userDrawn="1"/>
        </p:nvPicPr>
        <p:blipFill>
          <a:blip r:embed="rId4"/>
          <a:stretch>
            <a:fillRect/>
          </a:stretch>
        </p:blipFill>
        <p:spPr>
          <a:xfrm>
            <a:off x="1262621" y="4438156"/>
            <a:ext cx="920241" cy="433581"/>
          </a:xfrm>
          <a:prstGeom prst="rect">
            <a:avLst/>
          </a:prstGeom>
        </p:spPr>
      </p:pic>
      <p:pic>
        <p:nvPicPr>
          <p:cNvPr id="8" name="Obrázek 7">
            <a:extLst>
              <a:ext uri="{FF2B5EF4-FFF2-40B4-BE49-F238E27FC236}">
                <a16:creationId xmlns:a16="http://schemas.microsoft.com/office/drawing/2014/main" id="{50864370-9636-D617-A1CD-4251D3684D92}"/>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32285" y="4286880"/>
            <a:ext cx="613553" cy="700992"/>
          </a:xfrm>
          <a:prstGeom prst="rect">
            <a:avLst/>
          </a:prstGeom>
        </p:spPr>
      </p:pic>
    </p:spTree>
    <p:extLst>
      <p:ext uri="{BB962C8B-B14F-4D97-AF65-F5344CB8AC3E}">
        <p14:creationId xmlns:p14="http://schemas.microsoft.com/office/powerpoint/2010/main" val="1522780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Nadpis + ikona B">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pic>
        <p:nvPicPr>
          <p:cNvPr id="12" name="Picture 11" descr="A picture containing drawing, plate&#10;&#10;Description automatically generated">
            <a:extLst>
              <a:ext uri="{FF2B5EF4-FFF2-40B4-BE49-F238E27FC236}">
                <a16:creationId xmlns:a16="http://schemas.microsoft.com/office/drawing/2014/main" id="{33E9AFF0-4AEB-4389-AAA6-F27AD2392725}"/>
              </a:ext>
            </a:extLst>
          </p:cNvPr>
          <p:cNvPicPr>
            <a:picLocks noChangeAspect="1"/>
          </p:cNvPicPr>
          <p:nvPr userDrawn="1"/>
        </p:nvPicPr>
        <p:blipFill>
          <a:blip r:embed="rId2"/>
          <a:stretch>
            <a:fillRect/>
          </a:stretch>
        </p:blipFill>
        <p:spPr>
          <a:xfrm>
            <a:off x="117375" y="614600"/>
            <a:ext cx="338172" cy="304551"/>
          </a:xfrm>
          <a:prstGeom prst="rect">
            <a:avLst/>
          </a:prstGeom>
        </p:spPr>
      </p:pic>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28" name="Slide Number Placeholder 31">
            <a:extLst>
              <a:ext uri="{FF2B5EF4-FFF2-40B4-BE49-F238E27FC236}">
                <a16:creationId xmlns:a16="http://schemas.microsoft.com/office/drawing/2014/main" id="{6F648332-EB80-400E-8A67-83171329C222}"/>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4" name="Obrázek 3">
            <a:extLst>
              <a:ext uri="{FF2B5EF4-FFF2-40B4-BE49-F238E27FC236}">
                <a16:creationId xmlns:a16="http://schemas.microsoft.com/office/drawing/2014/main" id="{6A097C99-C962-6F37-D80C-6F01595519C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360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Nadpis + ikona rozcestnik">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27" name="Google Shape;565;p37">
            <a:extLst>
              <a:ext uri="{FF2B5EF4-FFF2-40B4-BE49-F238E27FC236}">
                <a16:creationId xmlns:a16="http://schemas.microsoft.com/office/drawing/2014/main" id="{A1C31024-60F9-4190-82CF-9C5BA9451753}"/>
              </a:ext>
            </a:extLst>
          </p:cNvPr>
          <p:cNvGrpSpPr>
            <a:grpSpLocks noChangeAspect="1"/>
          </p:cNvGrpSpPr>
          <p:nvPr userDrawn="1"/>
        </p:nvGrpSpPr>
        <p:grpSpPr>
          <a:xfrm>
            <a:off x="160639" y="593910"/>
            <a:ext cx="303511" cy="345931"/>
            <a:chOff x="4630125" y="278900"/>
            <a:chExt cx="400675" cy="456675"/>
          </a:xfrm>
        </p:grpSpPr>
        <p:sp>
          <p:nvSpPr>
            <p:cNvPr id="28" name="Google Shape;566;p37">
              <a:extLst>
                <a:ext uri="{FF2B5EF4-FFF2-40B4-BE49-F238E27FC236}">
                  <a16:creationId xmlns:a16="http://schemas.microsoft.com/office/drawing/2014/main" id="{7819BF07-9AC0-41BA-9FA6-A4C006FA6B7C}"/>
                </a:ext>
              </a:extLst>
            </p:cNvPr>
            <p:cNvSpPr/>
            <p:nvPr/>
          </p:nvSpPr>
          <p:spPr>
            <a:xfrm>
              <a:off x="4659350" y="328825"/>
              <a:ext cx="371450" cy="96850"/>
            </a:xfrm>
            <a:custGeom>
              <a:avLst/>
              <a:gdLst/>
              <a:ahLst/>
              <a:cxnLst/>
              <a:rect l="l" t="t" r="r" b="b"/>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7;p37">
              <a:extLst>
                <a:ext uri="{FF2B5EF4-FFF2-40B4-BE49-F238E27FC236}">
                  <a16:creationId xmlns:a16="http://schemas.microsoft.com/office/drawing/2014/main" id="{EA62710C-682F-46C1-9909-ED977D2125BD}"/>
                </a:ext>
              </a:extLst>
            </p:cNvPr>
            <p:cNvSpPr/>
            <p:nvPr/>
          </p:nvSpPr>
          <p:spPr>
            <a:xfrm>
              <a:off x="4630125" y="452425"/>
              <a:ext cx="371450" cy="96850"/>
            </a:xfrm>
            <a:custGeom>
              <a:avLst/>
              <a:gdLst/>
              <a:ahLst/>
              <a:cxnLst/>
              <a:rect l="l" t="t" r="r" b="b"/>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8;p37">
              <a:extLst>
                <a:ext uri="{FF2B5EF4-FFF2-40B4-BE49-F238E27FC236}">
                  <a16:creationId xmlns:a16="http://schemas.microsoft.com/office/drawing/2014/main" id="{E2769F31-154F-426D-887C-AF5F04F9A960}"/>
                </a:ext>
              </a:extLst>
            </p:cNvPr>
            <p:cNvSpPr/>
            <p:nvPr/>
          </p:nvSpPr>
          <p:spPr>
            <a:xfrm>
              <a:off x="4808525" y="278900"/>
              <a:ext cx="43875" cy="49950"/>
            </a:xfrm>
            <a:custGeom>
              <a:avLst/>
              <a:gdLst/>
              <a:ahLst/>
              <a:cxnLst/>
              <a:rect l="l" t="t" r="r" b="b"/>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9;p37">
              <a:extLst>
                <a:ext uri="{FF2B5EF4-FFF2-40B4-BE49-F238E27FC236}">
                  <a16:creationId xmlns:a16="http://schemas.microsoft.com/office/drawing/2014/main" id="{4B47F979-EA09-4E50-B74D-0A3B996C8BA3}"/>
                </a:ext>
              </a:extLst>
            </p:cNvPr>
            <p:cNvSpPr/>
            <p:nvPr/>
          </p:nvSpPr>
          <p:spPr>
            <a:xfrm>
              <a:off x="4808525" y="549250"/>
              <a:ext cx="43875" cy="186325"/>
            </a:xfrm>
            <a:custGeom>
              <a:avLst/>
              <a:gdLst/>
              <a:ahLst/>
              <a:cxnLst/>
              <a:rect l="l" t="t" r="r" b="b"/>
              <a:pathLst>
                <a:path w="1755" h="7453" fill="none" extrusionOk="0">
                  <a:moveTo>
                    <a:pt x="1" y="0"/>
                  </a:moveTo>
                  <a:lnTo>
                    <a:pt x="1" y="7453"/>
                  </a:lnTo>
                  <a:lnTo>
                    <a:pt x="1754" y="7453"/>
                  </a:lnTo>
                  <a:lnTo>
                    <a:pt x="1754"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Slide Number Placeholder 31">
            <a:extLst>
              <a:ext uri="{FF2B5EF4-FFF2-40B4-BE49-F238E27FC236}">
                <a16:creationId xmlns:a16="http://schemas.microsoft.com/office/drawing/2014/main" id="{430309AE-4902-4E16-B33F-142596CF0D6C}"/>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C0BE0761-D009-B393-286E-5DCE4935E2E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672020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 ikona poznamk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grpSp>
        <p:nvGrpSpPr>
          <p:cNvPr id="32" name="Google Shape;536;p37">
            <a:extLst>
              <a:ext uri="{FF2B5EF4-FFF2-40B4-BE49-F238E27FC236}">
                <a16:creationId xmlns:a16="http://schemas.microsoft.com/office/drawing/2014/main" id="{2D4E5A29-1058-4988-B6D3-E59EEC227FEA}"/>
              </a:ext>
            </a:extLst>
          </p:cNvPr>
          <p:cNvGrpSpPr>
            <a:grpSpLocks noChangeAspect="1"/>
          </p:cNvGrpSpPr>
          <p:nvPr userDrawn="1"/>
        </p:nvGrpSpPr>
        <p:grpSpPr>
          <a:xfrm>
            <a:off x="165085" y="560475"/>
            <a:ext cx="309041" cy="403123"/>
            <a:chOff x="590250" y="244200"/>
            <a:chExt cx="407975" cy="532175"/>
          </a:xfrm>
        </p:grpSpPr>
        <p:sp>
          <p:nvSpPr>
            <p:cNvPr id="33" name="Google Shape;537;p37">
              <a:extLst>
                <a:ext uri="{FF2B5EF4-FFF2-40B4-BE49-F238E27FC236}">
                  <a16:creationId xmlns:a16="http://schemas.microsoft.com/office/drawing/2014/main" id="{338DD94C-3627-4395-BFCE-AA8A11440D3C}"/>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38;p37">
              <a:extLst>
                <a:ext uri="{FF2B5EF4-FFF2-40B4-BE49-F238E27FC236}">
                  <a16:creationId xmlns:a16="http://schemas.microsoft.com/office/drawing/2014/main" id="{2FC8501C-CB7D-4A6A-B5F2-87988F8484DE}"/>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39;p37">
              <a:extLst>
                <a:ext uri="{FF2B5EF4-FFF2-40B4-BE49-F238E27FC236}">
                  <a16:creationId xmlns:a16="http://schemas.microsoft.com/office/drawing/2014/main" id="{DACEA20F-2981-4594-9746-3CCCEA1826F5}"/>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40;p37">
              <a:extLst>
                <a:ext uri="{FF2B5EF4-FFF2-40B4-BE49-F238E27FC236}">
                  <a16:creationId xmlns:a16="http://schemas.microsoft.com/office/drawing/2014/main" id="{7499213B-E106-48AC-A62B-E96B279039F2}"/>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41;p37">
              <a:extLst>
                <a:ext uri="{FF2B5EF4-FFF2-40B4-BE49-F238E27FC236}">
                  <a16:creationId xmlns:a16="http://schemas.microsoft.com/office/drawing/2014/main" id="{F2BF0DBD-6441-4FD0-B379-4FA06A6B72C9}"/>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42;p37">
              <a:extLst>
                <a:ext uri="{FF2B5EF4-FFF2-40B4-BE49-F238E27FC236}">
                  <a16:creationId xmlns:a16="http://schemas.microsoft.com/office/drawing/2014/main" id="{613DFD32-B766-41DB-8BD1-0C9C10E1F633}"/>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43;p37">
              <a:extLst>
                <a:ext uri="{FF2B5EF4-FFF2-40B4-BE49-F238E27FC236}">
                  <a16:creationId xmlns:a16="http://schemas.microsoft.com/office/drawing/2014/main" id="{A35449E0-C9E9-4715-A406-8330ADB0CB07}"/>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44;p37">
              <a:extLst>
                <a:ext uri="{FF2B5EF4-FFF2-40B4-BE49-F238E27FC236}">
                  <a16:creationId xmlns:a16="http://schemas.microsoft.com/office/drawing/2014/main" id="{D7E787D6-841E-4396-A36C-914756D63918}"/>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45;p37">
              <a:extLst>
                <a:ext uri="{FF2B5EF4-FFF2-40B4-BE49-F238E27FC236}">
                  <a16:creationId xmlns:a16="http://schemas.microsoft.com/office/drawing/2014/main" id="{646930BE-D85A-4831-AB5F-68E525A24CFC}"/>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46;p37">
              <a:extLst>
                <a:ext uri="{FF2B5EF4-FFF2-40B4-BE49-F238E27FC236}">
                  <a16:creationId xmlns:a16="http://schemas.microsoft.com/office/drawing/2014/main" id="{64C1A0B0-328D-4E6A-9E5A-0418F78171E2}"/>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p37">
              <a:extLst>
                <a:ext uri="{FF2B5EF4-FFF2-40B4-BE49-F238E27FC236}">
                  <a16:creationId xmlns:a16="http://schemas.microsoft.com/office/drawing/2014/main" id="{98976C8A-D863-4C90-B5E6-A965AA9F6F3B}"/>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48;p37">
              <a:extLst>
                <a:ext uri="{FF2B5EF4-FFF2-40B4-BE49-F238E27FC236}">
                  <a16:creationId xmlns:a16="http://schemas.microsoft.com/office/drawing/2014/main" id="{9A353618-F732-468E-BD40-92EC15809A54}"/>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49;p37">
              <a:extLst>
                <a:ext uri="{FF2B5EF4-FFF2-40B4-BE49-F238E27FC236}">
                  <a16:creationId xmlns:a16="http://schemas.microsoft.com/office/drawing/2014/main" id="{4E1888F5-F603-4128-B0C8-2EA9D2CA20E7}"/>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50;p37">
              <a:extLst>
                <a:ext uri="{FF2B5EF4-FFF2-40B4-BE49-F238E27FC236}">
                  <a16:creationId xmlns:a16="http://schemas.microsoft.com/office/drawing/2014/main" id="{AA38D9BF-9888-4448-B447-03DAC8EAA9AA}"/>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Slide Number Placeholder 31">
            <a:extLst>
              <a:ext uri="{FF2B5EF4-FFF2-40B4-BE49-F238E27FC236}">
                <a16:creationId xmlns:a16="http://schemas.microsoft.com/office/drawing/2014/main" id="{77D086C2-53A9-473C-8985-9239B9D422C9}"/>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AD88F53C-0995-D379-2978-889A603024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232242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Nadpis bez ikony">
    <p:spTree>
      <p:nvGrpSpPr>
        <p:cNvPr id="1" name=""/>
        <p:cNvGrpSpPr/>
        <p:nvPr/>
      </p:nvGrpSpPr>
      <p:grpSpPr>
        <a:xfrm>
          <a:off x="0" y="0"/>
          <a:ext cx="0" cy="0"/>
          <a:chOff x="0" y="0"/>
          <a:chExt cx="0" cy="0"/>
        </a:xfrm>
      </p:grpSpPr>
      <p:sp>
        <p:nvSpPr>
          <p:cNvPr id="7" name="Google Shape;126;p8">
            <a:extLst>
              <a:ext uri="{FF2B5EF4-FFF2-40B4-BE49-F238E27FC236}">
                <a16:creationId xmlns:a16="http://schemas.microsoft.com/office/drawing/2014/main" id="{CB206FF0-AC03-4BBC-A205-8E3DC2DAD51F}"/>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0" name="Google Shape;128;p8">
            <a:extLst>
              <a:ext uri="{FF2B5EF4-FFF2-40B4-BE49-F238E27FC236}">
                <a16:creationId xmlns:a16="http://schemas.microsoft.com/office/drawing/2014/main" id="{D38B0614-6762-4053-9AC5-4B924656EF66}"/>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1" name="Google Shape;129;p8">
            <a:extLst>
              <a:ext uri="{FF2B5EF4-FFF2-40B4-BE49-F238E27FC236}">
                <a16:creationId xmlns:a16="http://schemas.microsoft.com/office/drawing/2014/main" id="{ABE268DA-6325-4C9E-B716-7FB183F5868E}"/>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idx="1"/>
          </p:nvPr>
        </p:nvSpPr>
        <p:spPr>
          <a:xfrm>
            <a:off x="628650" y="1369219"/>
            <a:ext cx="7886700" cy="2975058"/>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757226" y="4640356"/>
            <a:ext cx="3086100" cy="273844"/>
          </a:xfrm>
        </p:spPr>
        <p:txBody>
          <a:bodyPr/>
          <a:lstStyle/>
          <a:p>
            <a:endParaRPr lang="en-GB" dirty="0"/>
          </a:p>
        </p:txBody>
      </p:sp>
      <p:sp>
        <p:nvSpPr>
          <p:cNvPr id="8" name="Google Shape;131;p8">
            <a:extLst>
              <a:ext uri="{FF2B5EF4-FFF2-40B4-BE49-F238E27FC236}">
                <a16:creationId xmlns:a16="http://schemas.microsoft.com/office/drawing/2014/main" id="{57C8D854-DCF6-4D3B-94BA-3C6E352C68B7}"/>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9" name="Google Shape;132;p8">
            <a:extLst>
              <a:ext uri="{FF2B5EF4-FFF2-40B4-BE49-F238E27FC236}">
                <a16:creationId xmlns:a16="http://schemas.microsoft.com/office/drawing/2014/main" id="{4CFAE765-82C9-4448-8DCF-52048A2FAE02}"/>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 name="Title 1"/>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grpSp>
        <p:nvGrpSpPr>
          <p:cNvPr id="13" name="Google Shape;31;p3">
            <a:extLst>
              <a:ext uri="{FF2B5EF4-FFF2-40B4-BE49-F238E27FC236}">
                <a16:creationId xmlns:a16="http://schemas.microsoft.com/office/drawing/2014/main" id="{A86AD7D1-4BA6-477E-BD6D-710EFD0F96C5}"/>
              </a:ext>
            </a:extLst>
          </p:cNvPr>
          <p:cNvGrpSpPr/>
          <p:nvPr userDrawn="1"/>
        </p:nvGrpSpPr>
        <p:grpSpPr>
          <a:xfrm>
            <a:off x="6946842" y="4472723"/>
            <a:ext cx="2202830" cy="670795"/>
            <a:chOff x="5575242" y="4472723"/>
            <a:chExt cx="2202830" cy="670795"/>
          </a:xfrm>
        </p:grpSpPr>
        <p:sp>
          <p:nvSpPr>
            <p:cNvPr id="14" name="Google Shape;32;p3">
              <a:extLst>
                <a:ext uri="{FF2B5EF4-FFF2-40B4-BE49-F238E27FC236}">
                  <a16:creationId xmlns:a16="http://schemas.microsoft.com/office/drawing/2014/main" id="{B940D4FE-25DF-411C-BA88-0C87DFA768B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15" name="Google Shape;33;p3">
              <a:extLst>
                <a:ext uri="{FF2B5EF4-FFF2-40B4-BE49-F238E27FC236}">
                  <a16:creationId xmlns:a16="http://schemas.microsoft.com/office/drawing/2014/main" id="{E25D22C4-E685-4C07-8A9A-F07C0696B855}"/>
                </a:ext>
              </a:extLst>
            </p:cNvPr>
            <p:cNvGrpSpPr/>
            <p:nvPr/>
          </p:nvGrpSpPr>
          <p:grpSpPr>
            <a:xfrm flipH="1">
              <a:off x="5734850" y="4472723"/>
              <a:ext cx="2040837" cy="670795"/>
              <a:chOff x="1297954" y="330075"/>
              <a:chExt cx="5169293" cy="1699506"/>
            </a:xfrm>
          </p:grpSpPr>
          <p:sp>
            <p:nvSpPr>
              <p:cNvPr id="19" name="Google Shape;34;p3">
                <a:extLst>
                  <a:ext uri="{FF2B5EF4-FFF2-40B4-BE49-F238E27FC236}">
                    <a16:creationId xmlns:a16="http://schemas.microsoft.com/office/drawing/2014/main" id="{FC6D5FDA-DBAF-4C0F-B871-EAB1B105121D}"/>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0" name="Google Shape;35;p3">
                <a:extLst>
                  <a:ext uri="{FF2B5EF4-FFF2-40B4-BE49-F238E27FC236}">
                    <a16:creationId xmlns:a16="http://schemas.microsoft.com/office/drawing/2014/main" id="{8A8FA6B0-9D4E-4816-82E0-763A17904949}"/>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16" name="Google Shape;36;p3">
              <a:extLst>
                <a:ext uri="{FF2B5EF4-FFF2-40B4-BE49-F238E27FC236}">
                  <a16:creationId xmlns:a16="http://schemas.microsoft.com/office/drawing/2014/main" id="{5F4A31AC-94FF-4688-80ED-45F8A0CE3C28}"/>
                </a:ext>
              </a:extLst>
            </p:cNvPr>
            <p:cNvGrpSpPr/>
            <p:nvPr userDrawn="1"/>
          </p:nvGrpSpPr>
          <p:grpSpPr>
            <a:xfrm flipH="1">
              <a:off x="5578209" y="4646738"/>
              <a:ext cx="2199863" cy="304563"/>
              <a:chOff x="-5827153" y="330075"/>
              <a:chExt cx="12276018" cy="1699569"/>
            </a:xfrm>
          </p:grpSpPr>
          <p:sp>
            <p:nvSpPr>
              <p:cNvPr id="17" name="Google Shape;37;p3">
                <a:extLst>
                  <a:ext uri="{FF2B5EF4-FFF2-40B4-BE49-F238E27FC236}">
                    <a16:creationId xmlns:a16="http://schemas.microsoft.com/office/drawing/2014/main" id="{DF7C6D8A-D74A-4D67-8AA7-B0E52C854804}"/>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18" name="Google Shape;38;p3">
                <a:extLst>
                  <a:ext uri="{FF2B5EF4-FFF2-40B4-BE49-F238E27FC236}">
                    <a16:creationId xmlns:a16="http://schemas.microsoft.com/office/drawing/2014/main" id="{4A8AF63B-AF17-4DBB-A37A-A807EEA833EF}"/>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47" name="Slide Number Placeholder 31">
            <a:extLst>
              <a:ext uri="{FF2B5EF4-FFF2-40B4-BE49-F238E27FC236}">
                <a16:creationId xmlns:a16="http://schemas.microsoft.com/office/drawing/2014/main" id="{4D91774D-942C-42C6-A5EA-F55B68112CD1}"/>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12" name="Obrázek 11">
            <a:extLst>
              <a:ext uri="{FF2B5EF4-FFF2-40B4-BE49-F238E27FC236}">
                <a16:creationId xmlns:a16="http://schemas.microsoft.com/office/drawing/2014/main" id="{3E76BAA2-952A-9BEF-F24B-779B5F446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21354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sloupce + ikona B">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pic>
        <p:nvPicPr>
          <p:cNvPr id="19" name="Picture 18" descr="A picture containing drawing, plate&#10;&#10;Description automatically generated">
            <a:extLst>
              <a:ext uri="{FF2B5EF4-FFF2-40B4-BE49-F238E27FC236}">
                <a16:creationId xmlns:a16="http://schemas.microsoft.com/office/drawing/2014/main" id="{824A5CF3-3694-46EA-A5ED-4901BD60CEA3}"/>
              </a:ext>
            </a:extLst>
          </p:cNvPr>
          <p:cNvPicPr>
            <a:picLocks noChangeAspect="1"/>
          </p:cNvPicPr>
          <p:nvPr userDrawn="1"/>
        </p:nvPicPr>
        <p:blipFill>
          <a:blip r:embed="rId2"/>
          <a:stretch>
            <a:fillRect/>
          </a:stretch>
        </p:blipFill>
        <p:spPr>
          <a:xfrm>
            <a:off x="117375" y="614600"/>
            <a:ext cx="338172" cy="304551"/>
          </a:xfrm>
          <a:prstGeom prst="rect">
            <a:avLst/>
          </a:prstGeom>
        </p:spPr>
      </p:pic>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a:t>Click to edit Master title style</a:t>
            </a:r>
            <a:endParaRPr lang="en-US" dirty="0"/>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B075784-F6C7-433F-8D1B-CA2B0305570B}"/>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A9B4D8A5-2E6D-4F84-B391-46AC41A195F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996561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sloupce bez ikony">
    <p:spTree>
      <p:nvGrpSpPr>
        <p:cNvPr id="1" name=""/>
        <p:cNvGrpSpPr/>
        <p:nvPr/>
      </p:nvGrpSpPr>
      <p:grpSpPr>
        <a:xfrm>
          <a:off x="0" y="0"/>
          <a:ext cx="0" cy="0"/>
          <a:chOff x="0" y="0"/>
          <a:chExt cx="0" cy="0"/>
        </a:xfrm>
      </p:grpSpPr>
      <p:sp>
        <p:nvSpPr>
          <p:cNvPr id="16" name="Google Shape;126;p8">
            <a:extLst>
              <a:ext uri="{FF2B5EF4-FFF2-40B4-BE49-F238E27FC236}">
                <a16:creationId xmlns:a16="http://schemas.microsoft.com/office/drawing/2014/main" id="{339231B1-8087-4DA3-95A7-EED0A60F0074}"/>
              </a:ext>
            </a:extLst>
          </p:cNvPr>
          <p:cNvSpPr/>
          <p:nvPr userDrawn="1"/>
        </p:nvSpPr>
        <p:spPr>
          <a:xfrm>
            <a:off x="6292649" y="126425"/>
            <a:ext cx="779700" cy="259800"/>
          </a:xfrm>
          <a:prstGeom prst="triangle">
            <a:avLst>
              <a:gd name="adj" fmla="val 32425"/>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3" name="Content Placeholder 2"/>
          <p:cNvSpPr>
            <a:spLocks noGrp="1"/>
          </p:cNvSpPr>
          <p:nvPr>
            <p:ph sz="half" idx="1"/>
          </p:nvPr>
        </p:nvSpPr>
        <p:spPr>
          <a:xfrm>
            <a:off x="6286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039723"/>
          </a:xfrm>
        </p:spPr>
        <p:txBody>
          <a:bodyPr/>
          <a:lstStyle>
            <a:lvl1pPr>
              <a:buClr>
                <a:schemeClr val="tx1">
                  <a:lumMod val="20000"/>
                  <a:lumOff val="80000"/>
                </a:schemeClr>
              </a:buClr>
              <a:defRPr/>
            </a:lvl1pPr>
            <a:lvl2pPr>
              <a:buClr>
                <a:schemeClr val="tx1">
                  <a:lumMod val="20000"/>
                  <a:lumOff val="80000"/>
                </a:schemeClr>
              </a:buClr>
              <a:defRPr/>
            </a:lvl2pPr>
            <a:lvl3pPr>
              <a:buClr>
                <a:schemeClr val="tx1">
                  <a:lumMod val="20000"/>
                  <a:lumOff val="80000"/>
                </a:schemeClr>
              </a:buClr>
              <a:defRPr/>
            </a:lvl3pPr>
            <a:lvl4pPr>
              <a:buClr>
                <a:schemeClr val="tx1">
                  <a:lumMod val="20000"/>
                  <a:lumOff val="80000"/>
                </a:schemeClr>
              </a:buClr>
              <a:defRPr/>
            </a:lvl4pPr>
            <a:lvl5pPr>
              <a:buClr>
                <a:schemeClr val="tx1">
                  <a:lumMod val="20000"/>
                  <a:lumOff val="8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Google Shape;128;p8">
            <a:extLst>
              <a:ext uri="{FF2B5EF4-FFF2-40B4-BE49-F238E27FC236}">
                <a16:creationId xmlns:a16="http://schemas.microsoft.com/office/drawing/2014/main" id="{71994AC2-60FF-4980-84E3-113D54181682}"/>
              </a:ext>
            </a:extLst>
          </p:cNvPr>
          <p:cNvSpPr/>
          <p:nvPr userDrawn="1"/>
        </p:nvSpPr>
        <p:spPr>
          <a:xfrm rot="10800000" flipH="1">
            <a:off x="3" y="40"/>
            <a:ext cx="5434354" cy="13273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5" name="Google Shape;129;p8">
            <a:extLst>
              <a:ext uri="{FF2B5EF4-FFF2-40B4-BE49-F238E27FC236}">
                <a16:creationId xmlns:a16="http://schemas.microsoft.com/office/drawing/2014/main" id="{14EC28D6-D106-4460-AB69-AA8450C63E19}"/>
              </a:ext>
            </a:extLst>
          </p:cNvPr>
          <p:cNvSpPr/>
          <p:nvPr userDrawn="1"/>
        </p:nvSpPr>
        <p:spPr>
          <a:xfrm rot="10800000" flipH="1">
            <a:off x="5428861" y="45"/>
            <a:ext cx="1327310" cy="132731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7" name="Google Shape;131;p8">
            <a:extLst>
              <a:ext uri="{FF2B5EF4-FFF2-40B4-BE49-F238E27FC236}">
                <a16:creationId xmlns:a16="http://schemas.microsoft.com/office/drawing/2014/main" id="{F3466E92-473B-4BBB-8906-419CCFA3E855}"/>
              </a:ext>
            </a:extLst>
          </p:cNvPr>
          <p:cNvSpPr/>
          <p:nvPr userDrawn="1"/>
        </p:nvSpPr>
        <p:spPr>
          <a:xfrm rot="10800000" flipH="1">
            <a:off x="-4" y="381007"/>
            <a:ext cx="6303907" cy="77174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18" name="Google Shape;132;p8">
            <a:extLst>
              <a:ext uri="{FF2B5EF4-FFF2-40B4-BE49-F238E27FC236}">
                <a16:creationId xmlns:a16="http://schemas.microsoft.com/office/drawing/2014/main" id="{104C1236-FEE7-4BB5-AA8D-DE62F51D1D53}"/>
              </a:ext>
            </a:extLst>
          </p:cNvPr>
          <p:cNvSpPr/>
          <p:nvPr userDrawn="1"/>
        </p:nvSpPr>
        <p:spPr>
          <a:xfrm rot="10800000" flipH="1">
            <a:off x="6300683" y="381007"/>
            <a:ext cx="771743" cy="771744"/>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rvo"/>
              <a:ea typeface="Arvo"/>
              <a:cs typeface="Arvo"/>
              <a:sym typeface="Arvo"/>
            </a:endParaRPr>
          </a:p>
        </p:txBody>
      </p:sp>
      <p:sp>
        <p:nvSpPr>
          <p:cNvPr id="20" name="Title 1">
            <a:extLst>
              <a:ext uri="{FF2B5EF4-FFF2-40B4-BE49-F238E27FC236}">
                <a16:creationId xmlns:a16="http://schemas.microsoft.com/office/drawing/2014/main" id="{F8A8A55A-9387-4196-96F6-9553E2A3927E}"/>
              </a:ext>
            </a:extLst>
          </p:cNvPr>
          <p:cNvSpPr>
            <a:spLocks noGrp="1"/>
          </p:cNvSpPr>
          <p:nvPr>
            <p:ph type="title"/>
          </p:nvPr>
        </p:nvSpPr>
        <p:spPr>
          <a:xfrm>
            <a:off x="628650" y="381001"/>
            <a:ext cx="5683287" cy="771750"/>
          </a:xfrm>
        </p:spPr>
        <p:txBody>
          <a:bodyPr>
            <a:normAutofit/>
          </a:bodyPr>
          <a:lstStyle>
            <a:lvl1pPr>
              <a:defRPr sz="2400">
                <a:solidFill>
                  <a:schemeClr val="bg1"/>
                </a:solidFill>
              </a:defRPr>
            </a:lvl1pPr>
          </a:lstStyle>
          <a:p>
            <a:r>
              <a:rPr lang="en-US" dirty="0"/>
              <a:t>Click to edit Master title style</a:t>
            </a:r>
          </a:p>
        </p:txBody>
      </p:sp>
      <p:sp>
        <p:nvSpPr>
          <p:cNvPr id="21" name="Footer Placeholder 4">
            <a:extLst>
              <a:ext uri="{FF2B5EF4-FFF2-40B4-BE49-F238E27FC236}">
                <a16:creationId xmlns:a16="http://schemas.microsoft.com/office/drawing/2014/main" id="{F612E40C-CC94-493C-9BD4-00B2315C1A0B}"/>
              </a:ext>
            </a:extLst>
          </p:cNvPr>
          <p:cNvSpPr>
            <a:spLocks noGrp="1"/>
          </p:cNvSpPr>
          <p:nvPr>
            <p:ph type="ftr" sz="quarter" idx="11"/>
          </p:nvPr>
        </p:nvSpPr>
        <p:spPr>
          <a:xfrm>
            <a:off x="3757226" y="4640356"/>
            <a:ext cx="3086100" cy="273844"/>
          </a:xfrm>
        </p:spPr>
        <p:txBody>
          <a:bodyPr/>
          <a:lstStyle/>
          <a:p>
            <a:endParaRPr lang="en-GB" dirty="0"/>
          </a:p>
        </p:txBody>
      </p:sp>
      <p:grpSp>
        <p:nvGrpSpPr>
          <p:cNvPr id="22" name="Google Shape;31;p3">
            <a:extLst>
              <a:ext uri="{FF2B5EF4-FFF2-40B4-BE49-F238E27FC236}">
                <a16:creationId xmlns:a16="http://schemas.microsoft.com/office/drawing/2014/main" id="{F441B43C-D1F1-40A4-BB18-0B7DDDB44C8D}"/>
              </a:ext>
            </a:extLst>
          </p:cNvPr>
          <p:cNvGrpSpPr/>
          <p:nvPr userDrawn="1"/>
        </p:nvGrpSpPr>
        <p:grpSpPr>
          <a:xfrm>
            <a:off x="6946842" y="4472723"/>
            <a:ext cx="2202830" cy="670795"/>
            <a:chOff x="5575242" y="4472723"/>
            <a:chExt cx="2202830" cy="670795"/>
          </a:xfrm>
        </p:grpSpPr>
        <p:sp>
          <p:nvSpPr>
            <p:cNvPr id="23" name="Google Shape;32;p3">
              <a:extLst>
                <a:ext uri="{FF2B5EF4-FFF2-40B4-BE49-F238E27FC236}">
                  <a16:creationId xmlns:a16="http://schemas.microsoft.com/office/drawing/2014/main" id="{A0CAFDFE-BFA3-4A40-B7D6-F6E03FC33156}"/>
                </a:ext>
              </a:extLst>
            </p:cNvPr>
            <p:cNvSpPr/>
            <p:nvPr/>
          </p:nvSpPr>
          <p:spPr>
            <a:xfrm rot="10800000">
              <a:off x="5575242" y="4948334"/>
              <a:ext cx="394200" cy="131400"/>
            </a:xfrm>
            <a:prstGeom prst="triangle">
              <a:avLst>
                <a:gd name="adj" fmla="val 32425"/>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nvGrpSpPr>
            <p:cNvPr id="24" name="Google Shape;33;p3">
              <a:extLst>
                <a:ext uri="{FF2B5EF4-FFF2-40B4-BE49-F238E27FC236}">
                  <a16:creationId xmlns:a16="http://schemas.microsoft.com/office/drawing/2014/main" id="{86243509-A29A-4827-AC6B-A970BB5F8373}"/>
                </a:ext>
              </a:extLst>
            </p:cNvPr>
            <p:cNvGrpSpPr/>
            <p:nvPr/>
          </p:nvGrpSpPr>
          <p:grpSpPr>
            <a:xfrm flipH="1">
              <a:off x="5734850" y="4472723"/>
              <a:ext cx="2040837" cy="670795"/>
              <a:chOff x="1297954" y="330075"/>
              <a:chExt cx="5169293" cy="1699506"/>
            </a:xfrm>
          </p:grpSpPr>
          <p:sp>
            <p:nvSpPr>
              <p:cNvPr id="28" name="Google Shape;34;p3">
                <a:extLst>
                  <a:ext uri="{FF2B5EF4-FFF2-40B4-BE49-F238E27FC236}">
                    <a16:creationId xmlns:a16="http://schemas.microsoft.com/office/drawing/2014/main" id="{15A13CFE-6F80-4699-BFB9-C1E7C3C992C2}"/>
                  </a:ext>
                </a:extLst>
              </p:cNvPr>
              <p:cNvSpPr/>
              <p:nvPr/>
            </p:nvSpPr>
            <p:spPr>
              <a:xfrm>
                <a:off x="1297954" y="330081"/>
                <a:ext cx="3476700" cy="169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9" name="Google Shape;35;p3">
                <a:extLst>
                  <a:ext uri="{FF2B5EF4-FFF2-40B4-BE49-F238E27FC236}">
                    <a16:creationId xmlns:a16="http://schemas.microsoft.com/office/drawing/2014/main" id="{AB6679C1-37AE-468C-9F5C-D302AEEBB28F}"/>
                  </a:ext>
                </a:extLst>
              </p:cNvPr>
              <p:cNvSpPr/>
              <p:nvPr/>
            </p:nvSpPr>
            <p:spPr>
              <a:xfrm>
                <a:off x="4767747" y="330075"/>
                <a:ext cx="1699500" cy="1699500"/>
              </a:xfrm>
              <a:prstGeom prst="rtTriangl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nvGrpSpPr>
            <p:cNvPr id="25" name="Google Shape;36;p3">
              <a:extLst>
                <a:ext uri="{FF2B5EF4-FFF2-40B4-BE49-F238E27FC236}">
                  <a16:creationId xmlns:a16="http://schemas.microsoft.com/office/drawing/2014/main" id="{D8D35212-6486-44EC-ACDD-8E4BF1212728}"/>
                </a:ext>
              </a:extLst>
            </p:cNvPr>
            <p:cNvGrpSpPr/>
            <p:nvPr userDrawn="1"/>
          </p:nvGrpSpPr>
          <p:grpSpPr>
            <a:xfrm flipH="1">
              <a:off x="5578209" y="4646738"/>
              <a:ext cx="2199863" cy="304563"/>
              <a:chOff x="-5827153" y="330075"/>
              <a:chExt cx="12276018" cy="1699569"/>
            </a:xfrm>
          </p:grpSpPr>
          <p:sp>
            <p:nvSpPr>
              <p:cNvPr id="26" name="Google Shape;37;p3">
                <a:extLst>
                  <a:ext uri="{FF2B5EF4-FFF2-40B4-BE49-F238E27FC236}">
                    <a16:creationId xmlns:a16="http://schemas.microsoft.com/office/drawing/2014/main" id="{A1FE7DCD-84EA-473B-82CE-F4088E169671}"/>
                  </a:ext>
                </a:extLst>
              </p:cNvPr>
              <p:cNvSpPr/>
              <p:nvPr userDrawn="1"/>
            </p:nvSpPr>
            <p:spPr>
              <a:xfrm>
                <a:off x="-5827153" y="330144"/>
                <a:ext cx="10612200" cy="1699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sp>
            <p:nvSpPr>
              <p:cNvPr id="27" name="Google Shape;38;p3">
                <a:extLst>
                  <a:ext uri="{FF2B5EF4-FFF2-40B4-BE49-F238E27FC236}">
                    <a16:creationId xmlns:a16="http://schemas.microsoft.com/office/drawing/2014/main" id="{9F220E22-526F-484C-AE05-B02837B748B4}"/>
                  </a:ext>
                </a:extLst>
              </p:cNvPr>
              <p:cNvSpPr/>
              <p:nvPr/>
            </p:nvSpPr>
            <p:spPr>
              <a:xfrm>
                <a:off x="4749366" y="330075"/>
                <a:ext cx="1699500" cy="16995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latin typeface="Arial" panose="020B0604020202020204" pitchFamily="34" charset="0"/>
                  <a:cs typeface="Arial" panose="020B0604020202020204" pitchFamily="34" charset="0"/>
                </a:endParaRPr>
              </a:p>
            </p:txBody>
          </p:sp>
        </p:grpSp>
      </p:grpSp>
      <p:sp>
        <p:nvSpPr>
          <p:cNvPr id="36" name="Slide Number Placeholder 31">
            <a:extLst>
              <a:ext uri="{FF2B5EF4-FFF2-40B4-BE49-F238E27FC236}">
                <a16:creationId xmlns:a16="http://schemas.microsoft.com/office/drawing/2014/main" id="{48D8FA0E-C61E-44F8-A836-F7BD8E99403A}"/>
              </a:ext>
            </a:extLst>
          </p:cNvPr>
          <p:cNvSpPr>
            <a:spLocks noGrp="1"/>
          </p:cNvSpPr>
          <p:nvPr>
            <p:ph type="sldNum" sz="quarter" idx="12"/>
          </p:nvPr>
        </p:nvSpPr>
        <p:spPr>
          <a:xfrm>
            <a:off x="8182729" y="4654947"/>
            <a:ext cx="957337" cy="273844"/>
          </a:xfrm>
        </p:spPr>
        <p:txBody>
          <a:bodyPr/>
          <a:lstStyle>
            <a:lvl1pPr>
              <a:defRPr b="1">
                <a:solidFill>
                  <a:schemeClr val="bg1"/>
                </a:solidFill>
              </a:defRPr>
            </a:lvl1pPr>
          </a:lstStyle>
          <a:p>
            <a:fld id="{F1B53376-7BDC-4344-8612-6E595346C041}" type="slidenum">
              <a:rPr lang="en-GB" smtClean="0"/>
              <a:pPr/>
              <a:t>‹#›</a:t>
            </a:fld>
            <a:endParaRPr lang="en-GB" dirty="0"/>
          </a:p>
        </p:txBody>
      </p:sp>
      <p:pic>
        <p:nvPicPr>
          <p:cNvPr id="6" name="Obrázek 5">
            <a:extLst>
              <a:ext uri="{FF2B5EF4-FFF2-40B4-BE49-F238E27FC236}">
                <a16:creationId xmlns:a16="http://schemas.microsoft.com/office/drawing/2014/main" id="{7C60F855-2F8C-8706-32FA-89E5F94472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7375" y="4622387"/>
            <a:ext cx="2827026" cy="280211"/>
          </a:xfrm>
          <a:prstGeom prst="rect">
            <a:avLst/>
          </a:prstGeom>
        </p:spPr>
      </p:pic>
    </p:spTree>
    <p:extLst>
      <p:ext uri="{BB962C8B-B14F-4D97-AF65-F5344CB8AC3E}">
        <p14:creationId xmlns:p14="http://schemas.microsoft.com/office/powerpoint/2010/main" val="314273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7C605CA-C290-41A2-A815-AC02B98E9387}" type="datetime4">
              <a:rPr lang="cs-CZ" smtClean="0"/>
              <a:t>26. srpna 2024</a:t>
            </a:fld>
            <a:endParaRPr lang="en-GB"/>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1B53376-7BDC-4344-8612-6E595346C041}" type="slidenum">
              <a:rPr lang="en-GB" smtClean="0"/>
              <a:t>‹#›</a:t>
            </a:fld>
            <a:endParaRPr lang="en-GB"/>
          </a:p>
        </p:txBody>
      </p:sp>
    </p:spTree>
    <p:extLst>
      <p:ext uri="{BB962C8B-B14F-4D97-AF65-F5344CB8AC3E}">
        <p14:creationId xmlns:p14="http://schemas.microsoft.com/office/powerpoint/2010/main" val="2629514686"/>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75" r:id="rId5"/>
    <p:sldLayoutId id="2147483676" r:id="rId6"/>
    <p:sldLayoutId id="2147483677" r:id="rId7"/>
    <p:sldLayoutId id="2147483664" r:id="rId8"/>
    <p:sldLayoutId id="2147483678" r:id="rId9"/>
    <p:sldLayoutId id="2147483668" r:id="rId10"/>
    <p:sldLayoutId id="2147483669" r:id="rId11"/>
    <p:sldLayoutId id="2147483682" r:id="rId12"/>
    <p:sldLayoutId id="2147483680" r:id="rId13"/>
    <p:sldLayoutId id="2147483679" r:id="rId14"/>
    <p:sldLayoutId id="2147483667" r:id="rId15"/>
    <p:sldLayoutId id="2147483681" r:id="rId16"/>
    <p:sldLayoutId id="2147483683" r:id="rId17"/>
    <p:sldLayoutId id="2147483684" r:id="rId18"/>
    <p:sldLayoutId id="2147483685" r:id="rId19"/>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eur-lex.europa.eu/legal-content/EN/TXT/?uri=OJ:L_20240130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customXml" Target="../ink/ink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igital-strategy.ec.europa.eu/en/library/broadband-cost-reduction-directive-summary-report-consultation-its-review" TargetMode="External"/><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customXml" Target="../ink/ink1.xml"/><Relationship Id="rId5" Type="http://schemas.openxmlformats.org/officeDocument/2006/relationships/hyperlink" Target="https://ec.europa.eu/commission/presscorner/detail/en/IP_12_1424" TargetMode="External"/><Relationship Id="rId4" Type="http://schemas.openxmlformats.org/officeDocument/2006/relationships/hyperlink" Target="https://ec.europa.eu/commission/presscorner/detail/cs/ip_22_7595"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europarl.europa.eu/doceo/document/TA-9-2024-0293_CS.pdf"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5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29.png"/><Relationship Id="rId7" Type="http://schemas.openxmlformats.org/officeDocument/2006/relationships/image" Target="../media/image35.png"/><Relationship Id="rId12" Type="http://schemas.openxmlformats.org/officeDocument/2006/relationships/image" Target="../media/image38.sv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34.svg"/><Relationship Id="rId11" Type="http://schemas.openxmlformats.org/officeDocument/2006/relationships/image" Target="../media/image37.png"/><Relationship Id="rId5" Type="http://schemas.openxmlformats.org/officeDocument/2006/relationships/image" Target="../media/image33.png"/><Relationship Id="rId10" Type="http://schemas.openxmlformats.org/officeDocument/2006/relationships/image" Target="../media/image32.svg"/><Relationship Id="rId4" Type="http://schemas.openxmlformats.org/officeDocument/2006/relationships/image" Target="../media/image30.svg"/><Relationship Id="rId9" Type="http://schemas.openxmlformats.org/officeDocument/2006/relationships/image" Target="../media/image3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hyperlink" Target="https://www.verejnakonzultace.cz/" TargetMode="External"/><Relationship Id="rId2" Type="http://schemas.openxmlformats.org/officeDocument/2006/relationships/hyperlink" Target="https://www.bconetwork.cz/" TargetMode="External"/><Relationship Id="rId1" Type="http://schemas.openxmlformats.org/officeDocument/2006/relationships/slideLayout" Target="../slideLayouts/slideLayout3.xml"/><Relationship Id="rId6" Type="http://schemas.openxmlformats.org/officeDocument/2006/relationships/hyperlink" Target="https://apps.bconetwork.cz/sluzebnost/" TargetMode="External"/><Relationship Id="rId5" Type="http://schemas.openxmlformats.org/officeDocument/2006/relationships/hyperlink" Target="https://www.fotimstavbu.cz/" TargetMode="External"/><Relationship Id="rId4" Type="http://schemas.openxmlformats.org/officeDocument/2006/relationships/hyperlink" Target="https://www.mapainternetu.cz/"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digital-strategy.ec.europa.eu/en/library/gigabit-infrastructure-act-proposal-and-impact-jssessment" TargetMode="Externa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1B268-6B71-4B97-86E4-FA3F1B5E1E0E}"/>
              </a:ext>
            </a:extLst>
          </p:cNvPr>
          <p:cNvSpPr>
            <a:spLocks noGrp="1"/>
          </p:cNvSpPr>
          <p:nvPr>
            <p:ph type="ctrTitle"/>
          </p:nvPr>
        </p:nvSpPr>
        <p:spPr>
          <a:xfrm>
            <a:off x="220760" y="1224790"/>
            <a:ext cx="2499610" cy="2490583"/>
          </a:xfrm>
        </p:spPr>
        <p:txBody>
          <a:bodyPr/>
          <a:lstStyle/>
          <a:p>
            <a:r>
              <a:rPr lang="en-GB" sz="1600" dirty="0"/>
              <a:t>Broadband</a:t>
            </a:r>
            <a:br>
              <a:rPr lang="en-GB" sz="1600" dirty="0"/>
            </a:br>
            <a:r>
              <a:rPr lang="en-GB" sz="1600" dirty="0"/>
              <a:t>Competence</a:t>
            </a:r>
            <a:br>
              <a:rPr lang="en-GB" sz="1600" dirty="0"/>
            </a:br>
            <a:r>
              <a:rPr lang="en-GB" sz="1600" dirty="0"/>
              <a:t>Office</a:t>
            </a:r>
            <a:br>
              <a:rPr lang="cs-CZ" sz="3600" dirty="0"/>
            </a:br>
            <a:r>
              <a:rPr lang="cs-CZ" sz="1200" dirty="0">
                <a:solidFill>
                  <a:schemeClr val="tx1">
                    <a:lumMod val="40000"/>
                    <a:lumOff val="60000"/>
                  </a:schemeClr>
                </a:solidFill>
              </a:rPr>
              <a:t>Česká republika</a:t>
            </a:r>
            <a:endParaRPr lang="en-GB" sz="1200" dirty="0"/>
          </a:p>
        </p:txBody>
      </p:sp>
      <p:sp>
        <p:nvSpPr>
          <p:cNvPr id="3" name="Slide Number Placeholder 2">
            <a:extLst>
              <a:ext uri="{FF2B5EF4-FFF2-40B4-BE49-F238E27FC236}">
                <a16:creationId xmlns:a16="http://schemas.microsoft.com/office/drawing/2014/main" id="{AD41F90D-F67A-4884-ADD8-CC4EA4F103A2}"/>
              </a:ext>
            </a:extLst>
          </p:cNvPr>
          <p:cNvSpPr>
            <a:spLocks noGrp="1"/>
          </p:cNvSpPr>
          <p:nvPr>
            <p:ph type="sldNum" sz="quarter" idx="12"/>
          </p:nvPr>
        </p:nvSpPr>
        <p:spPr/>
        <p:txBody>
          <a:bodyPr/>
          <a:lstStyle/>
          <a:p>
            <a:fld id="{F1B53376-7BDC-4344-8612-6E595346C041}" type="slidenum">
              <a:rPr lang="en-GB" smtClean="0"/>
              <a:pPr/>
              <a:t>1</a:t>
            </a:fld>
            <a:endParaRPr lang="en-GB" dirty="0"/>
          </a:p>
        </p:txBody>
      </p:sp>
      <p:sp>
        <p:nvSpPr>
          <p:cNvPr id="4" name="Date Placeholder 3">
            <a:extLst>
              <a:ext uri="{FF2B5EF4-FFF2-40B4-BE49-F238E27FC236}">
                <a16:creationId xmlns:a16="http://schemas.microsoft.com/office/drawing/2014/main" id="{77D61070-6833-4319-9E73-408DBDA3E9EE}"/>
              </a:ext>
            </a:extLst>
          </p:cNvPr>
          <p:cNvSpPr>
            <a:spLocks noGrp="1"/>
          </p:cNvSpPr>
          <p:nvPr>
            <p:ph type="dt" sz="half" idx="10"/>
          </p:nvPr>
        </p:nvSpPr>
        <p:spPr/>
        <p:txBody>
          <a:bodyPr/>
          <a:lstStyle/>
          <a:p>
            <a:fld id="{36CAF3E7-BE90-4984-A4AC-BC2AF12BA08D}" type="datetime4">
              <a:rPr lang="cs-CZ" smtClean="0"/>
              <a:t>26. srpna 2024</a:t>
            </a:fld>
            <a:endParaRPr lang="en-GB" dirty="0"/>
          </a:p>
        </p:txBody>
      </p:sp>
      <p:sp>
        <p:nvSpPr>
          <p:cNvPr id="5" name="Title 1">
            <a:extLst>
              <a:ext uri="{FF2B5EF4-FFF2-40B4-BE49-F238E27FC236}">
                <a16:creationId xmlns:a16="http://schemas.microsoft.com/office/drawing/2014/main" id="{D9650445-F1E5-8D7C-F7B0-74D89B668EB0}"/>
              </a:ext>
            </a:extLst>
          </p:cNvPr>
          <p:cNvSpPr txBox="1">
            <a:spLocks/>
          </p:cNvSpPr>
          <p:nvPr/>
        </p:nvSpPr>
        <p:spPr>
          <a:xfrm>
            <a:off x="6376566" y="3252640"/>
            <a:ext cx="3147144" cy="1280417"/>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r>
              <a:rPr lang="cs-CZ" sz="1400" dirty="0">
                <a:solidFill>
                  <a:schemeClr val="tx1"/>
                </a:solidFill>
              </a:rPr>
              <a:t>Michal </a:t>
            </a:r>
            <a:r>
              <a:rPr lang="cs-CZ" sz="1400" dirty="0" err="1">
                <a:solidFill>
                  <a:schemeClr val="tx1"/>
                </a:solidFill>
              </a:rPr>
              <a:t>Manhart</a:t>
            </a:r>
            <a:r>
              <a:rPr lang="cs-CZ" sz="1400" dirty="0">
                <a:solidFill>
                  <a:schemeClr val="tx1"/>
                </a:solidFill>
              </a:rPr>
              <a:t> – vedoucí BCO </a:t>
            </a:r>
          </a:p>
          <a:p>
            <a:endParaRPr lang="cs-CZ" sz="1400" dirty="0">
              <a:solidFill>
                <a:schemeClr val="tx1"/>
              </a:solidFill>
            </a:endParaRPr>
          </a:p>
          <a:p>
            <a:endParaRPr lang="cs-CZ" sz="1400" dirty="0"/>
          </a:p>
        </p:txBody>
      </p:sp>
      <p:sp>
        <p:nvSpPr>
          <p:cNvPr id="6" name="Title 1">
            <a:extLst>
              <a:ext uri="{FF2B5EF4-FFF2-40B4-BE49-F238E27FC236}">
                <a16:creationId xmlns:a16="http://schemas.microsoft.com/office/drawing/2014/main" id="{955270B2-0A38-2565-D282-99C7437FC522}"/>
              </a:ext>
            </a:extLst>
          </p:cNvPr>
          <p:cNvSpPr txBox="1">
            <a:spLocks/>
          </p:cNvSpPr>
          <p:nvPr/>
        </p:nvSpPr>
        <p:spPr>
          <a:xfrm>
            <a:off x="519193" y="-599722"/>
            <a:ext cx="6972106" cy="249058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endParaRPr lang="en-GB" sz="1800" dirty="0"/>
          </a:p>
        </p:txBody>
      </p:sp>
      <p:sp>
        <p:nvSpPr>
          <p:cNvPr id="7" name="Title 1">
            <a:extLst>
              <a:ext uri="{FF2B5EF4-FFF2-40B4-BE49-F238E27FC236}">
                <a16:creationId xmlns:a16="http://schemas.microsoft.com/office/drawing/2014/main" id="{F81D30E2-6B29-1B08-099C-509DFB70C337}"/>
              </a:ext>
            </a:extLst>
          </p:cNvPr>
          <p:cNvSpPr txBox="1">
            <a:spLocks/>
          </p:cNvSpPr>
          <p:nvPr/>
        </p:nvSpPr>
        <p:spPr>
          <a:xfrm>
            <a:off x="519193" y="413965"/>
            <a:ext cx="6775003" cy="648077"/>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2400" dirty="0">
                <a:solidFill>
                  <a:schemeClr val="tx1"/>
                </a:solidFill>
              </a:rPr>
              <a:t>Pomůže GIA </a:t>
            </a:r>
            <a:br>
              <a:rPr lang="cs-CZ" sz="2400" dirty="0">
                <a:solidFill>
                  <a:schemeClr val="tx1"/>
                </a:solidFill>
              </a:rPr>
            </a:br>
            <a:r>
              <a:rPr lang="cs-CZ" sz="2400" dirty="0">
                <a:solidFill>
                  <a:schemeClr val="tx1"/>
                </a:solidFill>
              </a:rPr>
              <a:t>(Gigabit Infrastructure Act) výstavbě VHCN? </a:t>
            </a:r>
            <a:br>
              <a:rPr lang="en-GB" sz="2400" dirty="0">
                <a:solidFill>
                  <a:schemeClr val="tx1"/>
                </a:solidFill>
              </a:rPr>
            </a:br>
            <a:endParaRPr lang="en-GB" sz="2400" dirty="0">
              <a:solidFill>
                <a:schemeClr val="tx1"/>
              </a:solidFill>
            </a:endParaRPr>
          </a:p>
        </p:txBody>
      </p:sp>
      <p:graphicFrame>
        <p:nvGraphicFramePr>
          <p:cNvPr id="9" name="Diagram 8">
            <a:extLst>
              <a:ext uri="{FF2B5EF4-FFF2-40B4-BE49-F238E27FC236}">
                <a16:creationId xmlns:a16="http://schemas.microsoft.com/office/drawing/2014/main" id="{D97485F9-BAFA-8410-1773-78F9E891D0A7}"/>
              </a:ext>
            </a:extLst>
          </p:cNvPr>
          <p:cNvGraphicFramePr/>
          <p:nvPr>
            <p:extLst>
              <p:ext uri="{D42A27DB-BD31-4B8C-83A1-F6EECF244321}">
                <p14:modId xmlns:p14="http://schemas.microsoft.com/office/powerpoint/2010/main" val="3156454844"/>
              </p:ext>
            </p:extLst>
          </p:nvPr>
        </p:nvGraphicFramePr>
        <p:xfrm>
          <a:off x="2384439" y="1268603"/>
          <a:ext cx="3467998" cy="26062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1">
            <a:extLst>
              <a:ext uri="{FF2B5EF4-FFF2-40B4-BE49-F238E27FC236}">
                <a16:creationId xmlns:a16="http://schemas.microsoft.com/office/drawing/2014/main" id="{EAB41C89-523C-3E67-79AE-D1AE37082E0A}"/>
              </a:ext>
            </a:extLst>
          </p:cNvPr>
          <p:cNvSpPr txBox="1">
            <a:spLocks/>
          </p:cNvSpPr>
          <p:nvPr/>
        </p:nvSpPr>
        <p:spPr>
          <a:xfrm>
            <a:off x="3127114" y="2008267"/>
            <a:ext cx="1991592" cy="98980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b="1" kern="1200">
                <a:solidFill>
                  <a:schemeClr val="bg1"/>
                </a:solidFill>
                <a:latin typeface="+mj-lt"/>
                <a:ea typeface="+mj-ea"/>
                <a:cs typeface="+mj-cs"/>
              </a:defRPr>
            </a:lvl1pPr>
          </a:lstStyle>
          <a:p>
            <a:pPr algn="ctr"/>
            <a:r>
              <a:rPr lang="cs-CZ" sz="1800" dirty="0"/>
              <a:t>BCO</a:t>
            </a:r>
            <a:endParaRPr lang="en-GB" sz="1800" dirty="0"/>
          </a:p>
        </p:txBody>
      </p:sp>
      <p:sp>
        <p:nvSpPr>
          <p:cNvPr id="12" name="TextovéPole 11">
            <a:extLst>
              <a:ext uri="{FF2B5EF4-FFF2-40B4-BE49-F238E27FC236}">
                <a16:creationId xmlns:a16="http://schemas.microsoft.com/office/drawing/2014/main" id="{B1B49607-9ABF-290C-EECD-9B918AEA9CEF}"/>
              </a:ext>
            </a:extLst>
          </p:cNvPr>
          <p:cNvSpPr txBox="1"/>
          <p:nvPr/>
        </p:nvSpPr>
        <p:spPr>
          <a:xfrm>
            <a:off x="122616" y="3425803"/>
            <a:ext cx="1737694" cy="369332"/>
          </a:xfrm>
          <a:prstGeom prst="rect">
            <a:avLst/>
          </a:prstGeom>
          <a:noFill/>
        </p:spPr>
        <p:txBody>
          <a:bodyPr wrap="square">
            <a:spAutoFit/>
          </a:bodyPr>
          <a:lstStyle/>
          <a:p>
            <a:pPr algn="ctr"/>
            <a:r>
              <a:rPr lang="cs-CZ" sz="1800" dirty="0">
                <a:solidFill>
                  <a:schemeClr val="bg1"/>
                </a:solidFill>
              </a:rPr>
              <a:t>Osvěta BCO</a:t>
            </a:r>
            <a:endParaRPr lang="en-GB" sz="1800" dirty="0">
              <a:solidFill>
                <a:schemeClr val="bg1"/>
              </a:solidFill>
            </a:endParaRPr>
          </a:p>
        </p:txBody>
      </p:sp>
    </p:spTree>
    <p:extLst>
      <p:ext uri="{BB962C8B-B14F-4D97-AF65-F5344CB8AC3E}">
        <p14:creationId xmlns:p14="http://schemas.microsoft.com/office/powerpoint/2010/main" val="2962568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Evropský parlament 2019-2024 -  PŘIJATÉ TEXTY</a:t>
            </a:r>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3" name="Content Placeholder 1">
            <a:extLst>
              <a:ext uri="{FF2B5EF4-FFF2-40B4-BE49-F238E27FC236}">
                <a16:creationId xmlns:a16="http://schemas.microsoft.com/office/drawing/2014/main" id="{D3B08436-D88B-7ABD-23F0-3461FE5B46AC}"/>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spcBef>
                <a:spcPts val="600"/>
              </a:spcBef>
              <a:buClr>
                <a:schemeClr val="tx1"/>
              </a:buClr>
              <a:buNone/>
            </a:pPr>
            <a:r>
              <a:rPr lang="cs-CZ" sz="1600" dirty="0"/>
              <a:t>P9_TA(2024)0292</a:t>
            </a:r>
          </a:p>
          <a:p>
            <a:pPr marL="0" indent="0" algn="ctr">
              <a:spcBef>
                <a:spcPts val="600"/>
              </a:spcBef>
              <a:buClr>
                <a:schemeClr val="tx1"/>
              </a:buClr>
              <a:buNone/>
            </a:pPr>
            <a:r>
              <a:rPr lang="cs-CZ" sz="1600" b="1" dirty="0"/>
              <a:t>Opatření ke snížení nákladů na budování gigabitových sítí elektronických komunikací (akt o gigabitové infrastruktuře)</a:t>
            </a:r>
          </a:p>
          <a:p>
            <a:pPr marL="0" indent="0" algn="ctr">
              <a:spcBef>
                <a:spcPts val="600"/>
              </a:spcBef>
              <a:buClr>
                <a:schemeClr val="tx1"/>
              </a:buClr>
              <a:buNone/>
            </a:pPr>
            <a:r>
              <a:rPr lang="cs-CZ" sz="1600" dirty="0"/>
              <a:t>Legislativní </a:t>
            </a:r>
            <a:r>
              <a:rPr lang="cs-CZ" sz="1600" b="1" dirty="0">
                <a:solidFill>
                  <a:srgbClr val="FF0000"/>
                </a:solidFill>
              </a:rPr>
              <a:t>usnesení Evropského parlamentu ze dne 23. dubna 2024</a:t>
            </a:r>
            <a:r>
              <a:rPr lang="cs-CZ" sz="1600" dirty="0">
                <a:solidFill>
                  <a:srgbClr val="FF0000"/>
                </a:solidFill>
              </a:rPr>
              <a:t> </a:t>
            </a:r>
            <a:r>
              <a:rPr lang="cs-CZ" sz="1600" b="1" dirty="0"/>
              <a:t>o návrhu nařízení </a:t>
            </a:r>
            <a:r>
              <a:rPr lang="cs-CZ" sz="1600" dirty="0"/>
              <a:t>Evropského parlamentu a Rady </a:t>
            </a:r>
            <a:r>
              <a:rPr lang="cs-CZ" sz="1600" b="1" dirty="0"/>
              <a:t>o opatřeních ke snížení nákladů na budování gigabitových sítí </a:t>
            </a:r>
            <a:r>
              <a:rPr lang="cs-CZ" sz="1600" dirty="0"/>
              <a:t>elektronických komunikací a o zrušení směrnice 2014/618/EU (akt o gigabitové infrastruktuře) (COM(2023)0094 – C9-0028/2023 – 2023/0046(COD))</a:t>
            </a:r>
            <a:endParaRPr lang="cs-CZ" sz="1300" dirty="0"/>
          </a:p>
          <a:p>
            <a:pPr marL="0" indent="0">
              <a:spcBef>
                <a:spcPts val="600"/>
              </a:spcBef>
              <a:buClr>
                <a:schemeClr val="tx1"/>
              </a:buClr>
              <a:buNone/>
            </a:pPr>
            <a:endParaRPr lang="cs-CZ" sz="400" dirty="0"/>
          </a:p>
          <a:p>
            <a:pPr>
              <a:lnSpc>
                <a:spcPct val="100000"/>
              </a:lnSpc>
              <a:spcBef>
                <a:spcPts val="0"/>
              </a:spcBef>
            </a:pPr>
            <a:r>
              <a:rPr lang="cs-CZ" sz="1600" i="1" dirty="0">
                <a:effectLst/>
                <a:ea typeface="Times New Roman" panose="02020603050405020304" pitchFamily="18" charset="0"/>
              </a:rPr>
              <a:t>s </a:t>
            </a:r>
            <a:r>
              <a:rPr lang="cs-CZ" sz="1400" i="1" dirty="0">
                <a:effectLst/>
                <a:ea typeface="Times New Roman" panose="02020603050405020304" pitchFamily="18" charset="0"/>
              </a:rPr>
              <a:t>ohledem na odůvodněné </a:t>
            </a:r>
            <a:r>
              <a:rPr lang="cs-CZ" sz="1400" b="1" i="1" dirty="0">
                <a:effectLst/>
                <a:ea typeface="Times New Roman" panose="02020603050405020304" pitchFamily="18" charset="0"/>
              </a:rPr>
              <a:t>stanovisko předložené italskou Poslaneckou sněmovnou </a:t>
            </a:r>
            <a:r>
              <a:rPr lang="cs-CZ" sz="1400" i="1" dirty="0">
                <a:effectLst/>
                <a:ea typeface="Times New Roman" panose="02020603050405020304" pitchFamily="18" charset="0"/>
              </a:rPr>
              <a:t>v rámci protokolu č. 2 o používání zásad </a:t>
            </a:r>
            <a:r>
              <a:rPr lang="cs-CZ" sz="1400" b="1" i="1" dirty="0">
                <a:effectLst/>
                <a:ea typeface="Times New Roman" panose="02020603050405020304" pitchFamily="18" charset="0"/>
              </a:rPr>
              <a:t>subsidiarity a proporcionality uvádějící, že návrh legislativního aktu není v souladu se zásadou subsidiarity</a:t>
            </a:r>
            <a:r>
              <a:rPr lang="cs-CZ" sz="1600" b="1" dirty="0">
                <a:effectLst/>
                <a:ea typeface="Times New Roman" panose="02020603050405020304" pitchFamily="18" charset="0"/>
              </a:rPr>
              <a:t>,</a:t>
            </a:r>
          </a:p>
          <a:p>
            <a:pPr marL="0" indent="0">
              <a:lnSpc>
                <a:spcPct val="100000"/>
              </a:lnSpc>
              <a:spcBef>
                <a:spcPts val="0"/>
              </a:spcBef>
              <a:buNone/>
            </a:pPr>
            <a:r>
              <a:rPr lang="cs-CZ" sz="1200" dirty="0"/>
              <a:t>	1. přijímá </a:t>
            </a:r>
            <a:r>
              <a:rPr lang="cs-CZ" sz="1200" dirty="0">
                <a:effectLst/>
                <a:ea typeface="Times New Roman" panose="02020603050405020304" pitchFamily="18" charset="0"/>
              </a:rPr>
              <a:t>níže uvedený postoj v prvním čtení;</a:t>
            </a:r>
          </a:p>
          <a:p>
            <a:pPr marL="0" indent="0">
              <a:lnSpc>
                <a:spcPct val="100000"/>
              </a:lnSpc>
              <a:spcBef>
                <a:spcPts val="0"/>
              </a:spcBef>
              <a:buNone/>
            </a:pPr>
            <a:r>
              <a:rPr lang="cs-CZ" sz="1200" dirty="0">
                <a:effectLst/>
                <a:ea typeface="Times New Roman" panose="02020603050405020304" pitchFamily="18" charset="0"/>
              </a:rPr>
              <a:t>	2. vyzývá Komisi, aby věc </a:t>
            </a:r>
            <a:r>
              <a:rPr lang="cs-CZ" sz="1200" b="1" dirty="0">
                <a:effectLst/>
                <a:ea typeface="Times New Roman" panose="02020603050405020304" pitchFamily="18" charset="0"/>
              </a:rPr>
              <a:t>znovu postoupila Parlamentu</a:t>
            </a:r>
            <a:r>
              <a:rPr lang="cs-CZ" sz="1200" dirty="0">
                <a:effectLst/>
                <a:ea typeface="Times New Roman" panose="02020603050405020304" pitchFamily="18" charset="0"/>
              </a:rPr>
              <a:t>, jestliže svůj návrh nahradí jiným textem, podstatně jej 	změní nebo má v úmyslu jej podstatně změnit;</a:t>
            </a:r>
          </a:p>
          <a:p>
            <a:pPr marL="0" indent="0">
              <a:lnSpc>
                <a:spcPct val="100000"/>
              </a:lnSpc>
              <a:spcBef>
                <a:spcPts val="0"/>
              </a:spcBef>
              <a:buNone/>
            </a:pPr>
            <a:r>
              <a:rPr lang="cs-CZ" sz="1200" dirty="0"/>
              <a:t>	3. pověřuje svou předsedkyni, aby </a:t>
            </a:r>
            <a:r>
              <a:rPr lang="cs-CZ" sz="1200" b="1" dirty="0"/>
              <a:t>předala postoj Parlamentu Rady a Komisi</a:t>
            </a:r>
            <a:r>
              <a:rPr lang="cs-CZ" sz="1200" dirty="0"/>
              <a:t>, jakož i vnitrostátním parlamentům.</a:t>
            </a:r>
          </a:p>
          <a:p>
            <a:pPr marL="0" indent="0">
              <a:spcBef>
                <a:spcPts val="600"/>
              </a:spcBef>
              <a:buClr>
                <a:schemeClr val="tx1"/>
              </a:buClr>
              <a:buNone/>
            </a:pPr>
            <a:endParaRPr lang="cs-CZ" sz="1200" dirty="0"/>
          </a:p>
          <a:p>
            <a:pPr marL="0" indent="0">
              <a:spcBef>
                <a:spcPts val="600"/>
              </a:spcBef>
              <a:buClr>
                <a:schemeClr val="tx1"/>
              </a:buClr>
              <a:buNone/>
            </a:pPr>
            <a:endParaRPr lang="cs-CZ" sz="1600" dirty="0"/>
          </a:p>
        </p:txBody>
      </p:sp>
      <p:sp>
        <p:nvSpPr>
          <p:cNvPr id="34" name="TextovéPole 33">
            <a:extLst>
              <a:ext uri="{FF2B5EF4-FFF2-40B4-BE49-F238E27FC236}">
                <a16:creationId xmlns:a16="http://schemas.microsoft.com/office/drawing/2014/main" id="{75913DCE-B64A-A4C0-1A07-8A7235E9B7DB}"/>
              </a:ext>
            </a:extLst>
          </p:cNvPr>
          <p:cNvSpPr txBox="1"/>
          <p:nvPr/>
        </p:nvSpPr>
        <p:spPr>
          <a:xfrm rot="1228799">
            <a:off x="7430378" y="283764"/>
            <a:ext cx="1707407" cy="923330"/>
          </a:xfrm>
          <a:prstGeom prst="rect">
            <a:avLst/>
          </a:prstGeom>
          <a:noFill/>
        </p:spPr>
        <p:txBody>
          <a:bodyPr wrap="square" rtlCol="0">
            <a:spAutoFit/>
          </a:bodyPr>
          <a:lstStyle/>
          <a:p>
            <a:pPr algn="ctr"/>
            <a:r>
              <a:rPr lang="cs-CZ" b="1" i="1" dirty="0">
                <a:solidFill>
                  <a:schemeClr val="accent5"/>
                </a:solidFill>
              </a:rPr>
              <a:t>Toto není ještě finální schválení !</a:t>
            </a:r>
          </a:p>
        </p:txBody>
      </p:sp>
      <p:pic>
        <p:nvPicPr>
          <p:cNvPr id="40" name="Obrázek 39">
            <a:extLst>
              <a:ext uri="{FF2B5EF4-FFF2-40B4-BE49-F238E27FC236}">
                <a16:creationId xmlns:a16="http://schemas.microsoft.com/office/drawing/2014/main" id="{A8268407-5C32-0EF8-6E39-4F93D562DCC8}"/>
              </a:ext>
            </a:extLst>
          </p:cNvPr>
          <p:cNvPicPr>
            <a:picLocks noChangeAspect="1"/>
          </p:cNvPicPr>
          <p:nvPr/>
        </p:nvPicPr>
        <p:blipFill rotWithShape="1">
          <a:blip r:embed="rId3"/>
          <a:srcRect l="1273" t="13475" r="1458" b="15958"/>
          <a:stretch/>
        </p:blipFill>
        <p:spPr>
          <a:xfrm>
            <a:off x="861060" y="14249"/>
            <a:ext cx="6690360" cy="457201"/>
          </a:xfrm>
          <a:prstGeom prst="rect">
            <a:avLst/>
          </a:prstGeom>
        </p:spPr>
      </p:pic>
    </p:spTree>
    <p:extLst>
      <p:ext uri="{BB962C8B-B14F-4D97-AF65-F5344CB8AC3E}">
        <p14:creationId xmlns:p14="http://schemas.microsoft.com/office/powerpoint/2010/main" val="4178914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a.</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7771488" cy="3108543"/>
          </a:xfrm>
          <a:prstGeom prst="rect">
            <a:avLst/>
          </a:prstGeom>
          <a:noFill/>
        </p:spPr>
        <p:txBody>
          <a:bodyPr wrap="square">
            <a:spAutoFit/>
          </a:bodyPr>
          <a:lstStyle/>
          <a:p>
            <a:pPr marL="171450" indent="-171450">
              <a:buFont typeface="Arial" panose="020B0604020202020204" pitchFamily="34" charset="0"/>
              <a:buChar char="•"/>
            </a:pPr>
            <a:r>
              <a:rPr lang="cs-CZ" sz="1400" b="1" dirty="0"/>
              <a:t>Rozšířený přístup k fyzické infrastruktuře</a:t>
            </a:r>
          </a:p>
          <a:p>
            <a:pPr marL="628650" lvl="1" indent="-171450">
              <a:buFont typeface="Arial" panose="020B0604020202020204" pitchFamily="34" charset="0"/>
              <a:buChar char="•"/>
            </a:pPr>
            <a:r>
              <a:rPr lang="cs-CZ" sz="1400" dirty="0"/>
              <a:t>rozšířit povinnost přístup k fyzické veřejné infrastruktuře na komerční budovy v soukromém vlastnictví</a:t>
            </a:r>
          </a:p>
          <a:p>
            <a:endParaRPr lang="cs-CZ" sz="1400" dirty="0"/>
          </a:p>
          <a:p>
            <a:pPr marL="171450" indent="-171450">
              <a:buFont typeface="Arial" panose="020B0604020202020204" pitchFamily="34" charset="0"/>
              <a:buChar char="•"/>
            </a:pPr>
            <a:r>
              <a:rPr lang="cs-CZ" sz="1400" b="1" dirty="0"/>
              <a:t>Kratší lhůty</a:t>
            </a:r>
          </a:p>
          <a:p>
            <a:pPr marL="628650" lvl="1" indent="-171450">
              <a:buFont typeface="Arial" panose="020B0604020202020204" pitchFamily="34" charset="0"/>
              <a:buChar char="•"/>
            </a:pPr>
            <a:r>
              <a:rPr lang="cs-CZ" sz="1400" dirty="0"/>
              <a:t>kratší lhůty pro udělování povolení, koordinaci žádostí o přístup a řízení pro řešení sporů.</a:t>
            </a:r>
          </a:p>
          <a:p>
            <a:endParaRPr lang="cs-CZ" sz="1400" dirty="0"/>
          </a:p>
          <a:p>
            <a:pPr marL="171450" indent="-171450">
              <a:buFont typeface="Arial" panose="020B0604020202020204" pitchFamily="34" charset="0"/>
              <a:buChar char="•"/>
            </a:pPr>
            <a:r>
              <a:rPr lang="cs-CZ" sz="1400" b="1" dirty="0"/>
              <a:t>Zahrnutí věží</a:t>
            </a:r>
          </a:p>
          <a:p>
            <a:pPr marL="628650" lvl="1" indent="-171450">
              <a:buFont typeface="Arial" panose="020B0604020202020204" pitchFamily="34" charset="0"/>
              <a:buChar char="•"/>
            </a:pPr>
            <a:r>
              <a:rPr lang="cs-CZ" sz="1400" dirty="0"/>
              <a:t>začlenění provozovatelů přiřazených zařízení (věžových společností) do tohoto nařízení</a:t>
            </a:r>
          </a:p>
          <a:p>
            <a:pPr marL="628650" lvl="1" indent="-171450">
              <a:buFont typeface="Arial" panose="020B0604020202020204" pitchFamily="34" charset="0"/>
              <a:buChar char="•"/>
            </a:pPr>
            <a:r>
              <a:rPr lang="cs-CZ" sz="1400" dirty="0"/>
              <a:t>věžové společnosti by měli mít možnost využívat postupy rychlého udělování povolení podobné postupům pro optická vlákna, </a:t>
            </a:r>
          </a:p>
          <a:p>
            <a:pPr marL="628650" lvl="1" indent="-171450">
              <a:buFont typeface="Arial" panose="020B0604020202020204" pitchFamily="34" charset="0"/>
              <a:buChar char="•"/>
            </a:pPr>
            <a:r>
              <a:rPr lang="cs-CZ" sz="1400" dirty="0"/>
              <a:t>zpráva navrhuje, aby cenová doporučení zohledňovala konkrétní obchodní model a situaci v odvětví věží.</a:t>
            </a:r>
          </a:p>
        </p:txBody>
      </p:sp>
      <p:sp>
        <p:nvSpPr>
          <p:cNvPr id="2" name="TextovéPole 1">
            <a:extLst>
              <a:ext uri="{FF2B5EF4-FFF2-40B4-BE49-F238E27FC236}">
                <a16:creationId xmlns:a16="http://schemas.microsoft.com/office/drawing/2014/main" id="{80907911-350F-28B5-9A32-1D2DC6DCFD32}"/>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119765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Hlavní změny učiněné v roce 2024 b.</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 name="TextovéPole 2">
            <a:extLst>
              <a:ext uri="{FF2B5EF4-FFF2-40B4-BE49-F238E27FC236}">
                <a16:creationId xmlns:a16="http://schemas.microsoft.com/office/drawing/2014/main" id="{07F3E592-06FD-9DA2-E4A7-0C19DA730887}"/>
              </a:ext>
            </a:extLst>
          </p:cNvPr>
          <p:cNvSpPr txBox="1"/>
          <p:nvPr/>
        </p:nvSpPr>
        <p:spPr>
          <a:xfrm>
            <a:off x="496213" y="1342558"/>
            <a:ext cx="8525868" cy="3323987"/>
          </a:xfrm>
          <a:prstGeom prst="rect">
            <a:avLst/>
          </a:prstGeom>
          <a:noFill/>
        </p:spPr>
        <p:txBody>
          <a:bodyPr wrap="square">
            <a:spAutoFit/>
          </a:bodyPr>
          <a:lstStyle/>
          <a:p>
            <a:pPr marL="171450" indent="-171450">
              <a:buFont typeface="Arial" panose="020B0604020202020204" pitchFamily="34" charset="0"/>
              <a:buChar char="•"/>
            </a:pPr>
            <a:r>
              <a:rPr lang="cs-CZ" sz="1400" b="1" dirty="0"/>
              <a:t>Společné koordinační a jednotné informační místo</a:t>
            </a:r>
          </a:p>
          <a:p>
            <a:pPr marL="628650" lvl="1" indent="-171450">
              <a:buFont typeface="Arial" panose="020B0604020202020204" pitchFamily="34" charset="0"/>
              <a:buChar char="•"/>
            </a:pPr>
            <a:r>
              <a:rPr lang="cs-CZ" sz="1400" dirty="0"/>
              <a:t>koordinace mezi příslušnými orgány odpovědnými za koordinaci žádostí o přístup, </a:t>
            </a:r>
          </a:p>
          <a:p>
            <a:pPr marL="628650" lvl="1" indent="-171450">
              <a:buFont typeface="Arial" panose="020B0604020202020204" pitchFamily="34" charset="0"/>
              <a:buChar char="•"/>
            </a:pPr>
            <a:r>
              <a:rPr lang="cs-CZ" sz="1400" dirty="0"/>
              <a:t>pokud je do vyřizování žádosti o povolení zapojeno více příslušných orgánů, je pro postup udělování povolení určen jeden konkrétní orgán, </a:t>
            </a:r>
          </a:p>
          <a:p>
            <a:pPr marL="628650" lvl="1" indent="-171450">
              <a:buFont typeface="Arial" panose="020B0604020202020204" pitchFamily="34" charset="0"/>
              <a:buChar char="•"/>
            </a:pPr>
            <a:r>
              <a:rPr lang="cs-CZ" sz="1400" dirty="0"/>
              <a:t>digitalizaci postupů,</a:t>
            </a:r>
          </a:p>
          <a:p>
            <a:pPr marL="628650" lvl="1" indent="-171450">
              <a:buFont typeface="Arial" panose="020B0604020202020204" pitchFamily="34" charset="0"/>
              <a:buChar char="•"/>
            </a:pPr>
            <a:r>
              <a:rPr lang="cs-CZ" sz="1400" dirty="0"/>
              <a:t>je důležité zřídit jednotné informační místo, které bude těžit z osvědčených postupů členských států. </a:t>
            </a:r>
          </a:p>
          <a:p>
            <a:pPr marL="628650" lvl="1" indent="-171450">
              <a:buFont typeface="Arial" panose="020B0604020202020204" pitchFamily="34" charset="0"/>
              <a:buChar char="•"/>
            </a:pPr>
            <a:r>
              <a:rPr lang="cs-CZ" sz="1400" dirty="0"/>
              <a:t>centralizovaný a snadno přístupný zdroj informací by měl dále zvýšil účinnost.</a:t>
            </a:r>
          </a:p>
          <a:p>
            <a:pPr marL="171450" indent="-171450">
              <a:buFont typeface="Arial" panose="020B0604020202020204" pitchFamily="34" charset="0"/>
              <a:buChar char="•"/>
            </a:pPr>
            <a:endParaRPr lang="cs-CZ" sz="1400" b="1" dirty="0"/>
          </a:p>
          <a:p>
            <a:pPr marL="171450" indent="-171450">
              <a:buFont typeface="Arial" panose="020B0604020202020204" pitchFamily="34" charset="0"/>
              <a:buChar char="•"/>
            </a:pPr>
            <a:r>
              <a:rPr lang="cs-CZ" sz="1400" b="1" dirty="0"/>
              <a:t>Posílená úloha zúčastněných stran, sdružení BEREC a příslušných agentur a subjektů Unie</a:t>
            </a:r>
          </a:p>
          <a:p>
            <a:pPr marL="628650" lvl="1" indent="-171450">
              <a:buFont typeface="Arial" panose="020B0604020202020204" pitchFamily="34" charset="0"/>
              <a:buChar char="•"/>
            </a:pPr>
            <a:r>
              <a:rPr lang="cs-CZ" sz="1400" dirty="0"/>
              <a:t>vytváření norem, technických specifikací a pokynů</a:t>
            </a:r>
          </a:p>
          <a:p>
            <a:pPr marL="628650" lvl="1" indent="-171450">
              <a:buFont typeface="Arial" panose="020B0604020202020204" pitchFamily="34" charset="0"/>
              <a:buChar char="•"/>
            </a:pPr>
            <a:r>
              <a:rPr lang="cs-CZ" sz="1400" dirty="0"/>
              <a:t>aktivní zapojování komunity zúčastněných stran do procesu rozvoje, zohlednit příspěvek BEREC.</a:t>
            </a:r>
          </a:p>
          <a:p>
            <a:pPr marL="171450" indent="-171450">
              <a:buFont typeface="Arial" panose="020B0604020202020204" pitchFamily="34" charset="0"/>
              <a:buChar char="•"/>
            </a:pPr>
            <a:endParaRPr lang="cs-CZ" sz="1400" dirty="0"/>
          </a:p>
          <a:p>
            <a:pPr marL="171450" indent="-171450">
              <a:buFont typeface="Arial" panose="020B0604020202020204" pitchFamily="34" charset="0"/>
              <a:buChar char="•"/>
            </a:pPr>
            <a:r>
              <a:rPr lang="cs-CZ" sz="1400" b="1" dirty="0"/>
              <a:t>Hovory v rámci EU</a:t>
            </a:r>
          </a:p>
          <a:p>
            <a:pPr marL="628650" lvl="1" indent="-171450">
              <a:buFont typeface="Arial" panose="020B0604020202020204" pitchFamily="34" charset="0"/>
              <a:buChar char="•"/>
            </a:pPr>
            <a:r>
              <a:rPr lang="cs-CZ" sz="1400" dirty="0"/>
              <a:t>nařízením EU 2015/2120 - platnost skončí dne 14. května 2024, </a:t>
            </a:r>
          </a:p>
        </p:txBody>
      </p:sp>
      <p:sp>
        <p:nvSpPr>
          <p:cNvPr id="5" name="TextovéPole 4">
            <a:extLst>
              <a:ext uri="{FF2B5EF4-FFF2-40B4-BE49-F238E27FC236}">
                <a16:creationId xmlns:a16="http://schemas.microsoft.com/office/drawing/2014/main" id="{2A095514-0CFC-236D-A703-57182A96DE44}"/>
              </a:ext>
            </a:extLst>
          </p:cNvPr>
          <p:cNvSpPr txBox="1"/>
          <p:nvPr/>
        </p:nvSpPr>
        <p:spPr>
          <a:xfrm rot="1228799">
            <a:off x="7493727" y="234166"/>
            <a:ext cx="1707407" cy="369332"/>
          </a:xfrm>
          <a:prstGeom prst="rect">
            <a:avLst/>
          </a:prstGeom>
          <a:noFill/>
        </p:spPr>
        <p:txBody>
          <a:bodyPr wrap="square" rtlCol="0">
            <a:spAutoFit/>
          </a:bodyPr>
          <a:lstStyle/>
          <a:p>
            <a:r>
              <a:rPr lang="cs-CZ" b="1" i="1" dirty="0">
                <a:solidFill>
                  <a:schemeClr val="tx1">
                    <a:lumMod val="60000"/>
                    <a:lumOff val="40000"/>
                  </a:schemeClr>
                </a:solidFill>
              </a:rPr>
              <a:t>Popis komise</a:t>
            </a:r>
          </a:p>
        </p:txBody>
      </p:sp>
    </p:spTree>
    <p:extLst>
      <p:ext uri="{BB962C8B-B14F-4D97-AF65-F5344CB8AC3E}">
        <p14:creationId xmlns:p14="http://schemas.microsoft.com/office/powerpoint/2010/main" val="416206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a:xfrm>
            <a:off x="2614506" y="4714861"/>
            <a:ext cx="4296553" cy="273844"/>
          </a:xfrm>
        </p:spPr>
        <p:txBody>
          <a:bodyPr/>
          <a:lstStyle/>
          <a:p>
            <a:r>
              <a:rPr lang="en-GB" dirty="0">
                <a:hlinkClick r:id="rId3"/>
              </a:rPr>
              <a:t>https://eur-lex.europa.eu/legal-content/EN/TXT/?uri=OJ:L_202401309</a:t>
            </a:r>
            <a:r>
              <a:rPr lang="cs-CZ" dirty="0"/>
              <a:t> </a:t>
            </a:r>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Cíle GIA</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13</a:t>
            </a:fld>
            <a:endParaRPr lang="en-GB" dirty="0"/>
          </a:p>
        </p:txBody>
      </p:sp>
      <p:sp>
        <p:nvSpPr>
          <p:cNvPr id="2" name="Content Placeholder 1">
            <a:extLst>
              <a:ext uri="{FF2B5EF4-FFF2-40B4-BE49-F238E27FC236}">
                <a16:creationId xmlns:a16="http://schemas.microsoft.com/office/drawing/2014/main" id="{47E4E08E-1B3C-483E-2D38-EC553526B168}"/>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zajistit </a:t>
            </a:r>
            <a:r>
              <a:rPr lang="cs-CZ" sz="1600" b="1" dirty="0"/>
              <a:t>rychlejší zavádění infrastruktury </a:t>
            </a:r>
            <a:r>
              <a:rPr lang="cs-CZ" sz="1600" dirty="0"/>
              <a:t>digitálních sítí v celé Evropě, </a:t>
            </a:r>
          </a:p>
          <a:p>
            <a:pPr>
              <a:spcBef>
                <a:spcPts val="600"/>
              </a:spcBef>
              <a:buClr>
                <a:schemeClr val="tx1"/>
              </a:buClr>
            </a:pPr>
            <a:r>
              <a:rPr lang="cs-CZ" sz="1600" b="1" dirty="0"/>
              <a:t>zjednodušit a urychlit zavádění </a:t>
            </a:r>
            <a:r>
              <a:rPr lang="cs-CZ" sz="1600" dirty="0"/>
              <a:t>vysokorychlostních sítí, jako jsou optické sítě a sítě 5G,</a:t>
            </a:r>
          </a:p>
          <a:p>
            <a:pPr>
              <a:spcBef>
                <a:spcPts val="600"/>
              </a:spcBef>
              <a:buClr>
                <a:schemeClr val="tx1"/>
              </a:buClr>
            </a:pPr>
            <a:r>
              <a:rPr lang="cs-CZ" sz="1600" b="1" dirty="0"/>
              <a:t>dosáhnout evropských cílů </a:t>
            </a:r>
            <a:r>
              <a:rPr lang="cs-CZ" sz="1600" dirty="0"/>
              <a:t>v oblasti konektivity a cílů stanovených v digitálním kompasu pro toto desetiletí,</a:t>
            </a:r>
          </a:p>
          <a:p>
            <a:pPr>
              <a:spcBef>
                <a:spcPts val="600"/>
              </a:spcBef>
              <a:buClr>
                <a:schemeClr val="tx1"/>
              </a:buClr>
            </a:pPr>
            <a:r>
              <a:rPr lang="cs-CZ" sz="1600" b="1" dirty="0"/>
              <a:t>snížit zbytečně vysoké náklady na zavádění vysokokapacitních sítí, které jsou částečně způsobeny povolovacími řízeními prostřednictvím..: </a:t>
            </a:r>
          </a:p>
          <a:p>
            <a:pPr marL="447675" lvl="1" indent="-176213">
              <a:spcBef>
                <a:spcPts val="600"/>
              </a:spcBef>
              <a:buClr>
                <a:schemeClr val="tx1"/>
              </a:buClr>
            </a:pPr>
            <a:r>
              <a:rPr lang="cs-CZ" sz="1300" b="1" dirty="0"/>
              <a:t>zjednodušením povinného dohodovacího mechanismu mezi subjekty veřejného sektoru a telekomunikačními operátory,</a:t>
            </a:r>
          </a:p>
          <a:p>
            <a:pPr marL="447675" lvl="1" indent="-176213">
              <a:spcBef>
                <a:spcPts val="600"/>
              </a:spcBef>
              <a:buClr>
                <a:schemeClr val="tx1"/>
              </a:buClr>
            </a:pPr>
            <a:r>
              <a:rPr lang="cs-CZ" sz="1300" b="1" dirty="0"/>
              <a:t>právní předpisy zajistí větší transparentnost a účinné plánování pro provozovatele veřejných sítí </a:t>
            </a:r>
            <a:r>
              <a:rPr lang="cs-CZ" sz="1300" b="1" dirty="0" err="1"/>
              <a:t>elekt</a:t>
            </a:r>
            <a:r>
              <a:rPr lang="cs-CZ" sz="1300" b="1" dirty="0"/>
              <a:t>. komun.,</a:t>
            </a:r>
          </a:p>
          <a:p>
            <a:pPr>
              <a:spcBef>
                <a:spcPts val="600"/>
              </a:spcBef>
              <a:buClr>
                <a:schemeClr val="tx1"/>
              </a:buClr>
            </a:pPr>
            <a:r>
              <a:rPr lang="cs-CZ" sz="1600" b="1" dirty="0"/>
              <a:t>zavádění fyzické infrastruktury v budovách a přístup k ní,</a:t>
            </a:r>
          </a:p>
          <a:p>
            <a:pPr>
              <a:spcBef>
                <a:spcPts val="600"/>
              </a:spcBef>
              <a:buClr>
                <a:schemeClr val="tx1"/>
              </a:buClr>
            </a:pPr>
            <a:r>
              <a:rPr lang="cs-CZ" sz="1600" b="1" dirty="0"/>
              <a:t>prodlužení platnosti stropu maloobchodních</a:t>
            </a:r>
            <a:r>
              <a:rPr lang="cs-CZ" sz="1600" dirty="0"/>
              <a:t> cen do 30. června 2032, aby byla zajištěna ochrana, zejména zranitelných spotřebitelů.</a:t>
            </a:r>
          </a:p>
        </p:txBody>
      </p:sp>
      <p:pic>
        <p:nvPicPr>
          <p:cNvPr id="8" name="Obrázek 7">
            <a:extLst>
              <a:ext uri="{FF2B5EF4-FFF2-40B4-BE49-F238E27FC236}">
                <a16:creationId xmlns:a16="http://schemas.microsoft.com/office/drawing/2014/main" id="{52B03E84-EB79-79EF-C0FE-73B9F0966CF3}"/>
              </a:ext>
            </a:extLst>
          </p:cNvPr>
          <p:cNvPicPr>
            <a:picLocks noChangeAspect="1"/>
          </p:cNvPicPr>
          <p:nvPr/>
        </p:nvPicPr>
        <p:blipFill>
          <a:blip r:embed="rId4"/>
          <a:stretch>
            <a:fillRect/>
          </a:stretch>
        </p:blipFill>
        <p:spPr>
          <a:xfrm>
            <a:off x="7556316" y="76896"/>
            <a:ext cx="1495229" cy="1486433"/>
          </a:xfrm>
          <a:prstGeom prst="rect">
            <a:avLst/>
          </a:prstGeom>
        </p:spPr>
      </p:pic>
    </p:spTree>
    <p:extLst>
      <p:ext uri="{BB962C8B-B14F-4D97-AF65-F5344CB8AC3E}">
        <p14:creationId xmlns:p14="http://schemas.microsoft.com/office/powerpoint/2010/main" val="4108998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14</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6842904" y="475819"/>
            <a:ext cx="2641945" cy="523220"/>
          </a:xfrm>
          <a:prstGeom prst="rect">
            <a:avLst/>
          </a:prstGeom>
          <a:noFill/>
        </p:spPr>
        <p:txBody>
          <a:bodyPr wrap="square" rtlCol="0">
            <a:spAutoFit/>
          </a:bodyPr>
          <a:lstStyle/>
          <a:p>
            <a:r>
              <a:rPr lang="cs-CZ" sz="1400" b="1" dirty="0">
                <a:solidFill>
                  <a:srgbClr val="FF0000"/>
                </a:solidFill>
              </a:rPr>
              <a:t>Liniový zákon nebo-</a:t>
            </a:r>
            <a:r>
              <a:rPr lang="cs-CZ" sz="1400" b="1" dirty="0" err="1">
                <a:solidFill>
                  <a:srgbClr val="FF0000"/>
                </a:solidFill>
              </a:rPr>
              <a:t>li</a:t>
            </a:r>
            <a:endParaRPr lang="cs-CZ" sz="1400" b="1" dirty="0">
              <a:solidFill>
                <a:srgbClr val="FF0000"/>
              </a:solidFill>
            </a:endParaRPr>
          </a:p>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Tree>
    <p:extLst>
      <p:ext uri="{BB962C8B-B14F-4D97-AF65-F5344CB8AC3E}">
        <p14:creationId xmlns:p14="http://schemas.microsoft.com/office/powerpoint/2010/main" val="90763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04710" cy="771750"/>
          </a:xfrm>
        </p:spPr>
        <p:txBody>
          <a:bodyPr>
            <a:normAutofit/>
          </a:bodyPr>
          <a:lstStyle/>
          <a:p>
            <a:r>
              <a:rPr lang="cs-CZ" sz="1800" dirty="0"/>
              <a:t>Kritéria, která musí síť splňovat, aby mohla být považována</a:t>
            </a:r>
            <a:br>
              <a:rPr lang="cs-CZ" sz="1800" dirty="0"/>
            </a:br>
            <a:r>
              <a:rPr lang="cs-CZ" sz="1800" dirty="0"/>
              <a:t> za „síť s velmi vysokou kapacitou“</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8746332" cy="1643463"/>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2000" b="1" dirty="0">
                <a:effectLst/>
                <a:ea typeface="Calibri" panose="020F0502020204030204" pitchFamily="34" charset="0"/>
              </a:rPr>
              <a:t>Pojem „síť s velmi vysokou kapacitou“ je již definován v Kodexu </a:t>
            </a:r>
            <a:r>
              <a:rPr lang="cs-CZ" sz="2000" dirty="0">
                <a:effectLst/>
                <a:ea typeface="Calibri" panose="020F0502020204030204" pitchFamily="34" charset="0"/>
              </a:rPr>
              <a:t>(viz kapitolu 2) a </a:t>
            </a:r>
            <a:r>
              <a:rPr lang="cs-CZ" sz="2000" b="1" dirty="0">
                <a:effectLst/>
                <a:ea typeface="Calibri" panose="020F0502020204030204" pitchFamily="34" charset="0"/>
              </a:rPr>
              <a:t>kritéria uvedená v této kapitole se řídí touto definicí</a:t>
            </a:r>
            <a:r>
              <a:rPr lang="cs-CZ" sz="2000" dirty="0">
                <a:effectLst/>
                <a:ea typeface="Calibri" panose="020F0502020204030204" pitchFamily="34" charset="0"/>
              </a:rPr>
              <a:t>. </a:t>
            </a:r>
          </a:p>
          <a:p>
            <a:pPr lvl="1">
              <a:lnSpc>
                <a:spcPct val="100000"/>
              </a:lnSpc>
              <a:spcBef>
                <a:spcPts val="300"/>
              </a:spcBef>
              <a:buClr>
                <a:schemeClr val="accent5"/>
              </a:buClr>
              <a:buSzPct val="150000"/>
            </a:pPr>
            <a:r>
              <a:rPr lang="cs-CZ" sz="1600" dirty="0">
                <a:effectLst/>
                <a:ea typeface="Calibri" panose="020F0502020204030204" pitchFamily="34" charset="0"/>
              </a:rPr>
              <a:t>Kritéria 1 a 2 níže vyplývají přímo z první části definice, </a:t>
            </a:r>
          </a:p>
          <a:p>
            <a:pPr lvl="1">
              <a:lnSpc>
                <a:spcPct val="100000"/>
              </a:lnSpc>
              <a:spcBef>
                <a:spcPts val="300"/>
              </a:spcBef>
              <a:buClr>
                <a:schemeClr val="accent5"/>
              </a:buClr>
              <a:buSzPct val="150000"/>
            </a:pPr>
            <a:r>
              <a:rPr lang="cs-CZ" sz="1600" dirty="0">
                <a:effectLst/>
                <a:ea typeface="Calibri" panose="020F0502020204030204" pitchFamily="34" charset="0"/>
              </a:rPr>
              <a:t>zatímco kritéria 3 a 4 níže vycházejí z druhé části definice a využívají údaje sebrané od provozovatelů sítí (viz kapitolu 4).</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240188" y="3174999"/>
            <a:ext cx="8746332" cy="1076877"/>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Kritérium 1: </a:t>
            </a:r>
            <a:r>
              <a:rPr lang="cs-CZ" sz="1400" dirty="0">
                <a:solidFill>
                  <a:srgbClr val="3D3D3D"/>
                </a:solidFill>
              </a:rPr>
              <a:t>Jakákoli síť zajišťující </a:t>
            </a:r>
            <a:r>
              <a:rPr lang="cs-CZ" sz="1400" b="1" dirty="0">
                <a:solidFill>
                  <a:srgbClr val="3D3D3D"/>
                </a:solidFill>
              </a:rPr>
              <a:t>pevné připojení </a:t>
            </a:r>
            <a:r>
              <a:rPr lang="cs-CZ" sz="1400" dirty="0">
                <a:solidFill>
                  <a:srgbClr val="3D3D3D"/>
                </a:solidFill>
              </a:rPr>
              <a:t>s </a:t>
            </a:r>
            <a:r>
              <a:rPr lang="cs-CZ" sz="1400" b="1" dirty="0">
                <a:solidFill>
                  <a:srgbClr val="3D3D3D"/>
                </a:solidFill>
              </a:rPr>
              <a:t>optickým vláknem zavedeným minimálně až do 			budovy</a:t>
            </a:r>
            <a:r>
              <a:rPr lang="cs-CZ" sz="1400" dirty="0">
                <a:solidFill>
                  <a:srgbClr val="3D3D3D"/>
                </a:solidFill>
              </a:rPr>
              <a:t> s více bytovými jednotkami.</a:t>
            </a:r>
          </a:p>
          <a:p>
            <a:pPr>
              <a:lnSpc>
                <a:spcPct val="100000"/>
              </a:lnSpc>
              <a:spcBef>
                <a:spcPts val="300"/>
              </a:spcBef>
              <a:buClr>
                <a:schemeClr val="accent5"/>
              </a:buClr>
              <a:buSzPct val="150000"/>
            </a:pPr>
            <a:r>
              <a:rPr lang="cs-CZ" sz="1400" b="1" dirty="0">
                <a:solidFill>
                  <a:srgbClr val="3D3D3D"/>
                </a:solidFill>
              </a:rPr>
              <a:t>Kritérium 2: </a:t>
            </a:r>
            <a:r>
              <a:rPr lang="cs-CZ" sz="1400" dirty="0">
                <a:solidFill>
                  <a:srgbClr val="3D3D3D"/>
                </a:solidFill>
              </a:rPr>
              <a:t>Jakákoli síť zajišťující bezdrátové připojení s </a:t>
            </a:r>
            <a:r>
              <a:rPr lang="cs-CZ" sz="1400" b="1" dirty="0">
                <a:solidFill>
                  <a:srgbClr val="3D3D3D"/>
                </a:solidFill>
              </a:rPr>
              <a:t>optickým vláknem přivedeným</a:t>
            </a:r>
          </a:p>
          <a:p>
            <a:pPr marL="0" indent="0">
              <a:lnSpc>
                <a:spcPct val="100000"/>
              </a:lnSpc>
              <a:spcBef>
                <a:spcPts val="300"/>
              </a:spcBef>
              <a:buClr>
                <a:schemeClr val="accent5"/>
              </a:buClr>
              <a:buSzPct val="150000"/>
              <a:buNone/>
            </a:pPr>
            <a:r>
              <a:rPr lang="cs-CZ" sz="1400" b="1" dirty="0">
                <a:solidFill>
                  <a:srgbClr val="3D3D3D"/>
                </a:solidFill>
              </a:rPr>
              <a:t>		minimálně až k základnové stanici</a:t>
            </a:r>
            <a:r>
              <a:rPr lang="cs-CZ" sz="1400" dirty="0">
                <a:solidFill>
                  <a:srgbClr val="3D3D3D"/>
                </a:solidFill>
              </a:rPr>
              <a:t>.</a:t>
            </a:r>
            <a:endParaRPr lang="cs-CZ" sz="1100" dirty="0">
              <a:solidFill>
                <a:srgbClr val="3D3D3D"/>
              </a:solidFill>
            </a:endParaRPr>
          </a:p>
        </p:txBody>
      </p:sp>
    </p:spTree>
    <p:extLst>
      <p:ext uri="{BB962C8B-B14F-4D97-AF65-F5344CB8AC3E}">
        <p14:creationId xmlns:p14="http://schemas.microsoft.com/office/powerpoint/2010/main" val="3399192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16</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pic>
        <p:nvPicPr>
          <p:cNvPr id="20" name="Obrázek 19">
            <a:extLst>
              <a:ext uri="{FF2B5EF4-FFF2-40B4-BE49-F238E27FC236}">
                <a16:creationId xmlns:a16="http://schemas.microsoft.com/office/drawing/2014/main" id="{328B6A26-1D01-6179-3760-FCFCB86F89DE}"/>
              </a:ext>
            </a:extLst>
          </p:cNvPr>
          <p:cNvPicPr>
            <a:picLocks noChangeAspect="1"/>
          </p:cNvPicPr>
          <p:nvPr/>
        </p:nvPicPr>
        <p:blipFill>
          <a:blip r:embed="rId3"/>
          <a:stretch>
            <a:fillRect/>
          </a:stretch>
        </p:blipFill>
        <p:spPr>
          <a:xfrm>
            <a:off x="60118" y="1638794"/>
            <a:ext cx="4651757" cy="2010605"/>
          </a:xfrm>
          <a:prstGeom prst="rect">
            <a:avLst/>
          </a:prstGeom>
          <a:ln>
            <a:solidFill>
              <a:schemeClr val="tx1">
                <a:lumMod val="60000"/>
                <a:lumOff val="40000"/>
              </a:schemeClr>
            </a:solidFill>
          </a:ln>
        </p:spPr>
      </p:pic>
      <p:pic>
        <p:nvPicPr>
          <p:cNvPr id="41" name="Obrázek 40">
            <a:extLst>
              <a:ext uri="{FF2B5EF4-FFF2-40B4-BE49-F238E27FC236}">
                <a16:creationId xmlns:a16="http://schemas.microsoft.com/office/drawing/2014/main" id="{DAF93B0A-E965-94EB-7172-8B8725422985}"/>
              </a:ext>
            </a:extLst>
          </p:cNvPr>
          <p:cNvPicPr>
            <a:picLocks noChangeAspect="1"/>
          </p:cNvPicPr>
          <p:nvPr/>
        </p:nvPicPr>
        <p:blipFill>
          <a:blip r:embed="rId4"/>
          <a:stretch>
            <a:fillRect/>
          </a:stretch>
        </p:blipFill>
        <p:spPr>
          <a:xfrm>
            <a:off x="4711875" y="1638794"/>
            <a:ext cx="4267025" cy="2010605"/>
          </a:xfrm>
          <a:prstGeom prst="rect">
            <a:avLst/>
          </a:prstGeom>
          <a:ln>
            <a:solidFill>
              <a:schemeClr val="tx1">
                <a:lumMod val="60000"/>
                <a:lumOff val="40000"/>
              </a:schemeClr>
            </a:solidFill>
          </a:ln>
        </p:spPr>
      </p:pic>
    </p:spTree>
    <p:extLst>
      <p:ext uri="{BB962C8B-B14F-4D97-AF65-F5344CB8AC3E}">
        <p14:creationId xmlns:p14="http://schemas.microsoft.com/office/powerpoint/2010/main" val="2744400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71722-9411-992C-2ECB-209D7D2642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FA680F-B0E0-716C-9CB0-F5BA0F772448}"/>
              </a:ext>
            </a:extLst>
          </p:cNvPr>
          <p:cNvSpPr>
            <a:spLocks noGrp="1"/>
          </p:cNvSpPr>
          <p:nvPr>
            <p:ph type="sldNum" sz="quarter" idx="12"/>
          </p:nvPr>
        </p:nvSpPr>
        <p:spPr/>
        <p:txBody>
          <a:bodyPr/>
          <a:lstStyle/>
          <a:p>
            <a:fld id="{F1B53376-7BDC-4344-8612-6E595346C041}" type="slidenum">
              <a:rPr lang="en-GB" smtClean="0"/>
              <a:pPr/>
              <a:t>17</a:t>
            </a:fld>
            <a:endParaRPr lang="en-GB" dirty="0"/>
          </a:p>
        </p:txBody>
      </p:sp>
      <p:grpSp>
        <p:nvGrpSpPr>
          <p:cNvPr id="6" name="Google Shape;744;p37">
            <a:extLst>
              <a:ext uri="{FF2B5EF4-FFF2-40B4-BE49-F238E27FC236}">
                <a16:creationId xmlns:a16="http://schemas.microsoft.com/office/drawing/2014/main" id="{9016DAA9-CD2A-A3CC-DC47-65C64E72611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C5C304F-E991-BAB8-4DB0-7FF66D761A21}"/>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D8771A0B-3E5D-CEBE-69A1-3DACA87B070D}"/>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98E8D5F-93D5-4424-698B-978F09C3C98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658396C6-3162-A191-E946-515BB063687F}"/>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ECA0AA6F-39FE-CC25-8D38-962FC87135AE}"/>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E6AD6D17-31E8-0128-CA44-0E0BF32C92D6}"/>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F67EE208-DD35-8A14-17CB-4C12B61EE4CA}"/>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3" name="Obrázek 2">
            <a:extLst>
              <a:ext uri="{FF2B5EF4-FFF2-40B4-BE49-F238E27FC236}">
                <a16:creationId xmlns:a16="http://schemas.microsoft.com/office/drawing/2014/main" id="{17BED00F-7A7B-AA54-40B3-D0D8A6E881D8}"/>
              </a:ext>
            </a:extLst>
          </p:cNvPr>
          <p:cNvPicPr>
            <a:picLocks noChangeAspect="1"/>
          </p:cNvPicPr>
          <p:nvPr/>
        </p:nvPicPr>
        <p:blipFill rotWithShape="1">
          <a:blip r:embed="rId2"/>
          <a:srcRect b="64032"/>
          <a:stretch/>
        </p:blipFill>
        <p:spPr>
          <a:xfrm>
            <a:off x="380545" y="4026477"/>
            <a:ext cx="5725250" cy="431458"/>
          </a:xfrm>
          <a:prstGeom prst="rect">
            <a:avLst/>
          </a:prstGeom>
          <a:ln>
            <a:solidFill>
              <a:schemeClr val="bg1">
                <a:lumMod val="75000"/>
              </a:schemeClr>
            </a:solidFill>
          </a:ln>
        </p:spPr>
      </p:pic>
      <p:sp>
        <p:nvSpPr>
          <p:cNvPr id="16" name="Title 3">
            <a:extLst>
              <a:ext uri="{FF2B5EF4-FFF2-40B4-BE49-F238E27FC236}">
                <a16:creationId xmlns:a16="http://schemas.microsoft.com/office/drawing/2014/main" id="{50284A73-7355-C36B-FCD9-BE82DC37BEDB}"/>
              </a:ext>
            </a:extLst>
          </p:cNvPr>
          <p:cNvSpPr txBox="1">
            <a:spLocks/>
          </p:cNvSpPr>
          <p:nvPr/>
        </p:nvSpPr>
        <p:spPr>
          <a:xfrm>
            <a:off x="551820" y="396435"/>
            <a:ext cx="7204710" cy="771750"/>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400" kern="1200">
                <a:solidFill>
                  <a:schemeClr val="bg1"/>
                </a:solidFill>
                <a:latin typeface="+mj-lt"/>
                <a:ea typeface="+mj-ea"/>
                <a:cs typeface="+mj-cs"/>
              </a:defRPr>
            </a:lvl1pPr>
          </a:lstStyle>
          <a:p>
            <a:r>
              <a:rPr lang="cs-CZ" sz="1800" dirty="0"/>
              <a:t>Kritéria, která musí síť splňovat, aby mohla být považována</a:t>
            </a:r>
            <a:br>
              <a:rPr lang="cs-CZ" sz="1800" dirty="0"/>
            </a:br>
            <a:r>
              <a:rPr lang="cs-CZ" sz="1800" dirty="0"/>
              <a:t> za „síť s velmi vysokou kapacitou“</a:t>
            </a:r>
          </a:p>
        </p:txBody>
      </p:sp>
      <p:sp>
        <p:nvSpPr>
          <p:cNvPr id="4" name="TextovéPole 3">
            <a:extLst>
              <a:ext uri="{FF2B5EF4-FFF2-40B4-BE49-F238E27FC236}">
                <a16:creationId xmlns:a16="http://schemas.microsoft.com/office/drawing/2014/main" id="{839CF74C-FF9F-6521-79AB-A7496BE8CE91}"/>
              </a:ext>
            </a:extLst>
          </p:cNvPr>
          <p:cNvSpPr txBox="1"/>
          <p:nvPr/>
        </p:nvSpPr>
        <p:spPr>
          <a:xfrm>
            <a:off x="273905" y="1748402"/>
            <a:ext cx="8040759" cy="1754326"/>
          </a:xfrm>
          <a:prstGeom prst="rect">
            <a:avLst/>
          </a:prstGeom>
          <a:noFill/>
        </p:spPr>
        <p:txBody>
          <a:bodyPr wrap="square">
            <a:spAutoFit/>
          </a:bodyPr>
          <a:lstStyle/>
          <a:p>
            <a:r>
              <a:rPr lang="cs-CZ" b="1" dirty="0">
                <a:highlight>
                  <a:srgbClr val="FFFF00"/>
                </a:highlight>
              </a:rPr>
              <a:t>19. Poznámky ke kritériu 1 a kritériu 2 </a:t>
            </a:r>
          </a:p>
          <a:p>
            <a:pPr marL="723900" indent="-368300">
              <a:buAutoNum type="alphaLcPeriod"/>
            </a:pPr>
            <a:r>
              <a:rPr lang="cs-CZ" dirty="0"/>
              <a:t>Kritérium 1 a kritérium 2 vyplývají z Kodexu (viz kapitolu 2). </a:t>
            </a:r>
          </a:p>
          <a:p>
            <a:pPr marL="723900" indent="-368300">
              <a:buAutoNum type="alphaLcPeriod"/>
            </a:pPr>
            <a:r>
              <a:rPr lang="cs-CZ" dirty="0"/>
              <a:t>Síť, která je považována </a:t>
            </a:r>
            <a:r>
              <a:rPr lang="cs-CZ" b="1" dirty="0"/>
              <a:t>za síť s velmi vysokou kapacitou podle kritéria 1, nemusí nutně splňovat kritérium 3</a:t>
            </a:r>
            <a:r>
              <a:rPr lang="cs-CZ" dirty="0"/>
              <a:t>.</a:t>
            </a:r>
          </a:p>
          <a:p>
            <a:pPr marL="723900" indent="-368300">
              <a:buAutoNum type="alphaLcPeriod"/>
            </a:pPr>
            <a:r>
              <a:rPr lang="cs-CZ" dirty="0"/>
              <a:t>Síť, která je považována za síť s velmi vysokou kapacitou podle kritéria </a:t>
            </a:r>
            <a:r>
              <a:rPr lang="cs-CZ" b="1" dirty="0"/>
              <a:t>2, nemusí nutně splňovat kritérium 4.</a:t>
            </a:r>
          </a:p>
        </p:txBody>
      </p:sp>
    </p:spTree>
    <p:extLst>
      <p:ext uri="{BB962C8B-B14F-4D97-AF65-F5344CB8AC3E}">
        <p14:creationId xmlns:p14="http://schemas.microsoft.com/office/powerpoint/2010/main" val="280576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2D209-A3A0-E7F9-01AE-E9DD427E1F0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E53E61F-B401-AEDD-D877-8A866F3A44C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8D0B3175-950C-ED81-B191-A8A25BBF8408}"/>
              </a:ext>
            </a:extLst>
          </p:cNvPr>
          <p:cNvSpPr>
            <a:spLocks noGrp="1"/>
          </p:cNvSpPr>
          <p:nvPr>
            <p:ph type="sldNum" sz="quarter" idx="12"/>
          </p:nvPr>
        </p:nvSpPr>
        <p:spPr/>
        <p:txBody>
          <a:bodyPr/>
          <a:lstStyle/>
          <a:p>
            <a:fld id="{F1B53376-7BDC-4344-8612-6E595346C041}" type="slidenum">
              <a:rPr lang="en-GB" smtClean="0"/>
              <a:pPr/>
              <a:t>18</a:t>
            </a:fld>
            <a:endParaRPr lang="en-GB" dirty="0"/>
          </a:p>
        </p:txBody>
      </p:sp>
      <p:grpSp>
        <p:nvGrpSpPr>
          <p:cNvPr id="6" name="Google Shape;744;p37">
            <a:extLst>
              <a:ext uri="{FF2B5EF4-FFF2-40B4-BE49-F238E27FC236}">
                <a16:creationId xmlns:a16="http://schemas.microsoft.com/office/drawing/2014/main" id="{CB6020A8-103B-F9CE-19A1-F843405C7DEF}"/>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F87649ED-07B6-2B12-FD30-562D2DF09886}"/>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7644A988-37AF-DBF5-4BDE-6F5DBC741A8E}"/>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B4BF111D-492A-5C88-F67D-FE27E2BE1EF0}"/>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159B3846-3C4B-61B6-EBE0-A3B916932084}"/>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F604E06-77C7-8AC7-D59D-1D8DF8DD5351}"/>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F7D2501A-52A0-FD20-FC1D-56100567176C}"/>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3B629EFD-BE73-1D3B-C1D1-C9E5686E703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8" name="TextovéPole 17">
            <a:extLst>
              <a:ext uri="{FF2B5EF4-FFF2-40B4-BE49-F238E27FC236}">
                <a16:creationId xmlns:a16="http://schemas.microsoft.com/office/drawing/2014/main" id="{AD61648A-F98B-9400-4E61-616C3EC7B006}"/>
              </a:ext>
            </a:extLst>
          </p:cNvPr>
          <p:cNvSpPr txBox="1"/>
          <p:nvPr/>
        </p:nvSpPr>
        <p:spPr>
          <a:xfrm>
            <a:off x="477767" y="1384300"/>
            <a:ext cx="4068762" cy="3585597"/>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AutoNum type="alphaLcPeriod"/>
            </a:pPr>
            <a:r>
              <a:rPr lang="cs-CZ" sz="1100" dirty="0"/>
              <a:t>Aby mohla </a:t>
            </a:r>
            <a:r>
              <a:rPr lang="cs-CZ" sz="1100" dirty="0">
                <a:highlight>
                  <a:srgbClr val="FFFF00"/>
                </a:highlight>
              </a:rPr>
              <a:t>být</a:t>
            </a:r>
            <a:r>
              <a:rPr lang="cs-CZ" sz="1100" dirty="0"/>
              <a:t> síť považována za síť s velmi vysokou kapacitou, stačí, aby byla (</a:t>
            </a:r>
            <a:r>
              <a:rPr lang="cs-CZ" sz="1100" dirty="0">
                <a:highlight>
                  <a:srgbClr val="FFFF00"/>
                </a:highlight>
              </a:rPr>
              <a:t>bez dalších investic</a:t>
            </a:r>
            <a:r>
              <a:rPr lang="cs-CZ" sz="1100" dirty="0"/>
              <a:t>) </a:t>
            </a:r>
            <a:r>
              <a:rPr lang="cs-CZ" sz="1100" dirty="0">
                <a:highlight>
                  <a:srgbClr val="FFFF00"/>
                </a:highlight>
              </a:rPr>
              <a:t>schopna</a:t>
            </a:r>
            <a:r>
              <a:rPr lang="cs-CZ" sz="1100" dirty="0"/>
              <a:t> </a:t>
            </a:r>
            <a:r>
              <a:rPr lang="cs-CZ" sz="1100" dirty="0">
                <a:highlight>
                  <a:srgbClr val="FFFF00"/>
                </a:highlight>
              </a:rPr>
              <a:t>poskytovat službu</a:t>
            </a:r>
            <a:r>
              <a:rPr lang="cs-CZ" sz="1100" dirty="0"/>
              <a:t>, která splňuje prahové hodnoty výkonnosti 1 v případě pevného připojení nebo prahové hodnoty výkonnosti 2 v případě bezdrátového připojení. Proto </a:t>
            </a:r>
            <a:r>
              <a:rPr lang="cs-CZ" sz="1100" dirty="0">
                <a:highlight>
                  <a:srgbClr val="FFFF00"/>
                </a:highlight>
              </a:rPr>
              <a:t>není nutné</a:t>
            </a:r>
            <a:r>
              <a:rPr lang="cs-CZ" sz="1100" dirty="0"/>
              <a:t>, aby síť takovou službu skutečně </a:t>
            </a:r>
            <a:r>
              <a:rPr lang="cs-CZ" sz="1100" dirty="0">
                <a:highlight>
                  <a:srgbClr val="FFFF00"/>
                </a:highlight>
              </a:rPr>
              <a:t>nabízela,</a:t>
            </a:r>
            <a:r>
              <a:rPr lang="cs-CZ" sz="1100" dirty="0"/>
              <a:t> ani aby </a:t>
            </a:r>
            <a:r>
              <a:rPr lang="cs-CZ" sz="1100" dirty="0">
                <a:highlight>
                  <a:srgbClr val="FFFF00"/>
                </a:highlight>
              </a:rPr>
              <a:t>všechny služby poskytované touto sítí nutně splňovaly </a:t>
            </a:r>
            <a:r>
              <a:rPr lang="cs-CZ" sz="1100" dirty="0"/>
              <a:t>prahové hodnoty výkonnosti 1 nebo prahové hodnoty výkonnosti 2. Nicméně, aby bylo možné určit, zda síť tyto schopnosti skutečně má, může </a:t>
            </a:r>
            <a:r>
              <a:rPr lang="cs-CZ" sz="1100" dirty="0">
                <a:highlight>
                  <a:srgbClr val="FFFF00"/>
                </a:highlight>
              </a:rPr>
              <a:t>vnitrostátní regulační </a:t>
            </a:r>
            <a:r>
              <a:rPr lang="cs-CZ" sz="1100" dirty="0"/>
              <a:t>orgán požadovat, aby byla v síti </a:t>
            </a:r>
            <a:r>
              <a:rPr lang="cs-CZ" sz="1100" dirty="0">
                <a:highlight>
                  <a:srgbClr val="FFFF00"/>
                </a:highlight>
              </a:rPr>
              <a:t>realizována testovací služba splňující prahové hodnoty </a:t>
            </a:r>
            <a:r>
              <a:rPr lang="cs-CZ" sz="1100" dirty="0"/>
              <a:t>výkonnosti 1 nebo prahové hodnoty výkonnosti 2. </a:t>
            </a:r>
          </a:p>
          <a:p>
            <a:pPr marL="228600" indent="-228600">
              <a:buAutoNum type="alphaLcPeriod"/>
            </a:pPr>
            <a:r>
              <a:rPr lang="cs-CZ" sz="1100" dirty="0"/>
              <a:t>Kritéria 3 a 4 se vztahují na dobu provozní špičky. Jedná se o denní dobu, která trvá zhruba jednu hodinu, kdy je zatížení sítě obvykle na maximu. </a:t>
            </a:r>
            <a:r>
              <a:rPr lang="cs-CZ" sz="1000" dirty="0"/>
              <a:t>(</a:t>
            </a:r>
            <a:r>
              <a:rPr lang="cs-CZ" sz="1000" i="1" dirty="0"/>
              <a:t>Doba špičky se může v různých sítích a regionech lišit. Časové období špičky je </a:t>
            </a:r>
            <a:r>
              <a:rPr lang="cs-CZ" sz="1000" i="1" dirty="0">
                <a:highlight>
                  <a:srgbClr val="FFFF00"/>
                </a:highlight>
              </a:rPr>
              <a:t>typicky jedna hodina, protože dimenzování sítě je obvykle založeno na zatížení sítě během rušné hodiny,</a:t>
            </a:r>
            <a:r>
              <a:rPr lang="cs-CZ" sz="1000" i="1" dirty="0"/>
              <a:t> a tedy na době trvání jedné hodiny.) </a:t>
            </a:r>
          </a:p>
        </p:txBody>
      </p:sp>
      <mc:AlternateContent xmlns:mc="http://schemas.openxmlformats.org/markup-compatibility/2006" xmlns:p14="http://schemas.microsoft.com/office/powerpoint/2010/main">
        <mc:Choice Requires="p14">
          <p:contentPart p14:bwMode="auto" r:id="rId2">
            <p14:nvContentPartPr>
              <p14:cNvPr id="2" name="Rukopis 1">
                <a:extLst>
                  <a:ext uri="{FF2B5EF4-FFF2-40B4-BE49-F238E27FC236}">
                    <a16:creationId xmlns:a16="http://schemas.microsoft.com/office/drawing/2014/main" id="{82018B42-384C-CB57-584E-BA334FF12CF9}"/>
                  </a:ext>
                </a:extLst>
              </p14:cNvPr>
              <p14:cNvContentPartPr/>
              <p14:nvPr/>
            </p14:nvContentPartPr>
            <p14:xfrm>
              <a:off x="5249700" y="2224980"/>
              <a:ext cx="360" cy="360"/>
            </p14:xfrm>
          </p:contentPart>
        </mc:Choice>
        <mc:Fallback xmlns="">
          <p:pic>
            <p:nvPicPr>
              <p:cNvPr id="2" name="Rukopis 1">
                <a:extLst>
                  <a:ext uri="{FF2B5EF4-FFF2-40B4-BE49-F238E27FC236}">
                    <a16:creationId xmlns:a16="http://schemas.microsoft.com/office/drawing/2014/main" id="{82018B42-384C-CB57-584E-BA334FF12CF9}"/>
                  </a:ext>
                </a:extLst>
              </p:cNvPr>
              <p:cNvPicPr/>
              <p:nvPr/>
            </p:nvPicPr>
            <p:blipFill>
              <a:blip r:embed="rId3"/>
              <a:stretch>
                <a:fillRect/>
              </a:stretch>
            </p:blipFill>
            <p:spPr>
              <a:xfrm>
                <a:off x="5240700" y="2215980"/>
                <a:ext cx="18000" cy="18000"/>
              </a:xfrm>
              <a:prstGeom prst="rect">
                <a:avLst/>
              </a:prstGeom>
            </p:spPr>
          </p:pic>
        </mc:Fallback>
      </mc:AlternateContent>
      <p:pic>
        <p:nvPicPr>
          <p:cNvPr id="14" name="Obrázek 13">
            <a:extLst>
              <a:ext uri="{FF2B5EF4-FFF2-40B4-BE49-F238E27FC236}">
                <a16:creationId xmlns:a16="http://schemas.microsoft.com/office/drawing/2014/main" id="{ACB95EB4-F86D-39CB-39C1-1E3AA41E50CA}"/>
              </a:ext>
            </a:extLst>
          </p:cNvPr>
          <p:cNvPicPr>
            <a:picLocks noChangeAspect="1"/>
          </p:cNvPicPr>
          <p:nvPr/>
        </p:nvPicPr>
        <p:blipFill rotWithShape="1">
          <a:blip r:embed="rId4"/>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B0E9EB63-8D4F-CCC4-3E75-511B7EA48CF6}"/>
              </a:ext>
            </a:extLst>
          </p:cNvPr>
          <p:cNvSpPr txBox="1"/>
          <p:nvPr/>
        </p:nvSpPr>
        <p:spPr>
          <a:xfrm>
            <a:off x="4679951" y="1384300"/>
            <a:ext cx="4068762" cy="2970044"/>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3"/>
            </a:pPr>
            <a:r>
              <a:rPr lang="cs-CZ" sz="1100" dirty="0"/>
              <a:t>Prahové hodnoty výkonnosti 1 a prahové hodnoty výkonnosti 2 se vztahují k </a:t>
            </a:r>
            <a:r>
              <a:rPr lang="cs-CZ" sz="1100" dirty="0">
                <a:highlight>
                  <a:srgbClr val="FFFF00"/>
                </a:highlight>
              </a:rPr>
              <a:t>přenosové trase </a:t>
            </a:r>
            <a:r>
              <a:rPr lang="cs-CZ" sz="1100" dirty="0"/>
              <a:t>od koncového uživatele do prvního bodu v síti, </a:t>
            </a:r>
            <a:r>
              <a:rPr lang="cs-CZ" sz="1100" dirty="0">
                <a:highlight>
                  <a:srgbClr val="FFFF00"/>
                </a:highlight>
              </a:rPr>
              <a:t>kde je provoz </a:t>
            </a:r>
            <a:r>
              <a:rPr lang="cs-CZ" sz="1100" dirty="0"/>
              <a:t>služeb koncového uživatele </a:t>
            </a:r>
            <a:r>
              <a:rPr lang="cs-CZ" sz="1100" dirty="0">
                <a:highlight>
                  <a:srgbClr val="FFFF00"/>
                </a:highlight>
              </a:rPr>
              <a:t>předáván</a:t>
            </a:r>
            <a:r>
              <a:rPr lang="cs-CZ" sz="1100" dirty="0"/>
              <a:t> </a:t>
            </a:r>
            <a:r>
              <a:rPr lang="cs-CZ" sz="1100" dirty="0">
                <a:highlight>
                  <a:srgbClr val="FFFF00"/>
                </a:highlight>
              </a:rPr>
              <a:t>do jiných veřejných sítí </a:t>
            </a:r>
            <a:r>
              <a:rPr lang="cs-CZ" sz="1100" dirty="0"/>
              <a:t>(např. nejbližší </a:t>
            </a:r>
            <a:r>
              <a:rPr lang="cs-CZ" sz="1100" dirty="0" err="1">
                <a:highlight>
                  <a:srgbClr val="FFFF00"/>
                </a:highlight>
              </a:rPr>
              <a:t>peeringový</a:t>
            </a:r>
            <a:r>
              <a:rPr lang="cs-CZ" sz="1100" dirty="0">
                <a:highlight>
                  <a:srgbClr val="FFFF00"/>
                </a:highlight>
              </a:rPr>
              <a:t> bod</a:t>
            </a:r>
            <a:r>
              <a:rPr lang="cs-CZ" sz="1100" dirty="0"/>
              <a:t>), a v případě obousměrných parametrů (RTT) zpět ke koncovému uživateli (viz odstavce 55 and 56). </a:t>
            </a:r>
          </a:p>
          <a:p>
            <a:pPr marL="228600" indent="-228600">
              <a:buAutoNum type="alphaLcPeriod" startAt="3"/>
            </a:pPr>
            <a:r>
              <a:rPr lang="cs-CZ" sz="1100" dirty="0">
                <a:highlight>
                  <a:srgbClr val="FFFF00"/>
                </a:highlight>
              </a:rPr>
              <a:t>Prahové hodnoty rychlosti přenosu dat </a:t>
            </a:r>
            <a:r>
              <a:rPr lang="cs-CZ" sz="1100" dirty="0"/>
              <a:t>v případě prahových hodnot výkonnosti 1 a prahových hodnot výkonnosti 2 jsou rychlosti přenosu dat na úrovni </a:t>
            </a:r>
            <a:r>
              <a:rPr lang="cs-CZ" sz="1100" dirty="0">
                <a:highlight>
                  <a:srgbClr val="FFFF00"/>
                </a:highlight>
              </a:rPr>
              <a:t>užitečného zatížení paketu</a:t>
            </a:r>
            <a:r>
              <a:rPr lang="cs-CZ" sz="1100" dirty="0"/>
              <a:t>, tj. síťové vrstvy. </a:t>
            </a:r>
          </a:p>
          <a:p>
            <a:pPr marL="228600" indent="-228600">
              <a:buAutoNum type="alphaLcPeriod" startAt="3"/>
            </a:pPr>
            <a:r>
              <a:rPr lang="cs-CZ" sz="1100" dirty="0"/>
              <a:t>Prahové hodnoty rychlosti přenosu dat v případě prahových hodnot </a:t>
            </a:r>
            <a:r>
              <a:rPr lang="cs-CZ" sz="1100" dirty="0">
                <a:highlight>
                  <a:srgbClr val="FFFF00"/>
                </a:highlight>
              </a:rPr>
              <a:t>výkonnosti 1</a:t>
            </a:r>
            <a:r>
              <a:rPr lang="cs-CZ" sz="1100" dirty="0"/>
              <a:t> jsou rychlosti přenosu dat v místě, kde je </a:t>
            </a:r>
            <a:r>
              <a:rPr lang="cs-CZ" sz="1100" dirty="0">
                <a:highlight>
                  <a:srgbClr val="FFFF00"/>
                </a:highlight>
              </a:rPr>
              <a:t>pevná přístupové účastnické vedení </a:t>
            </a:r>
            <a:r>
              <a:rPr lang="cs-CZ" sz="1100" dirty="0"/>
              <a:t>(např. kroucená dvoulinka, koaxiální kabel) ukončena v obytném prostoru koncového uživatele. </a:t>
            </a:r>
          </a:p>
        </p:txBody>
      </p:sp>
    </p:spTree>
    <p:extLst>
      <p:ext uri="{BB962C8B-B14F-4D97-AF65-F5344CB8AC3E}">
        <p14:creationId xmlns:p14="http://schemas.microsoft.com/office/powerpoint/2010/main" val="39888326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73BB9-B2EC-EF82-77C8-B842AA70F5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0299C8E-ACA6-EDFB-B7E4-FEDF5A551293}"/>
              </a:ext>
            </a:extLst>
          </p:cNvPr>
          <p:cNvSpPr>
            <a:spLocks noGrp="1"/>
          </p:cNvSpPr>
          <p:nvPr>
            <p:ph type="title"/>
          </p:nvPr>
        </p:nvSpPr>
        <p:spPr>
          <a:xfrm>
            <a:off x="628650" y="381001"/>
            <a:ext cx="6013813" cy="771750"/>
          </a:xfrm>
        </p:spPr>
        <p:txBody>
          <a:bodyPr>
            <a:normAutofit/>
          </a:bodyPr>
          <a:lstStyle/>
          <a:p>
            <a:r>
              <a:rPr lang="cs-CZ" sz="1800" b="1" i="0" u="none" strike="noStrike" baseline="0" dirty="0">
                <a:solidFill>
                  <a:srgbClr val="000000"/>
                </a:solidFill>
                <a:latin typeface="Calibri" panose="020F0502020204030204" pitchFamily="34" charset="0"/>
              </a:rPr>
              <a:t>VHCN kvalitativní parametry </a:t>
            </a:r>
            <a:endParaRPr lang="en-GB" sz="1800" dirty="0"/>
          </a:p>
        </p:txBody>
      </p:sp>
      <p:sp>
        <p:nvSpPr>
          <p:cNvPr id="5" name="Slide Number Placeholder 4">
            <a:extLst>
              <a:ext uri="{FF2B5EF4-FFF2-40B4-BE49-F238E27FC236}">
                <a16:creationId xmlns:a16="http://schemas.microsoft.com/office/drawing/2014/main" id="{1FBFB833-4313-03DA-DEE1-23196582BC67}"/>
              </a:ext>
            </a:extLst>
          </p:cNvPr>
          <p:cNvSpPr>
            <a:spLocks noGrp="1"/>
          </p:cNvSpPr>
          <p:nvPr>
            <p:ph type="sldNum" sz="quarter" idx="12"/>
          </p:nvPr>
        </p:nvSpPr>
        <p:spPr/>
        <p:txBody>
          <a:bodyPr/>
          <a:lstStyle/>
          <a:p>
            <a:fld id="{F1B53376-7BDC-4344-8612-6E595346C041}" type="slidenum">
              <a:rPr lang="en-GB" smtClean="0"/>
              <a:pPr/>
              <a:t>19</a:t>
            </a:fld>
            <a:endParaRPr lang="en-GB" dirty="0"/>
          </a:p>
        </p:txBody>
      </p:sp>
      <p:grpSp>
        <p:nvGrpSpPr>
          <p:cNvPr id="6" name="Google Shape;744;p37">
            <a:extLst>
              <a:ext uri="{FF2B5EF4-FFF2-40B4-BE49-F238E27FC236}">
                <a16:creationId xmlns:a16="http://schemas.microsoft.com/office/drawing/2014/main" id="{448A3BA0-652C-94F1-4D89-867AD247976A}"/>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02AFBAB-F0DD-E2F6-9625-F837E090B614}"/>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2BDD63C-DB58-BFC1-772C-5782CE0ADE58}"/>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702318F7-2DF0-3F64-E68A-CD8EF25FF8DC}"/>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5073B10B-EA36-D44C-DF62-54EB1E342C02}"/>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9472F99-F882-75AE-4DFB-2728957ED798}"/>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3EE5010A-CF98-0ED8-B23E-C93694093B38}"/>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2D4DA2A3-38E3-ED0A-D5B4-AC6FFAA2B3CD}"/>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14" name="Obrázek 13">
            <a:extLst>
              <a:ext uri="{FF2B5EF4-FFF2-40B4-BE49-F238E27FC236}">
                <a16:creationId xmlns:a16="http://schemas.microsoft.com/office/drawing/2014/main" id="{63D0D009-E532-A7D5-8CB6-7404E22684B5}"/>
              </a:ext>
            </a:extLst>
          </p:cNvPr>
          <p:cNvPicPr>
            <a:picLocks noChangeAspect="1"/>
          </p:cNvPicPr>
          <p:nvPr/>
        </p:nvPicPr>
        <p:blipFill rotWithShape="1">
          <a:blip r:embed="rId2"/>
          <a:srcRect b="64032"/>
          <a:stretch/>
        </p:blipFill>
        <p:spPr>
          <a:xfrm>
            <a:off x="660010" y="551147"/>
            <a:ext cx="4946462" cy="431458"/>
          </a:xfrm>
          <a:prstGeom prst="rect">
            <a:avLst/>
          </a:prstGeom>
          <a:ln>
            <a:solidFill>
              <a:schemeClr val="bg1">
                <a:lumMod val="75000"/>
              </a:schemeClr>
            </a:solidFill>
          </a:ln>
        </p:spPr>
      </p:pic>
      <p:sp>
        <p:nvSpPr>
          <p:cNvPr id="16" name="TextovéPole 15">
            <a:extLst>
              <a:ext uri="{FF2B5EF4-FFF2-40B4-BE49-F238E27FC236}">
                <a16:creationId xmlns:a16="http://schemas.microsoft.com/office/drawing/2014/main" id="{8653F01C-6364-1B7F-8342-1D4CE03DF7B3}"/>
              </a:ext>
            </a:extLst>
          </p:cNvPr>
          <p:cNvSpPr txBox="1"/>
          <p:nvPr/>
        </p:nvSpPr>
        <p:spPr>
          <a:xfrm>
            <a:off x="503238" y="1381760"/>
            <a:ext cx="4068762" cy="2292935"/>
          </a:xfrm>
          <a:prstGeom prst="rect">
            <a:avLst/>
          </a:prstGeom>
          <a:solidFill>
            <a:schemeClr val="bg1"/>
          </a:solidFill>
          <a:ln>
            <a:solidFill>
              <a:schemeClr val="bg1">
                <a:lumMod val="75000"/>
              </a:schemeClr>
            </a:solidFill>
          </a:ln>
        </p:spPr>
        <p:txBody>
          <a:bodyPr wrap="square" rtlCol="0">
            <a:spAutoFit/>
          </a:bodyPr>
          <a:lstStyle/>
          <a:p>
            <a:r>
              <a:rPr lang="cs-CZ" sz="1100" b="1" dirty="0"/>
              <a:t>Poznámky ke kritériu 3 a kritériu 4 </a:t>
            </a:r>
          </a:p>
          <a:p>
            <a:pPr marL="228600" indent="-228600">
              <a:buFont typeface="+mj-lt"/>
              <a:buAutoNum type="alphaLcPeriod" startAt="6"/>
            </a:pPr>
            <a:r>
              <a:rPr lang="cs-CZ" sz="1100" dirty="0"/>
              <a:t>V případě zvláště velkých vzdáleností (např. několik stovek kilometrů) mezi koncovým uživatelem a prvním bodem v síti, kde je provoz služeb koncového uživatele předáván do jiných veřejných sítí (např. nejbližší </a:t>
            </a:r>
            <a:r>
              <a:rPr lang="cs-CZ" sz="1100" dirty="0" err="1"/>
              <a:t>peeringový</a:t>
            </a:r>
            <a:r>
              <a:rPr lang="cs-CZ" sz="1100" dirty="0"/>
              <a:t> bod), se prahová hodnota obousměrného (tzv. </a:t>
            </a:r>
            <a:r>
              <a:rPr lang="cs-CZ" sz="1100" dirty="0" err="1"/>
              <a:t>round-trip</a:t>
            </a:r>
            <a:r>
              <a:rPr lang="cs-CZ" sz="1100" dirty="0"/>
              <a:t>) </a:t>
            </a:r>
            <a:r>
              <a:rPr lang="cs-CZ" sz="1100" dirty="0">
                <a:highlight>
                  <a:srgbClr val="FFFF00"/>
                </a:highlight>
              </a:rPr>
              <a:t>zpoždění IP paketů zvyšuje za každých 100 km o 1 ms</a:t>
            </a:r>
            <a:r>
              <a:rPr lang="cs-CZ" sz="1100" dirty="0"/>
              <a:t>. </a:t>
            </a:r>
          </a:p>
          <a:p>
            <a:pPr marL="228600" indent="-228600">
              <a:buAutoNum type="alphaLcPeriod" startAt="6"/>
            </a:pPr>
            <a:r>
              <a:rPr lang="cs-CZ" sz="1100" dirty="0"/>
              <a:t>Prahové hodnoty výkonnosti 2 se vztahují pouze na venkovní umístění a na průměrnou hodnotu ve zvažované oblasti pokrytí (viz odstavce 77 a 78). </a:t>
            </a:r>
          </a:p>
          <a:p>
            <a:pPr marL="228600" indent="-228600">
              <a:buAutoNum type="alphaLcPeriod" startAt="6"/>
            </a:pPr>
            <a:r>
              <a:rPr lang="cs-CZ" sz="1100" dirty="0"/>
              <a:t>Události mimo kontrolu provozovatele sítě (např. vyšší moc) jsou z výpočtu dostupnosti služby IP vyloučeny.</a:t>
            </a:r>
          </a:p>
          <a:p>
            <a:endParaRPr lang="cs-CZ" sz="1100" dirty="0"/>
          </a:p>
        </p:txBody>
      </p:sp>
    </p:spTree>
    <p:extLst>
      <p:ext uri="{BB962C8B-B14F-4D97-AF65-F5344CB8AC3E}">
        <p14:creationId xmlns:p14="http://schemas.microsoft.com/office/powerpoint/2010/main" val="3182655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p:txBody>
          <a:bodyPr>
            <a:normAutofit/>
          </a:bodyPr>
          <a:lstStyle/>
          <a:p>
            <a:r>
              <a:rPr lang="cs-CZ" sz="1800" dirty="0"/>
              <a:t>Vliv legislativy EU na trh Broadbandu v ČR</a:t>
            </a:r>
            <a:endParaRPr lang="en-GB" sz="1800"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2</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p:sp>
        <p:nvSpPr>
          <p:cNvPr id="16" name="TextovéPole 15"/>
          <p:cNvSpPr txBox="1"/>
          <p:nvPr/>
        </p:nvSpPr>
        <p:spPr>
          <a:xfrm>
            <a:off x="428418" y="1328327"/>
            <a:ext cx="8488907" cy="3046988"/>
          </a:xfrm>
          <a:prstGeom prst="rect">
            <a:avLst/>
          </a:prstGeom>
          <a:noFill/>
        </p:spPr>
        <p:txBody>
          <a:bodyPr wrap="square" rtlCol="0">
            <a:spAutoFit/>
          </a:bodyPr>
          <a:lstStyle/>
          <a:p>
            <a:pPr marL="285750" indent="-285750" algn="just">
              <a:buClr>
                <a:schemeClr val="accent3">
                  <a:lumMod val="40000"/>
                  <a:lumOff val="60000"/>
                </a:schemeClr>
              </a:buClr>
              <a:buFont typeface="Arial" panose="020B0604020202020204" pitchFamily="34" charset="0"/>
              <a:buChar char="•"/>
            </a:pPr>
            <a:endParaRPr lang="cs-CZ" sz="1400" b="1" dirty="0"/>
          </a:p>
          <a:p>
            <a:pPr marL="285750" indent="-285750" algn="just">
              <a:buClr>
                <a:schemeClr val="accent3">
                  <a:lumMod val="40000"/>
                  <a:lumOff val="60000"/>
                </a:schemeClr>
              </a:buClr>
              <a:buFont typeface="Arial" panose="020B0604020202020204" pitchFamily="34" charset="0"/>
              <a:buChar char="•"/>
            </a:pPr>
            <a:r>
              <a:rPr lang="cs-CZ" sz="1400" b="1" dirty="0"/>
              <a:t>Evropský kodex pro elektronické komunikace (Directive (EU) 2018/1972) &gt;&gt; novela 127/2005 Sb. o elektronických komunikacích</a:t>
            </a:r>
          </a:p>
          <a:p>
            <a:pPr marL="285750" indent="-285750" algn="just">
              <a:buClr>
                <a:schemeClr val="accent3">
                  <a:lumMod val="40000"/>
                  <a:lumOff val="60000"/>
                </a:schemeClr>
              </a:buClr>
              <a:buFont typeface="Arial" panose="020B0604020202020204" pitchFamily="34" charset="0"/>
              <a:buChar char="•"/>
            </a:pPr>
            <a:endParaRPr lang="cs-CZ" sz="600" dirty="0"/>
          </a:p>
          <a:p>
            <a:pPr marL="285750" indent="-285750">
              <a:buClr>
                <a:schemeClr val="accent3">
                  <a:lumMod val="40000"/>
                  <a:lumOff val="60000"/>
                </a:schemeClr>
              </a:buClr>
              <a:buFont typeface="Arial" panose="020B0604020202020204" pitchFamily="34" charset="0"/>
              <a:buChar char="•"/>
            </a:pPr>
            <a:r>
              <a:rPr lang="cs-CZ" sz="1400" b="1" dirty="0"/>
              <a:t>Pokyny BEREC (Evropský regulátor) &gt;&gt; BoR (xx) yy </a:t>
            </a:r>
            <a:r>
              <a:rPr lang="cs-CZ" sz="1200" dirty="0"/>
              <a:t>např.:</a:t>
            </a:r>
          </a:p>
          <a:p>
            <a:pPr marL="742950" lvl="1" indent="-285750">
              <a:buClr>
                <a:schemeClr val="accent3">
                  <a:lumMod val="40000"/>
                  <a:lumOff val="60000"/>
                </a:schemeClr>
              </a:buClr>
              <a:buFont typeface="Arial" panose="020B0604020202020204" pitchFamily="34" charset="0"/>
              <a:buChar char="•"/>
            </a:pPr>
            <a:r>
              <a:rPr lang="cs-CZ" sz="1200" dirty="0"/>
              <a:t>BoR (20) 46, (20) 42 Pokyny k určení koncového bodu sítě v různých topologiích sítí</a:t>
            </a:r>
            <a:r>
              <a:rPr lang="cs-CZ" sz="1400" b="1" dirty="0"/>
              <a:t>, </a:t>
            </a:r>
          </a:p>
          <a:p>
            <a:pPr marL="742950" lvl="1" indent="-285750">
              <a:buClr>
                <a:schemeClr val="accent3">
                  <a:lumMod val="40000"/>
                  <a:lumOff val="60000"/>
                </a:schemeClr>
              </a:buClr>
              <a:buFont typeface="Arial" panose="020B0604020202020204" pitchFamily="34" charset="0"/>
              <a:buChar char="•"/>
            </a:pPr>
            <a:r>
              <a:rPr lang="cs-CZ" sz="1200" dirty="0"/>
              <a:t>BoR (20)165 Pokyny pro sítě s velmi vysokou kapacitou &gt;&gt;</a:t>
            </a:r>
          </a:p>
          <a:p>
            <a:pPr marL="742950" lvl="1" indent="-285750">
              <a:buClr>
                <a:schemeClr val="accent3">
                  <a:lumMod val="40000"/>
                  <a:lumOff val="60000"/>
                </a:schemeClr>
              </a:buClr>
              <a:buFont typeface="Arial" panose="020B0604020202020204" pitchFamily="34" charset="0"/>
              <a:buChar char="•"/>
            </a:pPr>
            <a:r>
              <a:rPr lang="cs-CZ" sz="1200" dirty="0"/>
              <a:t>BoR (20)112 Nařízení o otevřeném internetu &gt;&gt; VO-S/1/08.2020-9 &gt;&gt;</a:t>
            </a:r>
            <a:br>
              <a:rPr lang="cs-CZ" sz="1200" dirty="0"/>
            </a:br>
            <a:r>
              <a:rPr lang="cs-CZ" sz="600" dirty="0"/>
              <a:t> </a:t>
            </a:r>
          </a:p>
          <a:p>
            <a:pPr marL="285750" indent="-285750">
              <a:buClr>
                <a:schemeClr val="accent3">
                  <a:lumMod val="40000"/>
                  <a:lumOff val="60000"/>
                </a:schemeClr>
              </a:buClr>
              <a:buFont typeface="Arial" panose="020B0604020202020204" pitchFamily="34" charset="0"/>
              <a:buChar char="•"/>
            </a:pPr>
            <a:r>
              <a:rPr lang="cs-CZ" sz="1400" b="1" dirty="0"/>
              <a:t>Broadband Cost Reduction Directive Directive 2014/61/EU podklad pro 194/2017 Sb. </a:t>
            </a:r>
          </a:p>
          <a:p>
            <a:pPr marL="742950" lvl="1" indent="-285750">
              <a:buClr>
                <a:schemeClr val="accent3">
                  <a:lumMod val="40000"/>
                  <a:lumOff val="60000"/>
                </a:schemeClr>
              </a:buClr>
              <a:buFont typeface="Arial" panose="020B0604020202020204" pitchFamily="34" charset="0"/>
              <a:buChar char="•"/>
            </a:pPr>
            <a:r>
              <a:rPr lang="cs-CZ" sz="1400" b="1" dirty="0"/>
              <a:t>v současnosti připravované na 2023 </a:t>
            </a:r>
            <a:r>
              <a:rPr lang="cs-CZ" sz="1000" i="1" dirty="0">
                <a:hlinkClick r:id="rId3"/>
              </a:rPr>
              <a:t>https://digital-strategy.ec.europa.eu/en/library/broadband-cost-reduction-directive-summary-report-consultation-its-review</a:t>
            </a:r>
            <a:endParaRPr lang="cs-CZ" sz="1000" i="1" dirty="0"/>
          </a:p>
          <a:p>
            <a:pPr marL="285750" indent="-285750">
              <a:buClr>
                <a:schemeClr val="accent3">
                  <a:lumMod val="40000"/>
                  <a:lumOff val="60000"/>
                </a:schemeClr>
              </a:buClr>
              <a:buFont typeface="Arial" panose="020B0604020202020204" pitchFamily="34" charset="0"/>
              <a:buChar char="•"/>
            </a:pPr>
            <a:endParaRPr lang="cs-CZ" sz="600" b="1" dirty="0"/>
          </a:p>
          <a:p>
            <a:pPr marL="285750" indent="-285750">
              <a:buClr>
                <a:schemeClr val="accent3">
                  <a:lumMod val="40000"/>
                  <a:lumOff val="60000"/>
                </a:schemeClr>
              </a:buClr>
              <a:buFont typeface="Arial" panose="020B0604020202020204" pitchFamily="34" charset="0"/>
              <a:buChar char="•"/>
            </a:pPr>
            <a:r>
              <a:rPr lang="cs-CZ" sz="1400" b="1" dirty="0"/>
              <a:t>Broadband network změna new Guidelines </a:t>
            </a:r>
          </a:p>
          <a:p>
            <a:pPr marL="742950" lvl="1" indent="-285750">
              <a:buClr>
                <a:schemeClr val="accent3">
                  <a:lumMod val="40000"/>
                  <a:lumOff val="60000"/>
                </a:schemeClr>
              </a:buClr>
              <a:buFont typeface="Arial" panose="020B0604020202020204" pitchFamily="34" charset="0"/>
              <a:buChar char="•"/>
            </a:pPr>
            <a:r>
              <a:rPr lang="cs-CZ" sz="1400" b="1" dirty="0"/>
              <a:t>(draft 12/2022, zveřejnění 1/2023) - </a:t>
            </a:r>
            <a:r>
              <a:rPr lang="cs-CZ" sz="1000" i="1" dirty="0">
                <a:hlinkClick r:id="rId4"/>
              </a:rPr>
              <a:t>https://ec.europa.eu/commission/presscorner/detail/cs/ip_22_7595</a:t>
            </a:r>
            <a:r>
              <a:rPr lang="cs-CZ" sz="1000" i="1" dirty="0"/>
              <a:t> </a:t>
            </a:r>
          </a:p>
          <a:p>
            <a:pPr marL="742950" lvl="1" indent="-285750">
              <a:buClr>
                <a:schemeClr val="accent3">
                  <a:lumMod val="40000"/>
                  <a:lumOff val="60000"/>
                </a:schemeClr>
              </a:buClr>
              <a:buFont typeface="Arial" panose="020B0604020202020204" pitchFamily="34" charset="0"/>
              <a:buChar char="•"/>
            </a:pPr>
            <a:r>
              <a:rPr lang="cs-CZ" sz="1400" b="1" dirty="0"/>
              <a:t>původně 26.1.2013 -</a:t>
            </a:r>
            <a:r>
              <a:rPr lang="cs-CZ" sz="1000" i="1" dirty="0"/>
              <a:t> </a:t>
            </a:r>
            <a:r>
              <a:rPr lang="cs-CZ" sz="1000" i="1" dirty="0">
                <a:hlinkClick r:id="rId5"/>
              </a:rPr>
              <a:t>https://ec.europa.eu/commission/presscorner/detail/en/IP_12_1424</a:t>
            </a:r>
            <a:r>
              <a:rPr lang="cs-CZ" sz="1000" i="1" dirty="0"/>
              <a:t> </a:t>
            </a:r>
            <a:endParaRPr lang="cs-CZ" sz="1400" dirty="0"/>
          </a:p>
        </p:txBody>
      </p:sp>
      <mc:AlternateContent xmlns:mc="http://schemas.openxmlformats.org/markup-compatibility/2006" xmlns:p14="http://schemas.microsoft.com/office/powerpoint/2010/main">
        <mc:Choice Requires="p14">
          <p:contentPart p14:bwMode="auto" r:id="rId6">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7"/>
              <a:stretch>
                <a:fillRect/>
              </a:stretch>
            </p:blipFill>
            <p:spPr>
              <a:xfrm>
                <a:off x="7908112" y="714041"/>
                <a:ext cx="18000" cy="18000"/>
              </a:xfrm>
              <a:prstGeom prst="rect">
                <a:avLst/>
              </a:prstGeom>
            </p:spPr>
          </p:pic>
        </mc:Fallback>
      </mc:AlternateContent>
      <p:pic>
        <p:nvPicPr>
          <p:cNvPr id="2" name="Picture 2">
            <a:extLst>
              <a:ext uri="{FF2B5EF4-FFF2-40B4-BE49-F238E27FC236}">
                <a16:creationId xmlns:a16="http://schemas.microsoft.com/office/drawing/2014/main" id="{05967B96-9940-5475-D2ED-77EF46939191}"/>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7151853" y="2501010"/>
            <a:ext cx="1310973" cy="502540"/>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se zakulacenými rohy 14">
            <a:extLst>
              <a:ext uri="{FF2B5EF4-FFF2-40B4-BE49-F238E27FC236}">
                <a16:creationId xmlns:a16="http://schemas.microsoft.com/office/drawing/2014/main" id="{1383FB56-EBF4-6E8F-9F86-AEB0791CC956}"/>
              </a:ext>
            </a:extLst>
          </p:cNvPr>
          <p:cNvSpPr/>
          <p:nvPr/>
        </p:nvSpPr>
        <p:spPr>
          <a:xfrm>
            <a:off x="1170264" y="4047688"/>
            <a:ext cx="6862195" cy="273844"/>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dirty="0"/>
          </a:p>
        </p:txBody>
      </p:sp>
    </p:spTree>
    <p:extLst>
      <p:ext uri="{BB962C8B-B14F-4D97-AF65-F5344CB8AC3E}">
        <p14:creationId xmlns:p14="http://schemas.microsoft.com/office/powerpoint/2010/main" val="267328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Struktura dokumentu GIA…</a:t>
            </a:r>
          </a:p>
        </p:txBody>
      </p:sp>
      <p:sp>
        <p:nvSpPr>
          <p:cNvPr id="3" name="Podnadpis 2">
            <a:extLst>
              <a:ext uri="{FF2B5EF4-FFF2-40B4-BE49-F238E27FC236}">
                <a16:creationId xmlns:a16="http://schemas.microsoft.com/office/drawing/2014/main" id="{0E8903DD-4F94-9278-DAA0-B317B9C32A68}"/>
              </a:ext>
            </a:extLst>
          </p:cNvPr>
          <p:cNvSpPr>
            <a:spLocks noGrp="1"/>
          </p:cNvSpPr>
          <p:nvPr>
            <p:ph type="subTitle" idx="1"/>
          </p:nvPr>
        </p:nvSpPr>
        <p:spPr>
          <a:xfrm>
            <a:off x="375822" y="3030782"/>
            <a:ext cx="4811573" cy="418765"/>
          </a:xfrm>
        </p:spPr>
        <p:txBody>
          <a:bodyPr/>
          <a:lstStyle/>
          <a:p>
            <a:r>
              <a:rPr lang="cs-CZ" dirty="0">
                <a:hlinkClick r:id="rId2"/>
              </a:rPr>
              <a:t>https://www.europarl.europa.eu/doceo/document/TA-9-2024-0293_CS.pdf</a:t>
            </a:r>
            <a:r>
              <a:rPr lang="cs-CZ" dirty="0"/>
              <a:t>   </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20</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Jak číst?</a:t>
            </a:r>
          </a:p>
        </p:txBody>
      </p:sp>
      <p:sp>
        <p:nvSpPr>
          <p:cNvPr id="5" name="TextovéPole 4">
            <a:extLst>
              <a:ext uri="{FF2B5EF4-FFF2-40B4-BE49-F238E27FC236}">
                <a16:creationId xmlns:a16="http://schemas.microsoft.com/office/drawing/2014/main" id="{D09FF28F-50E9-2642-9A8D-D1B07F694F42}"/>
              </a:ext>
            </a:extLst>
          </p:cNvPr>
          <p:cNvSpPr txBox="1"/>
          <p:nvPr/>
        </p:nvSpPr>
        <p:spPr>
          <a:xfrm>
            <a:off x="6606540" y="3598304"/>
            <a:ext cx="2533526" cy="830997"/>
          </a:xfrm>
          <a:prstGeom prst="rect">
            <a:avLst/>
          </a:prstGeom>
          <a:noFill/>
        </p:spPr>
        <p:txBody>
          <a:bodyPr wrap="square">
            <a:spAutoFit/>
          </a:bodyPr>
          <a:lstStyle/>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87 článků odůvodnění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19 článků nařízení</a:t>
            </a:r>
          </a:p>
          <a:p>
            <a:pPr marL="182563" indent="-182563">
              <a:spcBef>
                <a:spcPts val="0"/>
              </a:spcBef>
              <a:buFont typeface="Arial" panose="020B0604020202020204" pitchFamily="34" charset="0"/>
              <a:buChar char="•"/>
            </a:pPr>
            <a:r>
              <a:rPr lang="cs-CZ" sz="1600" b="1" dirty="0">
                <a:solidFill>
                  <a:schemeClr val="accent1"/>
                </a:solidFill>
                <a:latin typeface="+mj-lt"/>
                <a:ea typeface="+mj-ea"/>
                <a:cs typeface="+mj-cs"/>
              </a:rPr>
              <a:t>1 Příloha – srovnání</a:t>
            </a:r>
          </a:p>
        </p:txBody>
      </p:sp>
    </p:spTree>
    <p:extLst>
      <p:ext uri="{BB962C8B-B14F-4D97-AF65-F5344CB8AC3E}">
        <p14:creationId xmlns:p14="http://schemas.microsoft.com/office/powerpoint/2010/main" val="190493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Obsah GIA</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21</a:t>
            </a:fld>
            <a:endParaRPr lang="en-GB" dirty="0"/>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2" name="Tabulka 6">
            <a:extLst>
              <a:ext uri="{FF2B5EF4-FFF2-40B4-BE49-F238E27FC236}">
                <a16:creationId xmlns:a16="http://schemas.microsoft.com/office/drawing/2014/main" id="{7E0919F7-F537-7284-B2E4-564E6EAAB8CD}"/>
              </a:ext>
            </a:extLst>
          </p:cNvPr>
          <p:cNvGraphicFramePr>
            <a:graphicFrameLocks noGrp="1"/>
          </p:cNvGraphicFramePr>
          <p:nvPr>
            <p:extLst>
              <p:ext uri="{D42A27DB-BD31-4B8C-83A1-F6EECF244321}">
                <p14:modId xmlns:p14="http://schemas.microsoft.com/office/powerpoint/2010/main" val="767083905"/>
              </p:ext>
            </p:extLst>
          </p:nvPr>
        </p:nvGraphicFramePr>
        <p:xfrm>
          <a:off x="0" y="1204938"/>
          <a:ext cx="8959644" cy="3709262"/>
        </p:xfrm>
        <a:graphic>
          <a:graphicData uri="http://schemas.openxmlformats.org/drawingml/2006/table">
            <a:tbl>
              <a:tblPr firstRow="1" bandRow="1">
                <a:tableStyleId>{D7AC3CCA-C797-4891-BE02-D94E43425B78}</a:tableStyleId>
              </a:tblPr>
              <a:tblGrid>
                <a:gridCol w="2794818">
                  <a:extLst>
                    <a:ext uri="{9D8B030D-6E8A-4147-A177-3AD203B41FA5}">
                      <a16:colId xmlns:a16="http://schemas.microsoft.com/office/drawing/2014/main" val="2615456189"/>
                    </a:ext>
                  </a:extLst>
                </a:gridCol>
                <a:gridCol w="3487994">
                  <a:extLst>
                    <a:ext uri="{9D8B030D-6E8A-4147-A177-3AD203B41FA5}">
                      <a16:colId xmlns:a16="http://schemas.microsoft.com/office/drawing/2014/main" val="32207106"/>
                    </a:ext>
                  </a:extLst>
                </a:gridCol>
                <a:gridCol w="2676832">
                  <a:extLst>
                    <a:ext uri="{9D8B030D-6E8A-4147-A177-3AD203B41FA5}">
                      <a16:colId xmlns:a16="http://schemas.microsoft.com/office/drawing/2014/main" val="2994803490"/>
                    </a:ext>
                  </a:extLst>
                </a:gridCol>
              </a:tblGrid>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 </a:t>
                      </a:r>
                      <a:r>
                        <a:rPr lang="cs-CZ" sz="1400" b="0" u="none" kern="1200" dirty="0">
                          <a:solidFill>
                            <a:schemeClr val="dk1"/>
                          </a:solidFill>
                          <a:effectLst/>
                          <a:latin typeface="+mn-lt"/>
                          <a:ea typeface="+mn-ea"/>
                          <a:cs typeface="+mn-cs"/>
                        </a:rPr>
                        <a:t>– Předmět a oblast působnosti</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7 </a:t>
                      </a:r>
                      <a:r>
                        <a:rPr lang="cs-CZ" sz="1400" b="0" u="none" kern="1200" dirty="0">
                          <a:solidFill>
                            <a:schemeClr val="dk1"/>
                          </a:solidFill>
                          <a:effectLst/>
                          <a:latin typeface="+mn-lt"/>
                          <a:ea typeface="+mn-ea"/>
                          <a:cs typeface="+mn-cs"/>
                        </a:rPr>
                        <a:t>– Postup udělování povolení a omezení vlastnických práv třetích osob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13 </a:t>
                      </a:r>
                      <a:r>
                        <a:rPr lang="cs-CZ" sz="1400" b="0" u="none" kern="1200" dirty="0">
                          <a:solidFill>
                            <a:schemeClr val="dk1"/>
                          </a:solidFill>
                          <a:effectLst/>
                          <a:latin typeface="+mn-lt"/>
                          <a:ea typeface="+mn-ea"/>
                          <a:cs typeface="+mn-cs"/>
                        </a:rPr>
                        <a:t>– Řešení sporů</a:t>
                      </a:r>
                      <a:endParaRPr lang="cs-CZ" sz="1400" b="0" u="none" dirty="0"/>
                    </a:p>
                  </a:txBody>
                  <a:tcPr/>
                </a:tc>
                <a:extLst>
                  <a:ext uri="{0D108BD9-81ED-4DB2-BD59-A6C34878D82A}">
                    <a16:rowId xmlns:a16="http://schemas.microsoft.com/office/drawing/2014/main" val="3421943406"/>
                  </a:ext>
                </a:extLst>
              </a:tr>
              <a:tr h="53151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2 </a:t>
                      </a:r>
                      <a:r>
                        <a:rPr lang="cs-CZ" sz="1400" b="0" u="none" kern="1200" dirty="0">
                          <a:solidFill>
                            <a:schemeClr val="dk1"/>
                          </a:solidFill>
                          <a:effectLst/>
                          <a:latin typeface="+mn-lt"/>
                          <a:ea typeface="+mn-ea"/>
                          <a:cs typeface="+mn-cs"/>
                        </a:rPr>
                        <a:t>– Definice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8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Nevydání rozhodnutí o žádosti o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14 </a:t>
                      </a:r>
                      <a:r>
                        <a:rPr lang="cs-CZ" sz="1400" b="0" u="none" kern="1200" dirty="0">
                          <a:solidFill>
                            <a:schemeClr val="dk1"/>
                          </a:solidFill>
                          <a:effectLst/>
                          <a:latin typeface="+mn-lt"/>
                          <a:ea typeface="+mn-ea"/>
                          <a:cs typeface="+mn-cs"/>
                        </a:rPr>
                        <a:t>– Příslušné orgány</a:t>
                      </a:r>
                      <a:endParaRPr lang="cs-CZ" sz="1400" b="0" u="none" dirty="0"/>
                    </a:p>
                  </a:txBody>
                  <a:tcPr/>
                </a:tc>
                <a:extLst>
                  <a:ext uri="{0D108BD9-81ED-4DB2-BD59-A6C34878D82A}">
                    <a16:rowId xmlns:a16="http://schemas.microsoft.com/office/drawing/2014/main" val="1460657081"/>
                  </a:ext>
                </a:extLst>
              </a:tr>
              <a:tr h="62314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3 </a:t>
                      </a:r>
                      <a:r>
                        <a:rPr lang="cs-CZ" sz="1400" b="0" u="none" kern="1200" dirty="0">
                          <a:solidFill>
                            <a:schemeClr val="dk1"/>
                          </a:solidFill>
                          <a:effectLst/>
                          <a:latin typeface="+mn-lt"/>
                          <a:ea typeface="+mn-ea"/>
                          <a:cs typeface="+mn-cs"/>
                        </a:rPr>
                        <a:t>– Přístup k existující fyzické infrastruktuře</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9 </a:t>
                      </a:r>
                      <a:r>
                        <a:rPr lang="cs-CZ" sz="1400" b="0" u="none" kern="1200" dirty="0">
                          <a:solidFill>
                            <a:schemeClr val="dk1"/>
                          </a:solidFill>
                          <a:effectLst/>
                          <a:latin typeface="+mn-lt"/>
                          <a:ea typeface="+mn-ea"/>
                          <a:cs typeface="+mn-cs"/>
                        </a:rPr>
                        <a:t>– </a:t>
                      </a:r>
                      <a:r>
                        <a:rPr lang="cs-CZ" sz="1400" b="0" i="1" kern="1200" dirty="0">
                          <a:solidFill>
                            <a:schemeClr val="dk1"/>
                          </a:solidFill>
                          <a:effectLst/>
                          <a:latin typeface="+mn-lt"/>
                          <a:ea typeface="+mn-ea"/>
                          <a:cs typeface="+mn-cs"/>
                        </a:rPr>
                        <a:t>Výjimky z postupů udělování povolení</a:t>
                      </a:r>
                      <a:endParaRPr lang="cs-CZ" sz="1400" b="0" kern="1200" dirty="0">
                        <a:solidFill>
                          <a:schemeClr val="dk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15 </a:t>
                      </a:r>
                      <a:r>
                        <a:rPr lang="cs-CZ" sz="1400" b="0" u="none" kern="1200" dirty="0">
                          <a:solidFill>
                            <a:schemeClr val="dk1"/>
                          </a:solidFill>
                          <a:effectLst/>
                          <a:latin typeface="+mn-lt"/>
                          <a:ea typeface="+mn-ea"/>
                          <a:cs typeface="+mn-cs"/>
                        </a:rPr>
                        <a:t>– Sankce</a:t>
                      </a:r>
                    </a:p>
                    <a:p>
                      <a:endParaRPr lang="cs-CZ" sz="1400" dirty="0"/>
                    </a:p>
                  </a:txBody>
                  <a:tcPr/>
                </a:tc>
                <a:extLst>
                  <a:ext uri="{0D108BD9-81ED-4DB2-BD59-A6C34878D82A}">
                    <a16:rowId xmlns:a16="http://schemas.microsoft.com/office/drawing/2014/main" val="1716508690"/>
                  </a:ext>
                </a:extLst>
              </a:tr>
              <a:tr h="55120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4 </a:t>
                      </a:r>
                      <a:r>
                        <a:rPr lang="cs-CZ" sz="1400" b="0" u="none" kern="1200" dirty="0">
                          <a:solidFill>
                            <a:schemeClr val="dk1"/>
                          </a:solidFill>
                          <a:effectLst/>
                          <a:latin typeface="+mn-lt"/>
                          <a:ea typeface="+mn-ea"/>
                          <a:cs typeface="+mn-cs"/>
                        </a:rPr>
                        <a:t>– Transparentnost fyzické infrastruktury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10 </a:t>
                      </a:r>
                      <a:r>
                        <a:rPr lang="cs-CZ" sz="1400" b="0" u="none" kern="1200" dirty="0">
                          <a:solidFill>
                            <a:schemeClr val="dk1"/>
                          </a:solidFill>
                          <a:effectLst/>
                          <a:latin typeface="+mn-lt"/>
                          <a:ea typeface="+mn-ea"/>
                          <a:cs typeface="+mn-cs"/>
                        </a:rPr>
                        <a:t>– Fyzická infrastruktura uvnitř budovy a optické rozvody</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16 </a:t>
                      </a:r>
                      <a:r>
                        <a:rPr lang="cs-CZ" sz="1400" b="0" u="none" kern="1200" dirty="0">
                          <a:solidFill>
                            <a:schemeClr val="dk1"/>
                          </a:solidFill>
                          <a:effectLst/>
                          <a:latin typeface="+mn-lt"/>
                          <a:ea typeface="+mn-ea"/>
                          <a:cs typeface="+mn-cs"/>
                        </a:rPr>
                        <a:t>– </a:t>
                      </a:r>
                      <a:r>
                        <a:rPr lang="cs-CZ" sz="1350" kern="1200" dirty="0">
                          <a:solidFill>
                            <a:schemeClr val="dk1"/>
                          </a:solidFill>
                          <a:effectLst/>
                          <a:latin typeface="+mn-lt"/>
                          <a:ea typeface="+mn-ea"/>
                          <a:cs typeface="+mn-cs"/>
                        </a:rPr>
                        <a:t>Podávání zpráv a monitorování</a:t>
                      </a:r>
                      <a:endParaRPr lang="cs-CZ" sz="1400" b="0" u="none" dirty="0"/>
                    </a:p>
                  </a:txBody>
                  <a:tcPr/>
                </a:tc>
                <a:extLst>
                  <a:ext uri="{0D108BD9-81ED-4DB2-BD59-A6C34878D82A}">
                    <a16:rowId xmlns:a16="http://schemas.microsoft.com/office/drawing/2014/main" val="86897910"/>
                  </a:ext>
                </a:extLst>
              </a:tr>
              <a:tr h="5733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5 </a:t>
                      </a:r>
                      <a:r>
                        <a:rPr lang="cs-CZ" sz="1400" b="0" u="none" kern="1200" dirty="0">
                          <a:solidFill>
                            <a:schemeClr val="dk1"/>
                          </a:solidFill>
                          <a:effectLst/>
                          <a:latin typeface="+mn-lt"/>
                          <a:ea typeface="+mn-ea"/>
                          <a:cs typeface="+mn-cs"/>
                        </a:rPr>
                        <a:t>– Koordinace stavebních prací</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11 </a:t>
                      </a:r>
                      <a:r>
                        <a:rPr lang="cs-CZ" sz="1400" b="0" u="none" kern="1200" dirty="0">
                          <a:solidFill>
                            <a:schemeClr val="dk1"/>
                          </a:solidFill>
                          <a:effectLst/>
                          <a:latin typeface="+mn-lt"/>
                          <a:ea typeface="+mn-ea"/>
                          <a:cs typeface="+mn-cs"/>
                        </a:rPr>
                        <a:t>– Přístup k fyzické infrastruktuře v budově</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17 </a:t>
                      </a:r>
                      <a:r>
                        <a:rPr lang="cs-CZ" sz="1400" b="0" u="none" kern="1200" dirty="0">
                          <a:solidFill>
                            <a:schemeClr val="dk1"/>
                          </a:solidFill>
                          <a:effectLst/>
                          <a:latin typeface="+mn-lt"/>
                          <a:ea typeface="+mn-ea"/>
                          <a:cs typeface="+mn-cs"/>
                        </a:rPr>
                        <a:t>– </a:t>
                      </a:r>
                      <a:r>
                        <a:rPr lang="cs-CZ" sz="1400" b="0" kern="1200" dirty="0">
                          <a:solidFill>
                            <a:schemeClr val="dk1"/>
                          </a:solidFill>
                          <a:effectLst/>
                          <a:latin typeface="+mn-lt"/>
                          <a:ea typeface="+mn-ea"/>
                          <a:cs typeface="+mn-cs"/>
                        </a:rPr>
                        <a:t>Změny nařízení (EU) 2015/2120</a:t>
                      </a:r>
                      <a:endParaRPr lang="cs-CZ" sz="1400" b="0" u="none" dirty="0"/>
                    </a:p>
                  </a:txBody>
                  <a:tcPr/>
                </a:tc>
                <a:extLst>
                  <a:ext uri="{0D108BD9-81ED-4DB2-BD59-A6C34878D82A}">
                    <a16:rowId xmlns:a16="http://schemas.microsoft.com/office/drawing/2014/main" val="1812593660"/>
                  </a:ext>
                </a:extLst>
              </a:tr>
              <a:tr h="367010">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6 </a:t>
                      </a:r>
                      <a:r>
                        <a:rPr lang="cs-CZ" sz="1400" b="0" u="none" kern="1200" dirty="0">
                          <a:solidFill>
                            <a:schemeClr val="dk1"/>
                          </a:solidFill>
                          <a:effectLst/>
                          <a:latin typeface="+mn-lt"/>
                          <a:ea typeface="+mn-ea"/>
                          <a:cs typeface="+mn-cs"/>
                        </a:rPr>
                        <a:t>– Transparentnost plánovaných stavebních prací</a:t>
                      </a:r>
                      <a:endParaRPr lang="cs-CZ" sz="1400" b="0" u="none" dirty="0"/>
                    </a:p>
                  </a:txBody>
                  <a:tcPr/>
                </a:tc>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Článek 12 </a:t>
                      </a:r>
                      <a:r>
                        <a:rPr lang="cs-CZ" sz="1400" b="0" u="none" kern="1200" dirty="0">
                          <a:solidFill>
                            <a:schemeClr val="dk1"/>
                          </a:solidFill>
                          <a:effectLst/>
                          <a:latin typeface="+mn-lt"/>
                          <a:ea typeface="+mn-ea"/>
                          <a:cs typeface="+mn-cs"/>
                        </a:rPr>
                        <a:t>– Digitalizace jednotlivých informačních míst </a:t>
                      </a:r>
                      <a:endParaRPr lang="cs-CZ" sz="1400" b="0" u="none"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18 </a:t>
                      </a:r>
                      <a:r>
                        <a:rPr lang="cs-CZ" sz="1400" b="0" u="none" kern="1200" dirty="0">
                          <a:solidFill>
                            <a:schemeClr val="dk1"/>
                          </a:solidFill>
                          <a:effectLst/>
                          <a:latin typeface="+mn-lt"/>
                          <a:ea typeface="+mn-ea"/>
                          <a:cs typeface="+mn-cs"/>
                        </a:rPr>
                        <a:t>– Zrušení</a:t>
                      </a:r>
                      <a:endParaRPr lang="cs-CZ" sz="1400" b="0" u="none" dirty="0"/>
                    </a:p>
                  </a:txBody>
                  <a:tcPr/>
                </a:tc>
                <a:extLst>
                  <a:ext uri="{0D108BD9-81ED-4DB2-BD59-A6C34878D82A}">
                    <a16:rowId xmlns:a16="http://schemas.microsoft.com/office/drawing/2014/main" val="4152139433"/>
                  </a:ext>
                </a:extLst>
              </a:tr>
              <a:tr h="531512">
                <a:tc vMerge="1">
                  <a:txBody>
                    <a:bodyPr/>
                    <a:lstStyle/>
                    <a:p>
                      <a:endParaRPr lang="cs-CZ"/>
                    </a:p>
                  </a:txBody>
                  <a:tcPr/>
                </a:tc>
                <a:tc vMerge="1">
                  <a:txBody>
                    <a:bodyPr/>
                    <a:lstStyle/>
                    <a:p>
                      <a:endParaRPr lang="cs-CZ"/>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cs-CZ" sz="1400" b="1" u="none" kern="1200" dirty="0">
                          <a:solidFill>
                            <a:schemeClr val="dk1"/>
                          </a:solidFill>
                          <a:effectLst/>
                          <a:latin typeface="+mn-lt"/>
                          <a:ea typeface="+mn-ea"/>
                          <a:cs typeface="+mn-cs"/>
                        </a:rPr>
                        <a:t>Články 19 </a:t>
                      </a:r>
                      <a:r>
                        <a:rPr lang="cs-CZ" sz="1400" b="0" u="none" kern="1200" dirty="0">
                          <a:solidFill>
                            <a:schemeClr val="dk1"/>
                          </a:solidFill>
                          <a:effectLst/>
                          <a:latin typeface="+mn-lt"/>
                          <a:ea typeface="+mn-ea"/>
                          <a:cs typeface="+mn-cs"/>
                        </a:rPr>
                        <a:t>– </a:t>
                      </a:r>
                      <a:r>
                        <a:rPr lang="pl-PL" sz="1400" b="0" u="none" kern="1200" dirty="0">
                          <a:solidFill>
                            <a:schemeClr val="dk1"/>
                          </a:solidFill>
                          <a:effectLst/>
                          <a:latin typeface="+mn-lt"/>
                          <a:ea typeface="+mn-ea"/>
                          <a:cs typeface="+mn-cs"/>
                        </a:rPr>
                        <a:t>Vstup v platnost a použitelnost</a:t>
                      </a:r>
                      <a:endParaRPr lang="cs-CZ" sz="1400" b="0" u="none" dirty="0"/>
                    </a:p>
                  </a:txBody>
                  <a:tcPr/>
                </a:tc>
                <a:extLst>
                  <a:ext uri="{0D108BD9-81ED-4DB2-BD59-A6C34878D82A}">
                    <a16:rowId xmlns:a16="http://schemas.microsoft.com/office/drawing/2014/main" val="1090183918"/>
                  </a:ext>
                </a:extLst>
              </a:tr>
            </a:tbl>
          </a:graphicData>
        </a:graphic>
      </p:graphicFrame>
      <p:grpSp>
        <p:nvGrpSpPr>
          <p:cNvPr id="18" name="Skupina 17">
            <a:extLst>
              <a:ext uri="{FF2B5EF4-FFF2-40B4-BE49-F238E27FC236}">
                <a16:creationId xmlns:a16="http://schemas.microsoft.com/office/drawing/2014/main" id="{EDCFD27B-94B7-7698-B5C6-6BC04190319E}"/>
              </a:ext>
            </a:extLst>
          </p:cNvPr>
          <p:cNvGrpSpPr/>
          <p:nvPr/>
        </p:nvGrpSpPr>
        <p:grpSpPr>
          <a:xfrm>
            <a:off x="1410354" y="1340942"/>
            <a:ext cx="5156535" cy="3286367"/>
            <a:chOff x="1410354" y="1340942"/>
            <a:chExt cx="5156535" cy="3286367"/>
          </a:xfrm>
        </p:grpSpPr>
        <p:sp>
          <p:nvSpPr>
            <p:cNvPr id="6" name="TextovéPole 5">
              <a:extLst>
                <a:ext uri="{FF2B5EF4-FFF2-40B4-BE49-F238E27FC236}">
                  <a16:creationId xmlns:a16="http://schemas.microsoft.com/office/drawing/2014/main" id="{22D75D7E-CEF6-171C-27C6-09EB526CF466}"/>
                </a:ext>
              </a:extLst>
            </p:cNvPr>
            <p:cNvSpPr txBox="1"/>
            <p:nvPr/>
          </p:nvSpPr>
          <p:spPr>
            <a:xfrm rot="21049042">
              <a:off x="1633961" y="227046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8" name="TextovéPole 7">
              <a:extLst>
                <a:ext uri="{FF2B5EF4-FFF2-40B4-BE49-F238E27FC236}">
                  <a16:creationId xmlns:a16="http://schemas.microsoft.com/office/drawing/2014/main" id="{5D20B555-E0D9-6F42-9592-243F4EA6DDBD}"/>
                </a:ext>
              </a:extLst>
            </p:cNvPr>
            <p:cNvSpPr txBox="1"/>
            <p:nvPr/>
          </p:nvSpPr>
          <p:spPr>
            <a:xfrm rot="21049042">
              <a:off x="1704014" y="2829015"/>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9" name="TextovéPole 8">
              <a:extLst>
                <a:ext uri="{FF2B5EF4-FFF2-40B4-BE49-F238E27FC236}">
                  <a16:creationId xmlns:a16="http://schemas.microsoft.com/office/drawing/2014/main" id="{3C3E59CB-49A0-4658-544C-DEAA87C4D6CB}"/>
                </a:ext>
              </a:extLst>
            </p:cNvPr>
            <p:cNvSpPr txBox="1"/>
            <p:nvPr/>
          </p:nvSpPr>
          <p:spPr>
            <a:xfrm rot="21049042">
              <a:off x="1633960" y="3494194"/>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0" name="TextovéPole 9">
              <a:extLst>
                <a:ext uri="{FF2B5EF4-FFF2-40B4-BE49-F238E27FC236}">
                  <a16:creationId xmlns:a16="http://schemas.microsoft.com/office/drawing/2014/main" id="{AE164F70-434E-0E0F-BD83-88099EA1A9A2}"/>
                </a:ext>
              </a:extLst>
            </p:cNvPr>
            <p:cNvSpPr txBox="1"/>
            <p:nvPr/>
          </p:nvSpPr>
          <p:spPr>
            <a:xfrm rot="21049042">
              <a:off x="1410354" y="4385329"/>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1" name="TextovéPole 10">
              <a:extLst>
                <a:ext uri="{FF2B5EF4-FFF2-40B4-BE49-F238E27FC236}">
                  <a16:creationId xmlns:a16="http://schemas.microsoft.com/office/drawing/2014/main" id="{9708D4A6-8FE5-3061-930A-368B327316AE}"/>
                </a:ext>
              </a:extLst>
            </p:cNvPr>
            <p:cNvSpPr txBox="1"/>
            <p:nvPr/>
          </p:nvSpPr>
          <p:spPr>
            <a:xfrm rot="21049042">
              <a:off x="5053428" y="2026783"/>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2" name="TextovéPole 11">
              <a:extLst>
                <a:ext uri="{FF2B5EF4-FFF2-40B4-BE49-F238E27FC236}">
                  <a16:creationId xmlns:a16="http://schemas.microsoft.com/office/drawing/2014/main" id="{40B05D5A-5EA2-E02F-4FC7-8AEDA95BD884}"/>
                </a:ext>
              </a:extLst>
            </p:cNvPr>
            <p:cNvSpPr txBox="1"/>
            <p:nvPr/>
          </p:nvSpPr>
          <p:spPr>
            <a:xfrm rot="21049042">
              <a:off x="5053428" y="3164535"/>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4" name="TextovéPole 13">
              <a:extLst>
                <a:ext uri="{FF2B5EF4-FFF2-40B4-BE49-F238E27FC236}">
                  <a16:creationId xmlns:a16="http://schemas.microsoft.com/office/drawing/2014/main" id="{F0AB2F4F-6DC4-72AA-BCFC-CC6EBE5F86B8}"/>
                </a:ext>
              </a:extLst>
            </p:cNvPr>
            <p:cNvSpPr txBox="1"/>
            <p:nvPr/>
          </p:nvSpPr>
          <p:spPr>
            <a:xfrm rot="21049042">
              <a:off x="5231951" y="1340942"/>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sp>
          <p:nvSpPr>
            <p:cNvPr id="15" name="TextovéPole 14">
              <a:extLst>
                <a:ext uri="{FF2B5EF4-FFF2-40B4-BE49-F238E27FC236}">
                  <a16:creationId xmlns:a16="http://schemas.microsoft.com/office/drawing/2014/main" id="{86CB83AD-2A5B-08D5-234A-3B0FE5711385}"/>
                </a:ext>
              </a:extLst>
            </p:cNvPr>
            <p:cNvSpPr txBox="1"/>
            <p:nvPr/>
          </p:nvSpPr>
          <p:spPr>
            <a:xfrm rot="21049042">
              <a:off x="4896418" y="4281277"/>
              <a:ext cx="1334938" cy="241980"/>
            </a:xfrm>
            <a:prstGeom prst="rect">
              <a:avLst/>
            </a:prstGeom>
            <a:solidFill>
              <a:schemeClr val="bg1">
                <a:alpha val="67000"/>
              </a:schemeClr>
            </a:solidFill>
          </p:spPr>
          <p:txBody>
            <a:bodyPr wrap="square" lIns="36000" tIns="36000" rIns="36000" bIns="36000" rtlCol="0">
              <a:spAutoFit/>
            </a:bodyPr>
            <a:lstStyle/>
            <a:p>
              <a:pPr algn="ctr"/>
              <a:r>
                <a:rPr lang="cs-CZ" sz="1100" dirty="0">
                  <a:solidFill>
                    <a:schemeClr val="accent5"/>
                  </a:solidFill>
                </a:rPr>
                <a:t>Možný vliv na obce</a:t>
              </a:r>
            </a:p>
          </p:txBody>
        </p:sp>
      </p:grpSp>
    </p:spTree>
    <p:extLst>
      <p:ext uri="{BB962C8B-B14F-4D97-AF65-F5344CB8AC3E}">
        <p14:creationId xmlns:p14="http://schemas.microsoft.com/office/powerpoint/2010/main" val="18980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27FCE-7B73-9533-EDB8-592B340A9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8A89F1D-59A0-D14A-CBDF-2788CE6C400E}"/>
              </a:ext>
            </a:extLst>
          </p:cNvPr>
          <p:cNvSpPr>
            <a:spLocks noGrp="1"/>
          </p:cNvSpPr>
          <p:nvPr>
            <p:ph type="title"/>
          </p:nvPr>
        </p:nvSpPr>
        <p:spPr>
          <a:xfrm>
            <a:off x="628650" y="381001"/>
            <a:ext cx="6013813" cy="771750"/>
          </a:xfrm>
        </p:spPr>
        <p:txBody>
          <a:bodyPr>
            <a:normAutofit/>
          </a:bodyPr>
          <a:lstStyle/>
          <a:p>
            <a:r>
              <a:rPr lang="cs-CZ" sz="1800" dirty="0"/>
              <a:t>Co sledovat při čtení…</a:t>
            </a:r>
            <a:endParaRPr lang="en-GB" sz="1800" dirty="0"/>
          </a:p>
        </p:txBody>
      </p:sp>
      <p:grpSp>
        <p:nvGrpSpPr>
          <p:cNvPr id="6" name="Google Shape;744;p37">
            <a:extLst>
              <a:ext uri="{FF2B5EF4-FFF2-40B4-BE49-F238E27FC236}">
                <a16:creationId xmlns:a16="http://schemas.microsoft.com/office/drawing/2014/main" id="{5C7AFEEE-EE42-E957-588F-B0F61C8DF49B}"/>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D554E4A9-8F48-4CD0-6C3F-74D8DEF0BA73}"/>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258F8FA1-E9B8-2107-84F3-537462E2879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FC38D3C0-0768-0D95-C0AE-E48002C4DF55}"/>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A55A73F8-43E5-99D2-1608-C243E85F4B15}"/>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1E8C77E4-6C72-8940-D344-5A8AB703C47C}"/>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7F5B2C82-A67B-6514-B67D-855BBD3334D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AE083A71-A0D0-B84F-A5BE-C8B574F58E01}"/>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 name="Content Placeholder 1">
            <a:extLst>
              <a:ext uri="{FF2B5EF4-FFF2-40B4-BE49-F238E27FC236}">
                <a16:creationId xmlns:a16="http://schemas.microsoft.com/office/drawing/2014/main" id="{C07671E7-D222-12A3-A0D8-E989168C7B17}"/>
              </a:ext>
            </a:extLst>
          </p:cNvPr>
          <p:cNvSpPr txBox="1">
            <a:spLocks/>
          </p:cNvSpPr>
          <p:nvPr/>
        </p:nvSpPr>
        <p:spPr>
          <a:xfrm>
            <a:off x="196393" y="1327582"/>
            <a:ext cx="8817973" cy="771751"/>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mnohé zde uvedené povinnosti </a:t>
            </a:r>
            <a:r>
              <a:rPr lang="cs-CZ" sz="1500" b="1" dirty="0"/>
              <a:t>nejsou novinky</a:t>
            </a:r>
            <a:r>
              <a:rPr lang="cs-CZ" sz="1500" dirty="0"/>
              <a:t>, ale vycházení ze směrnice</a:t>
            </a:r>
            <a:r>
              <a:rPr lang="en-US" sz="1500" dirty="0"/>
              <a:t> 2014/61/EU</a:t>
            </a:r>
            <a:r>
              <a:rPr lang="cs-CZ" sz="1500" dirty="0"/>
              <a:t> (</a:t>
            </a:r>
            <a:r>
              <a:rPr lang="en-US" sz="1500" dirty="0"/>
              <a:t>BCRD – Broadband Cost Reduction Directive</a:t>
            </a:r>
            <a:r>
              <a:rPr lang="cs-CZ" sz="1500" dirty="0"/>
              <a:t>) u nás známé pod </a:t>
            </a:r>
            <a:r>
              <a:rPr lang="cs-CZ" sz="1500" b="1" dirty="0"/>
              <a:t>zákonem č. 194/2017 Sb.</a:t>
            </a:r>
            <a:r>
              <a:rPr lang="cs-CZ" sz="1500" dirty="0"/>
              <a:t>,</a:t>
            </a:r>
          </a:p>
        </p:txBody>
      </p:sp>
      <p:pic>
        <p:nvPicPr>
          <p:cNvPr id="5" name="Obrázek 4">
            <a:extLst>
              <a:ext uri="{FF2B5EF4-FFF2-40B4-BE49-F238E27FC236}">
                <a16:creationId xmlns:a16="http://schemas.microsoft.com/office/drawing/2014/main" id="{D697A6A9-C3C8-83D9-0EC6-D1CDB2734226}"/>
              </a:ext>
            </a:extLst>
          </p:cNvPr>
          <p:cNvPicPr>
            <a:picLocks noChangeAspect="1"/>
          </p:cNvPicPr>
          <p:nvPr/>
        </p:nvPicPr>
        <p:blipFill>
          <a:blip r:embed="rId2"/>
          <a:stretch>
            <a:fillRect/>
          </a:stretch>
        </p:blipFill>
        <p:spPr>
          <a:xfrm>
            <a:off x="6697980" y="1914075"/>
            <a:ext cx="2316386" cy="1887426"/>
          </a:xfrm>
          <a:prstGeom prst="rect">
            <a:avLst/>
          </a:prstGeom>
        </p:spPr>
      </p:pic>
      <p:sp>
        <p:nvSpPr>
          <p:cNvPr id="14" name="Content Placeholder 1">
            <a:extLst>
              <a:ext uri="{FF2B5EF4-FFF2-40B4-BE49-F238E27FC236}">
                <a16:creationId xmlns:a16="http://schemas.microsoft.com/office/drawing/2014/main" id="{5502B8C1-0560-3F9F-7192-65B15B9F7E07}"/>
              </a:ext>
            </a:extLst>
          </p:cNvPr>
          <p:cNvSpPr txBox="1">
            <a:spLocks/>
          </p:cNvSpPr>
          <p:nvPr/>
        </p:nvSpPr>
        <p:spPr>
          <a:xfrm>
            <a:off x="177948" y="1802419"/>
            <a:ext cx="6691533" cy="2921980"/>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vazba mezi původní Směrnicí a připravovaným Nařízením GIA je popsán v Příloze 1. Nařízení GIA o opatřeních ke snížení nákladů na budování gigabitových sítí elektronických komunikací</a:t>
            </a:r>
          </a:p>
          <a:p>
            <a:pPr>
              <a:spcBef>
                <a:spcPts val="600"/>
              </a:spcBef>
              <a:buClr>
                <a:schemeClr val="tx1"/>
              </a:buClr>
            </a:pPr>
            <a:r>
              <a:rPr lang="cs-CZ" sz="1500" dirty="0"/>
              <a:t>různá doba účinnost nařízení: </a:t>
            </a:r>
          </a:p>
          <a:p>
            <a:pPr lvl="1">
              <a:spcBef>
                <a:spcPts val="600"/>
              </a:spcBef>
              <a:buClr>
                <a:schemeClr val="tx1"/>
              </a:buClr>
            </a:pPr>
            <a:r>
              <a:rPr lang="cs-CZ" sz="1300" dirty="0"/>
              <a:t>ode dne vstupu nařízení v platnost</a:t>
            </a:r>
          </a:p>
          <a:p>
            <a:pPr lvl="1">
              <a:spcBef>
                <a:spcPts val="600"/>
              </a:spcBef>
              <a:buClr>
                <a:schemeClr val="tx1"/>
              </a:buClr>
            </a:pPr>
            <a:r>
              <a:rPr lang="cs-CZ" sz="1300" dirty="0"/>
              <a:t>od 15.5.2024</a:t>
            </a:r>
          </a:p>
          <a:p>
            <a:pPr lvl="1">
              <a:spcBef>
                <a:spcPts val="600"/>
              </a:spcBef>
              <a:buClr>
                <a:schemeClr val="tx1"/>
              </a:buClr>
            </a:pPr>
            <a:r>
              <a:rPr lang="cs-CZ" sz="1300" dirty="0"/>
              <a:t>18 měsíců ode dne vstupu tohoto nařízení v platnost</a:t>
            </a:r>
          </a:p>
          <a:p>
            <a:pPr lvl="1">
              <a:spcBef>
                <a:spcPts val="600"/>
              </a:spcBef>
              <a:buClr>
                <a:schemeClr val="tx1"/>
              </a:buClr>
            </a:pPr>
            <a:r>
              <a:rPr lang="cs-CZ" sz="1300" dirty="0"/>
              <a:t>21 měsíců ode dne vstupu tohoto nařízení v platnost</a:t>
            </a:r>
          </a:p>
          <a:p>
            <a:pPr lvl="1">
              <a:spcBef>
                <a:spcPts val="600"/>
              </a:spcBef>
              <a:buClr>
                <a:schemeClr val="tx1"/>
              </a:buClr>
            </a:pPr>
            <a:r>
              <a:rPr lang="cs-CZ" sz="1300" dirty="0"/>
              <a:t>24 měsíců ode dne vstupu tohoto nařízení v platnost</a:t>
            </a:r>
          </a:p>
        </p:txBody>
      </p:sp>
      <p:sp>
        <p:nvSpPr>
          <p:cNvPr id="15" name="Content Placeholder 1">
            <a:extLst>
              <a:ext uri="{FF2B5EF4-FFF2-40B4-BE49-F238E27FC236}">
                <a16:creationId xmlns:a16="http://schemas.microsoft.com/office/drawing/2014/main" id="{FA36CF9E-0D0B-E8B1-E651-3FEE4D135585}"/>
              </a:ext>
            </a:extLst>
          </p:cNvPr>
          <p:cNvSpPr txBox="1">
            <a:spLocks/>
          </p:cNvSpPr>
          <p:nvPr/>
        </p:nvSpPr>
        <p:spPr>
          <a:xfrm>
            <a:off x="148079" y="4094027"/>
            <a:ext cx="8817973" cy="508454"/>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500" dirty="0"/>
              <a:t>i přes to, že  je dokument Nařízením, </a:t>
            </a:r>
            <a:r>
              <a:rPr lang="cs-CZ" sz="1500" b="1" u="sng" dirty="0"/>
              <a:t>není obsah všech článků povinný </a:t>
            </a:r>
          </a:p>
          <a:p>
            <a:pPr marL="0" indent="0">
              <a:spcBef>
                <a:spcPts val="600"/>
              </a:spcBef>
              <a:buClr>
                <a:schemeClr val="tx1"/>
              </a:buClr>
              <a:buNone/>
            </a:pPr>
            <a:r>
              <a:rPr lang="cs-CZ" sz="1500" dirty="0"/>
              <a:t>		&gt;&gt; </a:t>
            </a:r>
            <a:r>
              <a:rPr lang="cs-CZ" sz="1500" b="1" dirty="0"/>
              <a:t>mohou / mají právo / vynaloží úsilí / přiměřeným žádostem…</a:t>
            </a:r>
          </a:p>
        </p:txBody>
      </p:sp>
    </p:spTree>
    <p:extLst>
      <p:ext uri="{BB962C8B-B14F-4D97-AF65-F5344CB8AC3E}">
        <p14:creationId xmlns:p14="http://schemas.microsoft.com/office/powerpoint/2010/main" val="40025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části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23</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 Předmět a oblast působnosti: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vazba na zákon č. 194/2017 není stanovena – je možno podrobněji definovat požadavky…</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2. Definice:</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a:t>
            </a:r>
            <a:r>
              <a:rPr lang="pl-PL" sz="1100" b="1" dirty="0">
                <a:solidFill>
                  <a:srgbClr val="3D3D3D"/>
                </a:solidFill>
                <a:latin typeface="Arial" panose="020B0604020202020204" pitchFamily="34" charset="0"/>
              </a:rPr>
              <a:t>subjekt veřejného sektoru</a:t>
            </a:r>
            <a:r>
              <a:rPr lang="pl-PL" sz="1100" dirty="0">
                <a:solidFill>
                  <a:srgbClr val="3D3D3D"/>
                </a:solidFill>
                <a:latin typeface="Arial" panose="020B0604020202020204" pitchFamily="34" charset="0"/>
              </a:rPr>
              <a:t>" státní, regionální nebo místní orgán, veřejnoprávní subjekt nebo sdružení, </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kabely, včetně tmavých optických vláken</a:t>
            </a:r>
            <a:r>
              <a:rPr lang="cs-CZ" sz="1100" dirty="0">
                <a:solidFill>
                  <a:srgbClr val="3D3D3D"/>
                </a:solidFill>
                <a:latin typeface="Arial" panose="020B0604020202020204" pitchFamily="34" charset="0"/>
              </a:rPr>
              <a:t>, …nejsou </a:t>
            </a:r>
            <a:r>
              <a:rPr lang="cs-CZ" sz="1100" u="sng" dirty="0">
                <a:solidFill>
                  <a:srgbClr val="3D3D3D"/>
                </a:solidFill>
                <a:latin typeface="Arial" panose="020B0604020202020204" pitchFamily="34" charset="0"/>
              </a:rPr>
              <a:t>fyzickou infrastrukturou,</a:t>
            </a:r>
            <a:endParaRPr lang="cs-CZ" sz="1100"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právo cesty</a:t>
            </a:r>
            <a:r>
              <a:rPr lang="cs-CZ" sz="1100" dirty="0">
                <a:solidFill>
                  <a:srgbClr val="3D3D3D"/>
                </a:solidFill>
                <a:latin typeface="Arial" panose="020B0604020202020204" pitchFamily="34" charset="0"/>
              </a:rPr>
              <a:t>“  práva udělena provozovateli za účelem instalace zařízení na veřejném nebo soukromém majetku </a:t>
            </a:r>
            <a:br>
              <a:rPr lang="cs-CZ" sz="1100" dirty="0">
                <a:solidFill>
                  <a:srgbClr val="3D3D3D"/>
                </a:solidFill>
                <a:latin typeface="Arial" panose="020B0604020202020204" pitchFamily="34" charset="0"/>
              </a:rPr>
            </a:br>
            <a:r>
              <a:rPr lang="cs-CZ" sz="1100" dirty="0">
                <a:solidFill>
                  <a:srgbClr val="3D3D3D"/>
                </a:solidFill>
                <a:latin typeface="Arial" panose="020B0604020202020204" pitchFamily="34" charset="0"/>
              </a:rPr>
              <a:t>(čl. 43 odst. 1 směrnice (EU) 2018/1972).</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3. Přístup ke stávající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a:t>
            </a:r>
            <a:r>
              <a:rPr lang="cs-CZ" sz="1100" b="1" dirty="0">
                <a:solidFill>
                  <a:srgbClr val="3D3D3D"/>
                </a:solidFill>
                <a:latin typeface="Arial" panose="020B0604020202020204" pitchFamily="34" charset="0"/>
              </a:rPr>
              <a:t>Provozovatelé sítí a subjekty veřejného sektoru (subjekty)…</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všem přiměřeným žádostem o přístup </a:t>
            </a:r>
            <a:r>
              <a:rPr lang="cs-CZ" sz="1100" dirty="0">
                <a:solidFill>
                  <a:srgbClr val="3D3D3D"/>
                </a:solidFill>
                <a:latin typeface="Arial" panose="020B0604020202020204" pitchFamily="34" charset="0"/>
              </a:rPr>
              <a:t>k této fyzické infrastruktuře.</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informují regulační orgán o uzavření dohod dosažených v souladu s odstavcem 1a, včetně dohodnuté ceny za přístup k pozemkům...</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poskytnout pokyny k podmínkám, včetně ceny.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Členské státy </a:t>
            </a:r>
            <a:r>
              <a:rPr lang="cs-CZ" sz="1100" b="1" u="sng" dirty="0">
                <a:solidFill>
                  <a:srgbClr val="3D3D3D"/>
                </a:solidFill>
                <a:latin typeface="Arial" panose="020B0604020202020204" pitchFamily="34" charset="0"/>
              </a:rPr>
              <a:t>mohou </a:t>
            </a:r>
            <a:r>
              <a:rPr lang="cs-CZ" sz="1100" b="1" dirty="0">
                <a:solidFill>
                  <a:srgbClr val="3D3D3D"/>
                </a:solidFill>
                <a:latin typeface="Arial" panose="020B0604020202020204" pitchFamily="34" charset="0"/>
              </a:rPr>
              <a:t>zřídit nebo určit subjekt</a:t>
            </a:r>
            <a:r>
              <a:rPr lang="cs-CZ" sz="1100" dirty="0">
                <a:solidFill>
                  <a:srgbClr val="3D3D3D"/>
                </a:solidFill>
                <a:latin typeface="Arial" panose="020B0604020202020204" pitchFamily="34" charset="0"/>
              </a:rPr>
              <a:t>, který bude </a:t>
            </a:r>
            <a:r>
              <a:rPr lang="cs-CZ" sz="1100" b="1" dirty="0">
                <a:solidFill>
                  <a:srgbClr val="3D3D3D"/>
                </a:solidFill>
                <a:latin typeface="Arial" panose="020B0604020202020204" pitchFamily="34" charset="0"/>
              </a:rPr>
              <a:t>koordinovat žádosti o přístup </a:t>
            </a:r>
            <a:r>
              <a:rPr lang="cs-CZ" sz="1100" dirty="0">
                <a:solidFill>
                  <a:srgbClr val="3D3D3D"/>
                </a:solidFill>
                <a:latin typeface="Arial" panose="020B0604020202020204" pitchFamily="34" charset="0"/>
              </a:rPr>
              <a:t>k fyzické </a:t>
            </a:r>
            <a:r>
              <a:rPr lang="cs-CZ" sz="1100" b="1" dirty="0">
                <a:solidFill>
                  <a:srgbClr val="3D3D3D"/>
                </a:solidFill>
                <a:latin typeface="Arial" panose="020B0604020202020204" pitchFamily="34" charset="0"/>
              </a:rPr>
              <a:t>infrastruktuře </a:t>
            </a:r>
            <a:r>
              <a:rPr lang="cs-CZ" sz="1100" dirty="0">
                <a:solidFill>
                  <a:srgbClr val="3D3D3D"/>
                </a:solidFill>
                <a:latin typeface="Arial" panose="020B0604020202020204" pitchFamily="34" charset="0"/>
              </a:rPr>
              <a:t>vlastněné nebo kontrolované </a:t>
            </a:r>
            <a:r>
              <a:rPr lang="cs-CZ" sz="1100" b="1" dirty="0">
                <a:solidFill>
                  <a:srgbClr val="3D3D3D"/>
                </a:solidFill>
                <a:latin typeface="Arial" panose="020B0604020202020204" pitchFamily="34" charset="0"/>
              </a:rPr>
              <a:t>subjekty veřejného sektoru, poskytovat právní a technické poradenství.</a:t>
            </a:r>
            <a:endParaRPr lang="cs-CZ"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4. Transparentnost fyzické infrastruktury: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Provozovatel má právo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přístupu …k informacím o fyzické infrastruktuře … (poloha a trasa, typ a současné využití infrastruktury, kontakt …),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povinnost předat data do 10 pracovních dnů,</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žádost nemusí být bezplatná …,</a:t>
            </a:r>
          </a:p>
          <a:p>
            <a:pPr lvl="1">
              <a:lnSpc>
                <a:spcPct val="100000"/>
              </a:lnSpc>
              <a:spcBef>
                <a:spcPts val="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požadovat informace o obsazenosti fyzické infrastruktury…, </a:t>
            </a:r>
          </a:p>
          <a:p>
            <a:pPr lvl="1">
              <a:lnSpc>
                <a:spcPct val="100000"/>
              </a:lnSpc>
              <a:spcBef>
                <a:spcPts val="0"/>
              </a:spcBef>
              <a:buClr>
                <a:schemeClr val="accent5"/>
              </a:buClr>
              <a:buSzPct val="150000"/>
            </a:pPr>
            <a:r>
              <a:rPr lang="cs-CZ" sz="1100" b="1" dirty="0">
                <a:solidFill>
                  <a:srgbClr val="3D3D3D"/>
                </a:solidFill>
                <a:latin typeface="Arial" panose="020B0604020202020204" pitchFamily="34" charset="0"/>
              </a:rPr>
              <a:t>informace je pouze pro účely zavádění svých sítí.</a:t>
            </a: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D3B04B43-5C24-139D-A994-31DD165856FC}"/>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2094088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5. Koordinace stavebních prací: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veřejného sektoru - vlastnící infrastrukturu:</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sjednávat s provozovateli </a:t>
            </a:r>
            <a:r>
              <a:rPr lang="cs-CZ" sz="1100" b="1" dirty="0">
                <a:solidFill>
                  <a:srgbClr val="3D3D3D"/>
                </a:solidFill>
                <a:latin typeface="Arial" panose="020B0604020202020204" pitchFamily="34" charset="0"/>
              </a:rPr>
              <a:t>dohody o koordinaci</a:t>
            </a:r>
            <a:r>
              <a:rPr lang="cs-CZ" sz="1100" dirty="0">
                <a:solidFill>
                  <a:srgbClr val="3D3D3D"/>
                </a:solidFill>
                <a:latin typeface="Arial" panose="020B0604020202020204" pitchFamily="34" charset="0"/>
              </a:rPr>
              <a:t> stavebních prací, </a:t>
            </a:r>
            <a:r>
              <a:rPr lang="cs-CZ" sz="1100" b="1" dirty="0">
                <a:solidFill>
                  <a:srgbClr val="3D3D3D"/>
                </a:solidFill>
                <a:latin typeface="Arial" panose="020B0604020202020204" pitchFamily="34" charset="0"/>
              </a:rPr>
              <a:t>včetně</a:t>
            </a:r>
            <a:r>
              <a:rPr lang="cs-CZ" sz="1100" dirty="0">
                <a:solidFill>
                  <a:srgbClr val="3D3D3D"/>
                </a:solidFill>
                <a:latin typeface="Arial" panose="020B0604020202020204" pitchFamily="34" charset="0"/>
              </a:rPr>
              <a:t> rozdělení </a:t>
            </a:r>
            <a:r>
              <a:rPr lang="cs-CZ" sz="1100" b="1" dirty="0">
                <a:solidFill>
                  <a:srgbClr val="3D3D3D"/>
                </a:solidFill>
                <a:latin typeface="Arial" panose="020B0604020202020204" pitchFamily="34" charset="0"/>
              </a:rPr>
              <a:t>nákladů</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i podnikatelé při využití veřejných prostředků vyhoví</a:t>
            </a:r>
            <a:r>
              <a:rPr lang="cs-CZ" sz="1100" dirty="0">
                <a:solidFill>
                  <a:srgbClr val="3D3D3D"/>
                </a:solidFill>
                <a:latin typeface="Arial" panose="020B0604020202020204" pitchFamily="34" charset="0"/>
              </a:rPr>
              <a:t> každé </a:t>
            </a:r>
            <a:r>
              <a:rPr lang="cs-CZ" sz="1100" b="1" dirty="0">
                <a:solidFill>
                  <a:srgbClr val="3D3D3D"/>
                </a:solidFill>
                <a:latin typeface="Arial" panose="020B0604020202020204" pitchFamily="34" charset="0"/>
              </a:rPr>
              <a:t>přiměřené</a:t>
            </a:r>
            <a:r>
              <a:rPr lang="cs-CZ" sz="1100" dirty="0">
                <a:solidFill>
                  <a:srgbClr val="3D3D3D"/>
                </a:solidFill>
                <a:latin typeface="Arial" panose="020B0604020202020204" pitchFamily="34" charset="0"/>
              </a:rPr>
              <a:t> písemné žádosti o koordinaci, 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stanovit podrobné požadavky.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dirty="0">
                <a:solidFill>
                  <a:srgbClr val="3D3D3D"/>
                </a:solidFill>
                <a:latin typeface="Arial" panose="020B0604020202020204" pitchFamily="34" charset="0"/>
              </a:rPr>
              <a:t> …určit druhy </a:t>
            </a:r>
            <a:r>
              <a:rPr lang="cs-CZ" sz="1100" b="1" dirty="0">
                <a:solidFill>
                  <a:srgbClr val="3D3D3D"/>
                </a:solidFill>
                <a:latin typeface="Arial" panose="020B0604020202020204" pitchFamily="34" charset="0"/>
              </a:rPr>
              <a:t>stavební</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práce</a:t>
            </a:r>
            <a:r>
              <a:rPr lang="cs-CZ" sz="1100" dirty="0">
                <a:solidFill>
                  <a:srgbClr val="3D3D3D"/>
                </a:solidFill>
                <a:latin typeface="Arial" panose="020B0604020202020204" pitchFamily="34" charset="0"/>
              </a:rPr>
              <a:t>, které jsou považovány za práce omezeného rozsahu kdy se </a:t>
            </a:r>
            <a:r>
              <a:rPr lang="cs-CZ" sz="1100" b="1" dirty="0">
                <a:solidFill>
                  <a:srgbClr val="3D3D3D"/>
                </a:solidFill>
                <a:latin typeface="Arial" panose="020B0604020202020204" pitchFamily="34" charset="0"/>
              </a:rPr>
              <a:t>koordinace neřeší</a:t>
            </a:r>
            <a:r>
              <a:rPr lang="cs-CZ" sz="1100" dirty="0">
                <a:solidFill>
                  <a:srgbClr val="3D3D3D"/>
                </a:solidFill>
                <a:latin typeface="Arial" panose="020B0604020202020204" pitchFamily="34" charset="0"/>
              </a:rPr>
              <a:t>;</a:t>
            </a:r>
            <a:endParaRPr lang="cs-CZ" sz="1100" b="1" dirty="0">
              <a:solidFill>
                <a:srgbClr val="3D3D3D"/>
              </a:solidFill>
              <a:latin typeface="Arial" panose="020B0604020202020204" pitchFamily="34" charset="0"/>
            </a:endParaRP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BEREC vydá … pokyny </a:t>
            </a:r>
            <a:r>
              <a:rPr lang="cs-CZ" sz="1100" dirty="0">
                <a:solidFill>
                  <a:srgbClr val="3D3D3D"/>
                </a:solidFill>
                <a:latin typeface="Arial" panose="020B0604020202020204" pitchFamily="34" charset="0"/>
              </a:rPr>
              <a:t>k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rozdělení nákladů .. spojenou s koordinací,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řešení sporů, </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kritéria pro zajištění dostatečné kapacity pro uspokojení předvídatelných budoucích přiměřených potřeb.</a:t>
            </a: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6. Transparentnost plánovaných stavebních prací</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každý provozovatel sítě a subjekt veřejného sektoru </a:t>
            </a:r>
            <a:r>
              <a:rPr lang="pl-PL" sz="1100" b="1" dirty="0">
                <a:solidFill>
                  <a:srgbClr val="3D3D3D"/>
                </a:solidFill>
                <a:latin typeface="Arial" panose="020B0604020202020204" pitchFamily="34" charset="0"/>
              </a:rPr>
              <a:t>zpřístupní:  </a:t>
            </a:r>
          </a:p>
          <a:p>
            <a:pPr lvl="1">
              <a:lnSpc>
                <a:spcPct val="100000"/>
              </a:lnSpc>
              <a:spcBef>
                <a:spcPts val="300"/>
              </a:spcBef>
              <a:buClr>
                <a:schemeClr val="accent5"/>
              </a:buClr>
              <a:buSzPct val="150000"/>
            </a:pPr>
            <a:r>
              <a:rPr lang="cs-CZ" sz="1100" dirty="0" err="1">
                <a:solidFill>
                  <a:srgbClr val="3D3D3D"/>
                </a:solidFill>
                <a:latin typeface="Arial" panose="020B0604020202020204" pitchFamily="34" charset="0"/>
              </a:rPr>
              <a:t>georeferencované</a:t>
            </a:r>
            <a:r>
              <a:rPr lang="cs-CZ" sz="1100" dirty="0">
                <a:solidFill>
                  <a:srgbClr val="3D3D3D"/>
                </a:solidFill>
                <a:latin typeface="Arial" panose="020B0604020202020204" pitchFamily="34" charset="0"/>
              </a:rPr>
              <a:t> místo a druh prací;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příslušné prvky fyzické infrastruktury;</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a:t>
            </a:r>
            <a:r>
              <a:rPr lang="cs-CZ" sz="1100" b="1" dirty="0">
                <a:solidFill>
                  <a:srgbClr val="3D3D3D"/>
                </a:solidFill>
                <a:latin typeface="Arial" panose="020B0604020202020204" pitchFamily="34" charset="0"/>
              </a:rPr>
              <a:t>datum zahájení prací </a:t>
            </a:r>
            <a:r>
              <a:rPr lang="cs-CZ" sz="1100" dirty="0">
                <a:solidFill>
                  <a:srgbClr val="3D3D3D"/>
                </a:solidFill>
                <a:latin typeface="Arial" panose="020B0604020202020204" pitchFamily="34" charset="0"/>
              </a:rPr>
              <a:t>a dobu jejich trvání;</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předpokládané datum </a:t>
            </a:r>
            <a:r>
              <a:rPr lang="cs-CZ" sz="1100" b="1" dirty="0">
                <a:solidFill>
                  <a:srgbClr val="3D3D3D"/>
                </a:solidFill>
                <a:latin typeface="Arial" panose="020B0604020202020204" pitchFamily="34" charset="0"/>
              </a:rPr>
              <a:t>předložení konečného projektu</a:t>
            </a:r>
            <a:r>
              <a:rPr lang="cs-CZ" sz="1100" dirty="0">
                <a:solidFill>
                  <a:srgbClr val="3D3D3D"/>
                </a:solidFill>
                <a:latin typeface="Arial" panose="020B0604020202020204" pitchFamily="34" charset="0"/>
              </a:rPr>
              <a:t> příslušným orgánům za účelem udělení povolení, je-li to relevantní;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subjekty </a:t>
            </a:r>
            <a:r>
              <a:rPr lang="cs-CZ" sz="1100" b="1" dirty="0">
                <a:solidFill>
                  <a:srgbClr val="3D3D3D"/>
                </a:solidFill>
                <a:latin typeface="Arial" panose="020B0604020202020204" pitchFamily="34" charset="0"/>
              </a:rPr>
              <a:t>mají právo </a:t>
            </a:r>
            <a:r>
              <a:rPr lang="cs-CZ" sz="1100" dirty="0">
                <a:solidFill>
                  <a:srgbClr val="3D3D3D"/>
                </a:solidFill>
                <a:latin typeface="Arial" panose="020B0604020202020204" pitchFamily="34" charset="0"/>
              </a:rPr>
              <a:t>na přístup k minimálním informacím …</a:t>
            </a:r>
          </a:p>
          <a:p>
            <a:pPr lvl="1">
              <a:lnSpc>
                <a:spcPct val="100000"/>
              </a:lnSpc>
              <a:spcBef>
                <a:spcPts val="300"/>
              </a:spcBef>
              <a:buClr>
                <a:schemeClr val="accent5"/>
              </a:buClr>
              <a:buSzPct val="150000"/>
            </a:pPr>
            <a:r>
              <a:rPr lang="cs-CZ" sz="1100" b="1" dirty="0">
                <a:solidFill>
                  <a:srgbClr val="3D3D3D"/>
                </a:solidFill>
                <a:latin typeface="Arial" panose="020B0604020202020204" pitchFamily="34" charset="0"/>
              </a:rPr>
              <a:t>v odůvodněné žádosti </a:t>
            </a:r>
            <a:r>
              <a:rPr lang="cs-CZ" sz="1100" dirty="0">
                <a:solidFill>
                  <a:srgbClr val="3D3D3D"/>
                </a:solidFill>
                <a:latin typeface="Arial" panose="020B0604020202020204" pitchFamily="34" charset="0"/>
              </a:rPr>
              <a:t>se </a:t>
            </a:r>
            <a:r>
              <a:rPr lang="cs-CZ" sz="1100" b="1" dirty="0">
                <a:solidFill>
                  <a:srgbClr val="3D3D3D"/>
                </a:solidFill>
                <a:latin typeface="Arial" panose="020B0604020202020204" pitchFamily="34" charset="0"/>
              </a:rPr>
              <a:t>uvede oblast</a:t>
            </a:r>
            <a:r>
              <a:rPr lang="cs-CZ" sz="1100" dirty="0">
                <a:solidFill>
                  <a:srgbClr val="3D3D3D"/>
                </a:solidFill>
                <a:latin typeface="Arial" panose="020B0604020202020204" pitchFamily="34" charset="0"/>
              </a:rPr>
              <a:t>;</a:t>
            </a:r>
          </a:p>
          <a:p>
            <a:pPr lvl="1">
              <a:lnSpc>
                <a:spcPct val="100000"/>
              </a:lnSpc>
              <a:spcBef>
                <a:spcPts val="300"/>
              </a:spcBef>
              <a:buClr>
                <a:schemeClr val="accent5"/>
              </a:buClr>
              <a:buSzPct val="150000"/>
            </a:pPr>
            <a:r>
              <a:rPr lang="cs-CZ" sz="1100" dirty="0">
                <a:solidFill>
                  <a:srgbClr val="3D3D3D"/>
                </a:solidFill>
                <a:latin typeface="Arial" panose="020B0604020202020204" pitchFamily="34" charset="0"/>
              </a:rPr>
              <a:t>do </a:t>
            </a:r>
            <a:r>
              <a:rPr lang="cs-CZ" sz="1100" b="1" dirty="0">
                <a:solidFill>
                  <a:srgbClr val="3D3D3D"/>
                </a:solidFill>
                <a:latin typeface="Arial" panose="020B0604020202020204" pitchFamily="34" charset="0"/>
              </a:rPr>
              <a:t>10 dní </a:t>
            </a:r>
            <a:r>
              <a:rPr lang="cs-CZ" sz="1100" dirty="0">
                <a:solidFill>
                  <a:srgbClr val="3D3D3D"/>
                </a:solidFill>
                <a:latin typeface="Arial" panose="020B0604020202020204" pitchFamily="34" charset="0"/>
              </a:rPr>
              <a:t>odpověď.</a:t>
            </a:r>
          </a:p>
          <a:p>
            <a:pPr>
              <a:lnSpc>
                <a:spcPct val="100000"/>
              </a:lnSpc>
              <a:spcBef>
                <a:spcPts val="0"/>
              </a:spcBef>
              <a:buClr>
                <a:schemeClr val="accent5"/>
              </a:buClr>
              <a:buSzPct val="150000"/>
            </a:pPr>
            <a:endParaRPr lang="cs-CZ" sz="1100" b="1" dirty="0">
              <a:solidFill>
                <a:srgbClr val="3D3D3D"/>
              </a:solidFill>
              <a:latin typeface="Arial" panose="020B0604020202020204" pitchFamily="34" charset="0"/>
            </a:endParaRPr>
          </a:p>
          <a:p>
            <a:pPr>
              <a:lnSpc>
                <a:spcPct val="10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913076C9-BD2C-D40F-2F6B-F3D469AC1010}"/>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38124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7. Postup při udělování povolení a práv cesty:</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nesmějí nepřiměřeně omezovat </a:t>
            </a:r>
            <a:r>
              <a:rPr lang="cs-CZ" sz="1100" dirty="0">
                <a:solidFill>
                  <a:srgbClr val="3D3D3D"/>
                </a:solidFill>
                <a:latin typeface="Arial" panose="020B0604020202020204" pitchFamily="34" charset="0"/>
              </a:rPr>
              <a:t>nebo bránit </a:t>
            </a:r>
            <a:r>
              <a:rPr lang="cs-CZ" sz="1100" b="1" dirty="0">
                <a:solidFill>
                  <a:srgbClr val="3D3D3D"/>
                </a:solidFill>
                <a:latin typeface="Arial" panose="020B0604020202020204" pitchFamily="34" charset="0"/>
              </a:rPr>
              <a:t>nasazení žádného prvku VHCN </a:t>
            </a:r>
            <a:r>
              <a:rPr lang="cs-CZ" sz="1100" dirty="0">
                <a:solidFill>
                  <a:srgbClr val="3D3D3D"/>
                </a:solidFill>
                <a:latin typeface="Arial" panose="020B0604020202020204" pitchFamily="34" charset="0"/>
              </a:rPr>
              <a:t>nebo souvisejících zařízení,</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u="sng" dirty="0">
                <a:solidFill>
                  <a:srgbClr val="3D3D3D"/>
                </a:solidFill>
                <a:latin typeface="Arial" panose="020B0604020202020204" pitchFamily="34" charset="0"/>
              </a:rPr>
              <a:t>vynaloží … úsilí</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aby </a:t>
            </a:r>
            <a:r>
              <a:rPr lang="cs-CZ" sz="1100" b="1" dirty="0">
                <a:solidFill>
                  <a:srgbClr val="3D3D3D"/>
                </a:solidFill>
                <a:latin typeface="Arial" panose="020B0604020202020204" pitchFamily="34" charset="0"/>
              </a:rPr>
              <a:t>usnadnily povolování</a:t>
            </a:r>
            <a:r>
              <a:rPr lang="cs-CZ" sz="1100" dirty="0">
                <a:solidFill>
                  <a:srgbClr val="3D3D3D"/>
                </a:solidFill>
                <a:latin typeface="Arial" panose="020B0604020202020204" pitchFamily="34" charset="0"/>
              </a:rPr>
              <a:t>, veškerá </a:t>
            </a:r>
            <a:r>
              <a:rPr lang="cs-CZ" sz="1100" b="1" dirty="0">
                <a:solidFill>
                  <a:srgbClr val="3D3D3D"/>
                </a:solidFill>
                <a:latin typeface="Arial" panose="020B0604020202020204" pitchFamily="34" charset="0"/>
              </a:rPr>
              <a:t>pravidla</a:t>
            </a:r>
            <a:r>
              <a:rPr lang="cs-CZ" sz="1100" dirty="0">
                <a:solidFill>
                  <a:srgbClr val="3D3D3D"/>
                </a:solidFill>
                <a:latin typeface="Arial" panose="020B0604020202020204" pitchFamily="34" charset="0"/>
              </a:rPr>
              <a:t> upravující podmínky a postupy jsou  </a:t>
            </a:r>
            <a:r>
              <a:rPr lang="cs-CZ" sz="1100" b="1" dirty="0">
                <a:solidFill>
                  <a:srgbClr val="3D3D3D"/>
                </a:solidFill>
                <a:latin typeface="Arial" panose="020B0604020202020204" pitchFamily="34" charset="0"/>
              </a:rPr>
              <a:t>použitelné</a:t>
            </a:r>
            <a:r>
              <a:rPr lang="cs-CZ" sz="1100" dirty="0">
                <a:solidFill>
                  <a:srgbClr val="3D3D3D"/>
                </a:solidFill>
                <a:latin typeface="Arial" panose="020B0604020202020204" pitchFamily="34" charset="0"/>
              </a:rPr>
              <a:t> pro udělování povolení a </a:t>
            </a:r>
            <a:r>
              <a:rPr lang="cs-CZ" sz="1100" b="1" dirty="0">
                <a:solidFill>
                  <a:srgbClr val="3D3D3D"/>
                </a:solidFill>
                <a:latin typeface="Arial" panose="020B0604020202020204" pitchFamily="34" charset="0"/>
              </a:rPr>
              <a:t>práv cesty… pravidla </a:t>
            </a:r>
            <a:r>
              <a:rPr lang="cs-CZ" sz="1100" dirty="0">
                <a:solidFill>
                  <a:srgbClr val="3D3D3D"/>
                </a:solidFill>
                <a:latin typeface="Arial" panose="020B0604020202020204" pitchFamily="34" charset="0"/>
              </a:rPr>
              <a:t>jsou na celém území státu jednotná,</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a:t>
            </a:r>
            <a:r>
              <a:rPr lang="cs-CZ" sz="1100" b="1" dirty="0">
                <a:solidFill>
                  <a:srgbClr val="3D3D3D"/>
                </a:solidFill>
                <a:latin typeface="Arial" panose="020B0604020202020204" pitchFamily="34" charset="0"/>
              </a:rPr>
              <a:t>zpřístupní</a:t>
            </a:r>
            <a:r>
              <a:rPr lang="cs-CZ" sz="1100" dirty="0">
                <a:solidFill>
                  <a:srgbClr val="3D3D3D"/>
                </a:solidFill>
                <a:latin typeface="Arial" panose="020B0604020202020204" pitchFamily="34" charset="0"/>
              </a:rPr>
              <a:t> veškeré </a:t>
            </a:r>
            <a:r>
              <a:rPr lang="cs-CZ" sz="1100" b="1" dirty="0">
                <a:solidFill>
                  <a:srgbClr val="3D3D3D"/>
                </a:solidFill>
                <a:latin typeface="Arial" panose="020B0604020202020204" pitchFamily="34" charset="0"/>
              </a:rPr>
              <a:t>informace</a:t>
            </a:r>
            <a:r>
              <a:rPr lang="cs-CZ" sz="1100" dirty="0">
                <a:solidFill>
                  <a:srgbClr val="3D3D3D"/>
                </a:solidFill>
                <a:latin typeface="Arial" panose="020B0604020202020204" pitchFamily="34" charset="0"/>
              </a:rPr>
              <a:t> o </a:t>
            </a:r>
            <a:r>
              <a:rPr lang="cs-CZ" sz="1100" b="1" dirty="0">
                <a:solidFill>
                  <a:srgbClr val="3D3D3D"/>
                </a:solidFill>
                <a:latin typeface="Arial" panose="020B0604020202020204" pitchFamily="34" charset="0"/>
              </a:rPr>
              <a:t>podmínkách</a:t>
            </a:r>
            <a:r>
              <a:rPr lang="cs-CZ" sz="1100" dirty="0">
                <a:solidFill>
                  <a:srgbClr val="3D3D3D"/>
                </a:solidFill>
                <a:latin typeface="Arial" panose="020B0604020202020204" pitchFamily="34" charset="0"/>
              </a:rPr>
              <a:t> a </a:t>
            </a:r>
            <a:r>
              <a:rPr lang="cs-CZ" sz="1100" b="1" dirty="0">
                <a:solidFill>
                  <a:srgbClr val="3D3D3D"/>
                </a:solidFill>
                <a:latin typeface="Arial" panose="020B0604020202020204" pitchFamily="34" charset="0"/>
              </a:rPr>
              <a:t>postupech</a:t>
            </a:r>
            <a:r>
              <a:rPr lang="cs-CZ" sz="1100" dirty="0">
                <a:solidFill>
                  <a:srgbClr val="3D3D3D"/>
                </a:solidFill>
                <a:latin typeface="Arial" panose="020B0604020202020204" pitchFamily="34" charset="0"/>
              </a:rPr>
              <a:t> platných pro udělování povolení a </a:t>
            </a:r>
            <a:r>
              <a:rPr lang="cs-CZ" sz="1100" b="1" dirty="0">
                <a:solidFill>
                  <a:srgbClr val="3D3D3D"/>
                </a:solidFill>
                <a:latin typeface="Arial" panose="020B0604020202020204" pitchFamily="34" charset="0"/>
              </a:rPr>
              <a:t>práv cesty … , </a:t>
            </a:r>
            <a:r>
              <a:rPr lang="cs-CZ" sz="1100" b="1" dirty="0">
                <a:solidFill>
                  <a:srgbClr val="3D3D3D"/>
                </a:solidFill>
                <a:highlight>
                  <a:srgbClr val="FFFF00"/>
                </a:highlight>
                <a:latin typeface="Arial" panose="020B0604020202020204" pitchFamily="34" charset="0"/>
              </a:rPr>
              <a:t>a způsoby podávání žádostí v elektronické podobě – do 20 </a:t>
            </a:r>
            <a:r>
              <a:rPr lang="cs-CZ" sz="1100" b="1" dirty="0" err="1">
                <a:solidFill>
                  <a:srgbClr val="3D3D3D"/>
                </a:solidFill>
                <a:highlight>
                  <a:srgbClr val="FFFF00"/>
                </a:highlight>
                <a:latin typeface="Arial" panose="020B0604020202020204" pitchFamily="34" charset="0"/>
              </a:rPr>
              <a:t>prac</a:t>
            </a:r>
            <a:r>
              <a:rPr lang="cs-CZ" sz="1100" b="1" dirty="0">
                <a:solidFill>
                  <a:srgbClr val="3D3D3D"/>
                </a:solidFill>
                <a:highlight>
                  <a:srgbClr val="FFFF00"/>
                </a:highlight>
                <a:latin typeface="Arial" panose="020B0604020202020204" pitchFamily="34" charset="0"/>
              </a:rPr>
              <a:t>. dnů je možno zamítnout, jinak platí 4 měsíční lhůta pro posouzení žádosti o povolení, která začíná běžet ode dne přijetí úplné žádosti.</a:t>
            </a:r>
          </a:p>
          <a:p>
            <a:pPr>
              <a:lnSpc>
                <a:spcPct val="100000"/>
              </a:lnSpc>
              <a:spcBef>
                <a:spcPts val="300"/>
              </a:spcBef>
              <a:buClr>
                <a:schemeClr val="accent5"/>
              </a:buClr>
              <a:buSzPct val="150000"/>
            </a:pPr>
            <a:r>
              <a:rPr lang="cs-CZ" sz="1600" dirty="0">
                <a:effectLst/>
                <a:latin typeface="Times New Roman" panose="02020603050405020304" pitchFamily="18" charset="0"/>
                <a:ea typeface="Calibri" panose="020F0502020204030204" pitchFamily="34" charset="0"/>
              </a:rPr>
              <a:t>Pokud příslušný orgán </a:t>
            </a:r>
            <a:r>
              <a:rPr lang="cs-CZ" sz="1600" b="1" dirty="0">
                <a:effectLst/>
                <a:latin typeface="Times New Roman" panose="02020603050405020304" pitchFamily="18" charset="0"/>
                <a:ea typeface="Calibri" panose="020F0502020204030204" pitchFamily="34" charset="0"/>
              </a:rPr>
              <a:t>nerozhodne ve </a:t>
            </a:r>
            <a:r>
              <a:rPr lang="cs-CZ" sz="1600" dirty="0">
                <a:effectLst/>
                <a:latin typeface="Times New Roman" panose="02020603050405020304" pitchFamily="18" charset="0"/>
                <a:ea typeface="Calibri" panose="020F0502020204030204" pitchFamily="34" charset="0"/>
              </a:rPr>
              <a:t>lhůtě uvedené v </a:t>
            </a:r>
            <a:r>
              <a:rPr lang="cs-CZ" sz="1600" b="1" dirty="0">
                <a:effectLst/>
                <a:latin typeface="Times New Roman" panose="02020603050405020304" pitchFamily="18" charset="0"/>
                <a:ea typeface="Calibri" panose="020F0502020204030204" pitchFamily="34" charset="0"/>
              </a:rPr>
              <a:t>čl. 7 odst. 5, považuje se povolení za udělené </a:t>
            </a:r>
            <a:r>
              <a:rPr lang="cs-CZ" sz="1600" dirty="0">
                <a:effectLst/>
                <a:latin typeface="Times New Roman" panose="02020603050405020304" pitchFamily="18" charset="0"/>
                <a:ea typeface="Calibri" panose="020F0502020204030204" pitchFamily="34" charset="0"/>
              </a:rPr>
              <a:t>po uplynutí této lhůty.</a:t>
            </a:r>
            <a:endParaRPr lang="cs-CZ" sz="1050" dirty="0">
              <a:solidFill>
                <a:srgbClr val="3D3D3D"/>
              </a:solidFill>
              <a:latin typeface="Arial" panose="020B0604020202020204" pitchFamily="34" charset="0"/>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Státy na základě osvědčených postupů přijmou příslušné normy nebo technické specifikace,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11. Přístup k fyzické infrastruktuře v budově</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Každý </a:t>
            </a:r>
            <a:r>
              <a:rPr lang="cs-CZ" sz="1100" b="1" dirty="0">
                <a:solidFill>
                  <a:srgbClr val="3D3D3D"/>
                </a:solidFill>
                <a:latin typeface="Arial" panose="020B0604020202020204" pitchFamily="34" charset="0"/>
              </a:rPr>
              <a:t>držitel práva </a:t>
            </a:r>
            <a:r>
              <a:rPr lang="cs-CZ" sz="1100" dirty="0">
                <a:solidFill>
                  <a:srgbClr val="3D3D3D"/>
                </a:solidFill>
                <a:latin typeface="Arial" panose="020B0604020202020204" pitchFamily="34" charset="0"/>
              </a:rPr>
              <a:t>užívat přístupový bod a fyzickou infrastrukturu v budově </a:t>
            </a:r>
            <a:r>
              <a:rPr lang="cs-CZ" sz="1100" b="1" dirty="0">
                <a:solidFill>
                  <a:srgbClr val="3D3D3D"/>
                </a:solidFill>
                <a:latin typeface="Arial" panose="020B0604020202020204" pitchFamily="34" charset="0"/>
              </a:rPr>
              <a:t>vyhoví</a:t>
            </a:r>
            <a:r>
              <a:rPr lang="cs-CZ" sz="1100" dirty="0">
                <a:solidFill>
                  <a:srgbClr val="3D3D3D"/>
                </a:solidFill>
                <a:latin typeface="Arial" panose="020B0604020202020204" pitchFamily="34" charset="0"/>
              </a:rPr>
              <a:t> všem </a:t>
            </a:r>
            <a:r>
              <a:rPr lang="cs-CZ" sz="1100" b="1" dirty="0">
                <a:solidFill>
                  <a:srgbClr val="3D3D3D"/>
                </a:solidFill>
                <a:latin typeface="Arial" panose="020B0604020202020204" pitchFamily="34" charset="0"/>
              </a:rPr>
              <a:t>přiměřeným</a:t>
            </a:r>
            <a:r>
              <a:rPr lang="cs-CZ" sz="1100" dirty="0">
                <a:solidFill>
                  <a:srgbClr val="3D3D3D"/>
                </a:solidFill>
                <a:latin typeface="Arial" panose="020B0604020202020204" pitchFamily="34" charset="0"/>
              </a:rPr>
              <a:t> písemným </a:t>
            </a:r>
            <a:r>
              <a:rPr lang="cs-CZ" sz="1100" b="1" dirty="0">
                <a:solidFill>
                  <a:srgbClr val="3D3D3D"/>
                </a:solidFill>
                <a:latin typeface="Arial" panose="020B0604020202020204" pitchFamily="34" charset="0"/>
              </a:rPr>
              <a:t>žádostem</a:t>
            </a:r>
            <a:r>
              <a:rPr lang="cs-CZ" sz="1100" dirty="0">
                <a:solidFill>
                  <a:srgbClr val="3D3D3D"/>
                </a:solidFill>
                <a:latin typeface="Arial" panose="020B0604020202020204" pitchFamily="34" charset="0"/>
              </a:rPr>
              <a:t> poskytovatelů </a:t>
            </a:r>
            <a:r>
              <a:rPr lang="cs-CZ" sz="1100" b="1" dirty="0">
                <a:solidFill>
                  <a:srgbClr val="3D3D3D"/>
                </a:solidFill>
                <a:latin typeface="Arial" panose="020B0604020202020204" pitchFamily="34" charset="0"/>
              </a:rPr>
              <a:t>veřejných</a:t>
            </a:r>
            <a:r>
              <a:rPr lang="cs-CZ" sz="110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sítí</a:t>
            </a:r>
            <a:r>
              <a:rPr lang="cs-CZ" sz="1100" dirty="0">
                <a:solidFill>
                  <a:srgbClr val="3D3D3D"/>
                </a:solidFill>
                <a:latin typeface="Arial" panose="020B0604020202020204" pitchFamily="34" charset="0"/>
              </a:rPr>
              <a:t> elektronických komunikací </a:t>
            </a:r>
            <a:r>
              <a:rPr lang="cs-CZ" sz="1100" b="1" dirty="0">
                <a:solidFill>
                  <a:srgbClr val="3D3D3D"/>
                </a:solidFill>
                <a:latin typeface="Arial" panose="020B0604020202020204" pitchFamily="34" charset="0"/>
              </a:rPr>
              <a:t>o přístup,</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státy </a:t>
            </a:r>
            <a:r>
              <a:rPr lang="cs-CZ" sz="1100" b="1" u="sng" dirty="0">
                <a:solidFill>
                  <a:srgbClr val="3D3D3D"/>
                </a:solidFill>
                <a:latin typeface="Arial" panose="020B0604020202020204" pitchFamily="34" charset="0"/>
              </a:rPr>
              <a:t>mohou</a:t>
            </a:r>
            <a:r>
              <a:rPr lang="cs-CZ" sz="1100" b="1" dirty="0">
                <a:solidFill>
                  <a:srgbClr val="3D3D3D"/>
                </a:solidFill>
                <a:latin typeface="Arial" panose="020B0604020202020204" pitchFamily="34" charset="0"/>
              </a:rPr>
              <a:t> </a:t>
            </a:r>
            <a:r>
              <a:rPr lang="cs-CZ" sz="1100" dirty="0">
                <a:solidFill>
                  <a:srgbClr val="3D3D3D"/>
                </a:solidFill>
                <a:latin typeface="Arial" panose="020B0604020202020204" pitchFamily="34" charset="0"/>
              </a:rPr>
              <a:t>stanovit </a:t>
            </a:r>
            <a:r>
              <a:rPr lang="cs-CZ" sz="1100" b="1" dirty="0">
                <a:solidFill>
                  <a:srgbClr val="3D3D3D"/>
                </a:solidFill>
                <a:latin typeface="Arial" panose="020B0604020202020204" pitchFamily="34" charset="0"/>
              </a:rPr>
              <a:t>podrobné požadavky </a:t>
            </a:r>
            <a:r>
              <a:rPr lang="cs-CZ" sz="1100" dirty="0">
                <a:solidFill>
                  <a:srgbClr val="3D3D3D"/>
                </a:solidFill>
                <a:latin typeface="Arial" panose="020B0604020202020204" pitchFamily="34" charset="0"/>
              </a:rPr>
              <a:t>týkající se administrativních aspektů žádosti,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BEREC .. připraví </a:t>
            </a:r>
            <a:r>
              <a:rPr lang="cs-CZ" sz="1100" b="1" dirty="0">
                <a:solidFill>
                  <a:srgbClr val="3D3D3D"/>
                </a:solidFill>
                <a:latin typeface="Arial" panose="020B0604020202020204" pitchFamily="34" charset="0"/>
              </a:rPr>
              <a:t>pokyny k podmínkám přístupu </a:t>
            </a:r>
            <a:r>
              <a:rPr lang="cs-CZ" sz="1100" dirty="0">
                <a:solidFill>
                  <a:srgbClr val="3D3D3D"/>
                </a:solidFill>
                <a:latin typeface="Arial" panose="020B0604020202020204" pitchFamily="34" charset="0"/>
              </a:rPr>
              <a:t>k fyzické infrastruktuře v budovách.</a:t>
            </a:r>
          </a:p>
        </p:txBody>
      </p:sp>
      <p:sp>
        <p:nvSpPr>
          <p:cNvPr id="2" name="TextovéPole 1">
            <a:extLst>
              <a:ext uri="{FF2B5EF4-FFF2-40B4-BE49-F238E27FC236}">
                <a16:creationId xmlns:a16="http://schemas.microsoft.com/office/drawing/2014/main" id="{AEF1E79B-D169-C920-5F06-939B7D668E73}"/>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
        <p:nvSpPr>
          <p:cNvPr id="9" name="Obdélník 8">
            <a:extLst>
              <a:ext uri="{FF2B5EF4-FFF2-40B4-BE49-F238E27FC236}">
                <a16:creationId xmlns:a16="http://schemas.microsoft.com/office/drawing/2014/main" id="{475154C5-F184-4A3A-4039-266D405DCE36}"/>
              </a:ext>
            </a:extLst>
          </p:cNvPr>
          <p:cNvSpPr/>
          <p:nvPr/>
        </p:nvSpPr>
        <p:spPr>
          <a:xfrm>
            <a:off x="4679950" y="1384300"/>
            <a:ext cx="3960813" cy="3703894"/>
          </a:xfrm>
          <a:prstGeom prst="rect">
            <a:avLst/>
          </a:prstGeom>
          <a:solidFill>
            <a:schemeClr val="bg1">
              <a:lumMod val="75000"/>
              <a:alpha val="71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0080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534219" y="1384300"/>
            <a:ext cx="3924301"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12. Digitalizace jednotlivých informačních míst:</a:t>
            </a:r>
          </a:p>
          <a:p>
            <a:pPr>
              <a:lnSpc>
                <a:spcPct val="100000"/>
              </a:lnSpc>
              <a:spcBef>
                <a:spcPts val="300"/>
              </a:spcBef>
              <a:buClr>
                <a:schemeClr val="accent5"/>
              </a:buClr>
              <a:buSzPct val="150000"/>
            </a:pPr>
            <a:r>
              <a:rPr lang="cs-CZ" sz="1100" b="1" dirty="0">
                <a:solidFill>
                  <a:srgbClr val="3D3D3D"/>
                </a:solidFill>
                <a:latin typeface="Arial" panose="020B0604020202020204" pitchFamily="34" charset="0"/>
              </a:rPr>
              <a:t>Jednotná informační místa zpřístupní</a:t>
            </a:r>
            <a:r>
              <a:rPr lang="cs-CZ" sz="1100" dirty="0">
                <a:solidFill>
                  <a:srgbClr val="3D3D3D"/>
                </a:solidFill>
                <a:latin typeface="Arial" panose="020B0604020202020204" pitchFamily="34" charset="0"/>
              </a:rPr>
              <a:t> vhodné digitální </a:t>
            </a:r>
            <a:r>
              <a:rPr lang="cs-CZ" sz="1100" b="1" dirty="0">
                <a:solidFill>
                  <a:srgbClr val="3D3D3D"/>
                </a:solidFill>
                <a:latin typeface="Arial" panose="020B0604020202020204" pitchFamily="34" charset="0"/>
              </a:rPr>
              <a:t>nástroje</a:t>
            </a:r>
            <a:r>
              <a:rPr lang="cs-CZ" sz="1100" dirty="0">
                <a:solidFill>
                  <a:srgbClr val="3D3D3D"/>
                </a:solidFill>
                <a:latin typeface="Arial" panose="020B0604020202020204" pitchFamily="34" charset="0"/>
              </a:rPr>
              <a:t>, například ve formě webových portálů, databází, digitálních platforem nebo digitálních aplikací, které </a:t>
            </a:r>
            <a:r>
              <a:rPr lang="cs-CZ" sz="1100" b="1" dirty="0">
                <a:solidFill>
                  <a:srgbClr val="3D3D3D"/>
                </a:solidFill>
                <a:latin typeface="Arial" panose="020B0604020202020204" pitchFamily="34" charset="0"/>
              </a:rPr>
              <a:t>umožní online výkon všech práv a plnění všech povinností</a:t>
            </a:r>
            <a:r>
              <a:rPr lang="cs-CZ" sz="1100" dirty="0">
                <a:solidFill>
                  <a:srgbClr val="3D3D3D"/>
                </a:solidFill>
                <a:latin typeface="Arial" panose="020B0604020202020204" pitchFamily="34" charset="0"/>
              </a:rPr>
              <a:t> stanovených v tomto nařízení,</a:t>
            </a:r>
          </a:p>
          <a:p>
            <a:pPr>
              <a:lnSpc>
                <a:spcPct val="100000"/>
              </a:lnSpc>
              <a:spcBef>
                <a:spcPts val="300"/>
              </a:spcBef>
              <a:buClr>
                <a:schemeClr val="accent5"/>
              </a:buClr>
              <a:buSzPct val="150000"/>
            </a:pPr>
            <a:r>
              <a:rPr lang="cs-CZ" sz="1050" dirty="0">
                <a:solidFill>
                  <a:srgbClr val="3D3D3D"/>
                </a:solidFill>
                <a:latin typeface="Arial" panose="020B0604020202020204" pitchFamily="34" charset="0"/>
              </a:rPr>
              <a:t>státy </a:t>
            </a:r>
            <a:r>
              <a:rPr lang="cs-CZ" sz="1050" b="1" dirty="0">
                <a:solidFill>
                  <a:srgbClr val="3D3D3D"/>
                </a:solidFill>
                <a:latin typeface="Arial" panose="020B0604020202020204" pitchFamily="34" charset="0"/>
              </a:rPr>
              <a:t>stanoví</a:t>
            </a:r>
            <a:r>
              <a:rPr lang="cs-CZ" sz="1050"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jednotné</a:t>
            </a:r>
            <a:r>
              <a:rPr lang="cs-CZ" sz="1050" dirty="0">
                <a:solidFill>
                  <a:srgbClr val="3D3D3D"/>
                </a:solidFill>
                <a:latin typeface="Arial" panose="020B0604020202020204" pitchFamily="34" charset="0"/>
              </a:rPr>
              <a:t> vnitrostátní </a:t>
            </a:r>
            <a:r>
              <a:rPr lang="cs-CZ" sz="1100" b="1" dirty="0">
                <a:solidFill>
                  <a:srgbClr val="3D3D3D"/>
                </a:solidFill>
                <a:latin typeface="Arial" panose="020B0604020202020204" pitchFamily="34" charset="0"/>
              </a:rPr>
              <a:t>digitální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vstupní</a:t>
            </a:r>
            <a:r>
              <a:rPr lang="cs-CZ" sz="1050" b="1" dirty="0">
                <a:solidFill>
                  <a:srgbClr val="3D3D3D"/>
                </a:solidFill>
                <a:latin typeface="Arial" panose="020B0604020202020204" pitchFamily="34" charset="0"/>
              </a:rPr>
              <a:t> </a:t>
            </a:r>
            <a:r>
              <a:rPr lang="cs-CZ" sz="1100" b="1" dirty="0">
                <a:solidFill>
                  <a:srgbClr val="3D3D3D"/>
                </a:solidFill>
                <a:latin typeface="Arial" panose="020B0604020202020204" pitchFamily="34" charset="0"/>
              </a:rPr>
              <a:t>místo</a:t>
            </a:r>
            <a:r>
              <a:rPr lang="cs-CZ" sz="1050" dirty="0">
                <a:solidFill>
                  <a:srgbClr val="3D3D3D"/>
                </a:solidFill>
                <a:latin typeface="Arial" panose="020B0604020202020204" pitchFamily="34" charset="0"/>
              </a:rPr>
              <a:t>, které se skládá ze </a:t>
            </a:r>
            <a:r>
              <a:rPr lang="cs-CZ" sz="1100" b="1" dirty="0">
                <a:solidFill>
                  <a:srgbClr val="3D3D3D"/>
                </a:solidFill>
                <a:latin typeface="Arial" panose="020B0604020202020204" pitchFamily="34" charset="0"/>
              </a:rPr>
              <a:t>společného uživatelského rozhraní </a:t>
            </a:r>
            <a:r>
              <a:rPr lang="cs-CZ" sz="1050" dirty="0">
                <a:solidFill>
                  <a:srgbClr val="3D3D3D"/>
                </a:solidFill>
                <a:latin typeface="Arial" panose="020B0604020202020204" pitchFamily="34" charset="0"/>
              </a:rPr>
              <a:t>zajišťujícího bezproblémový přístup </a:t>
            </a:r>
            <a:r>
              <a:rPr lang="cs-CZ" sz="1050" b="1" dirty="0">
                <a:solidFill>
                  <a:srgbClr val="3D3D3D"/>
                </a:solidFill>
                <a:latin typeface="Arial" panose="020B0604020202020204" pitchFamily="34" charset="0"/>
              </a:rPr>
              <a:t>k digitalizovaným jednotným informačním místům</a:t>
            </a:r>
            <a:r>
              <a:rPr lang="cs-CZ" sz="1050" dirty="0">
                <a:solidFill>
                  <a:srgbClr val="3D3D3D"/>
                </a:solidFill>
                <a:latin typeface="Arial" panose="020B0604020202020204" pitchFamily="34" charset="0"/>
              </a:rPr>
              <a:t>.</a:t>
            </a:r>
          </a:p>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13</a:t>
            </a:r>
            <a:r>
              <a:rPr lang="cs-CZ" sz="1100" b="1" u="sng" dirty="0">
                <a:solidFill>
                  <a:srgbClr val="3D3D3D"/>
                </a:solidFill>
                <a:latin typeface="Arial" panose="020B0604020202020204" pitchFamily="34" charset="0"/>
              </a:rPr>
              <a:t>. </a:t>
            </a:r>
            <a:r>
              <a:rPr lang="cs-CZ" sz="1100" b="1" u="sng" dirty="0">
                <a:solidFill>
                  <a:schemeClr val="accent1"/>
                </a:solidFill>
                <a:latin typeface="Arial" panose="020B0604020202020204" pitchFamily="34" charset="0"/>
              </a:rPr>
              <a:t>Řešení sporů:</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Pokud je přístup ke stávající infrastruktuře </a:t>
            </a:r>
            <a:r>
              <a:rPr lang="cs-CZ" sz="1100" b="1" dirty="0">
                <a:solidFill>
                  <a:srgbClr val="3D3D3D"/>
                </a:solidFill>
                <a:latin typeface="Arial" panose="020B0604020202020204" pitchFamily="34" charset="0"/>
              </a:rPr>
              <a:t>odmítnut</a:t>
            </a:r>
            <a:r>
              <a:rPr lang="cs-CZ" sz="1100" dirty="0">
                <a:solidFill>
                  <a:srgbClr val="3D3D3D"/>
                </a:solidFill>
                <a:latin typeface="Arial" panose="020B0604020202020204" pitchFamily="34" charset="0"/>
              </a:rPr>
              <a:t> nebo pokud </a:t>
            </a:r>
            <a:r>
              <a:rPr lang="cs-CZ" sz="1100" b="1" dirty="0">
                <a:solidFill>
                  <a:srgbClr val="3D3D3D"/>
                </a:solidFill>
                <a:latin typeface="Arial" panose="020B0604020202020204" pitchFamily="34" charset="0"/>
              </a:rPr>
              <a:t>nebylo</a:t>
            </a:r>
            <a:r>
              <a:rPr lang="cs-CZ" sz="1100" dirty="0">
                <a:solidFill>
                  <a:srgbClr val="3D3D3D"/>
                </a:solidFill>
                <a:latin typeface="Arial" panose="020B0604020202020204" pitchFamily="34" charset="0"/>
              </a:rPr>
              <a:t> dosaženo </a:t>
            </a:r>
            <a:r>
              <a:rPr lang="cs-CZ" sz="1100" b="1" dirty="0">
                <a:solidFill>
                  <a:srgbClr val="3D3D3D"/>
                </a:solidFill>
                <a:latin typeface="Arial" panose="020B0604020202020204" pitchFamily="34" charset="0"/>
              </a:rPr>
              <a:t>dohody</a:t>
            </a:r>
            <a:r>
              <a:rPr lang="cs-CZ" sz="1100" dirty="0">
                <a:solidFill>
                  <a:srgbClr val="3D3D3D"/>
                </a:solidFill>
                <a:latin typeface="Arial" panose="020B0604020202020204" pitchFamily="34" charset="0"/>
              </a:rPr>
              <a:t> o konkrétních podmínkách, včetně ceny, </a:t>
            </a:r>
            <a:r>
              <a:rPr lang="cs-CZ" sz="1100" b="1" dirty="0">
                <a:solidFill>
                  <a:srgbClr val="3D3D3D"/>
                </a:solidFill>
                <a:latin typeface="Arial" panose="020B0604020202020204" pitchFamily="34" charset="0"/>
              </a:rPr>
              <a:t>do jednoho měsíce </a:t>
            </a:r>
            <a:r>
              <a:rPr lang="cs-CZ" sz="1100" dirty="0">
                <a:solidFill>
                  <a:srgbClr val="3D3D3D"/>
                </a:solidFill>
                <a:latin typeface="Arial" panose="020B0604020202020204" pitchFamily="34" charset="0"/>
              </a:rPr>
              <a:t>ode dne obdržení žádosti o přístup případně nejsou poskytnuty informace dle GIA - může příslušný v orgán  rozhodnout spor, </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orgány zveřejňují svá rozhodnutí, Jednotné informační místo zajistí přístup k rozhodnutím.</a:t>
            </a:r>
          </a:p>
          <a:p>
            <a:pPr>
              <a:lnSpc>
                <a:spcPct val="120000"/>
              </a:lnSpc>
              <a:spcBef>
                <a:spcPts val="0"/>
              </a:spcBef>
              <a:buClr>
                <a:schemeClr val="accent5"/>
              </a:buClr>
              <a:buSzPct val="150000"/>
            </a:pPr>
            <a:endParaRPr lang="cs-CZ" sz="1100" dirty="0">
              <a:solidFill>
                <a:srgbClr val="3D3D3D"/>
              </a:solidFill>
              <a:latin typeface="Arial" panose="020B0604020202020204" pitchFamily="34" charset="0"/>
            </a:endParaRPr>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4679950" y="1384300"/>
            <a:ext cx="3960813"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14. Příslušné orgány:</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a:t>
            </a:r>
            <a:r>
              <a:rPr lang="pl-PL" sz="1100" dirty="0">
                <a:solidFill>
                  <a:srgbClr val="3D3D3D"/>
                </a:solidFill>
                <a:latin typeface="Arial" panose="020B0604020202020204" pitchFamily="34" charset="0"/>
              </a:rPr>
              <a:t>osvědčených postupů přijmou příslušné normy nebo technické specifikace, pro provádění vybavení rozvody...  normy nebo technické specifikace musí snadno umožňovat běžné činnosti,</a:t>
            </a:r>
          </a:p>
          <a:p>
            <a:pPr marL="172800" indent="-172800">
              <a:lnSpc>
                <a:spcPct val="100000"/>
              </a:lnSpc>
              <a:spcBef>
                <a:spcPts val="300"/>
              </a:spcBef>
              <a:buClr>
                <a:schemeClr val="accent5"/>
              </a:buClr>
              <a:buSzPct val="150000"/>
            </a:pPr>
            <a:r>
              <a:rPr lang="cs-CZ" sz="1100" b="1" dirty="0">
                <a:solidFill>
                  <a:srgbClr val="3D3D3D"/>
                </a:solidFill>
                <a:latin typeface="Arial" panose="020B0604020202020204" pitchFamily="34" charset="0"/>
              </a:rPr>
              <a:t>vnitrostátní orgán pro urovnávání sporů je právně odlišný </a:t>
            </a:r>
            <a:r>
              <a:rPr lang="cs-CZ" sz="1100" dirty="0">
                <a:solidFill>
                  <a:srgbClr val="3D3D3D"/>
                </a:solidFill>
                <a:latin typeface="Arial" panose="020B0604020202020204" pitchFamily="34" charset="0"/>
              </a:rPr>
              <a:t>a </a:t>
            </a:r>
            <a:r>
              <a:rPr lang="cs-CZ" sz="1100" b="1" dirty="0">
                <a:solidFill>
                  <a:srgbClr val="3D3D3D"/>
                </a:solidFill>
                <a:latin typeface="Arial" panose="020B0604020202020204" pitchFamily="34" charset="0"/>
              </a:rPr>
              <a:t>funkčně nezávislý </a:t>
            </a:r>
            <a:r>
              <a:rPr lang="cs-CZ" sz="1100" dirty="0">
                <a:solidFill>
                  <a:srgbClr val="3D3D3D"/>
                </a:solidFill>
                <a:latin typeface="Arial" panose="020B0604020202020204" pitchFamily="34" charset="0"/>
              </a:rPr>
              <a:t>na jakémkoli provozovateli sítě a </a:t>
            </a:r>
            <a:r>
              <a:rPr lang="cs-CZ" sz="1100" b="1" dirty="0">
                <a:solidFill>
                  <a:srgbClr val="3D3D3D"/>
                </a:solidFill>
                <a:latin typeface="Arial" panose="020B0604020202020204" pitchFamily="34" charset="0"/>
              </a:rPr>
              <a:t>jakémkoli subjektu veřejného sektoru</a:t>
            </a:r>
            <a:r>
              <a:rPr lang="cs-CZ" sz="1100" dirty="0">
                <a:solidFill>
                  <a:srgbClr val="3D3D3D"/>
                </a:solidFill>
                <a:latin typeface="Arial" panose="020B0604020202020204" pitchFamily="34" charset="0"/>
              </a:rPr>
              <a:t>, který vlastní nebo kontroluje fyzickou infrastrukturu, jehož se spor týká…,</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vnitrostátní orgány pro řešení sporů jednají nezávisle </a:t>
            </a:r>
            <a:r>
              <a:rPr lang="pl-PL" sz="1100" dirty="0">
                <a:solidFill>
                  <a:srgbClr val="3D3D3D"/>
                </a:solidFill>
                <a:latin typeface="Arial" panose="020B0604020202020204" pitchFamily="34" charset="0"/>
              </a:rPr>
              <a:t>a objektivně a při rozhodování o sporech, které jim byly předloženy, </a:t>
            </a:r>
            <a:r>
              <a:rPr lang="pl-PL" sz="1100" b="1" dirty="0">
                <a:solidFill>
                  <a:srgbClr val="3D3D3D"/>
                </a:solidFill>
                <a:latin typeface="Arial" panose="020B0604020202020204" pitchFamily="34" charset="0"/>
              </a:rPr>
              <a:t>nevyžadují ani nepřijímají pokyny od žádného jiného orgánu,</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funkce jednotného informačního místa uvedené v článcích 3 až 8 a 10 vykonává jeden nebo více příslušných subjektů,</a:t>
            </a:r>
          </a:p>
          <a:p>
            <a:pPr marL="172800" indent="-172800">
              <a:lnSpc>
                <a:spcPct val="100000"/>
              </a:lnSpc>
              <a:spcBef>
                <a:spcPts val="300"/>
              </a:spcBef>
              <a:buClr>
                <a:schemeClr val="accent5"/>
              </a:buClr>
              <a:buSzPct val="150000"/>
            </a:pPr>
            <a:r>
              <a:rPr lang="pl-PL" sz="1100" b="1" dirty="0">
                <a:solidFill>
                  <a:srgbClr val="3D3D3D"/>
                </a:solidFill>
                <a:latin typeface="Arial" panose="020B0604020202020204" pitchFamily="34" charset="0"/>
              </a:rPr>
              <a:t>za účelem pokrytí nákladů na výkon těchto funkcí mohou </a:t>
            </a:r>
            <a:r>
              <a:rPr lang="pl-PL" sz="1100" dirty="0">
                <a:solidFill>
                  <a:srgbClr val="3D3D3D"/>
                </a:solidFill>
                <a:latin typeface="Arial" panose="020B0604020202020204" pitchFamily="34" charset="0"/>
              </a:rPr>
              <a:t>být za využívání jednotných informačních míst </a:t>
            </a:r>
            <a:r>
              <a:rPr lang="pl-PL" sz="1100" b="1" dirty="0">
                <a:solidFill>
                  <a:srgbClr val="3D3D3D"/>
                </a:solidFill>
                <a:latin typeface="Arial" panose="020B0604020202020204" pitchFamily="34" charset="0"/>
              </a:rPr>
              <a:t>vybírány poplatky.</a:t>
            </a: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sp>
        <p:nvSpPr>
          <p:cNvPr id="2" name="TextovéPole 1">
            <a:extLst>
              <a:ext uri="{FF2B5EF4-FFF2-40B4-BE49-F238E27FC236}">
                <a16:creationId xmlns:a16="http://schemas.microsoft.com/office/drawing/2014/main" id="{E1F503F3-CBB9-CD13-7D30-F7C7A2EE71FA}"/>
              </a:ext>
            </a:extLst>
          </p:cNvPr>
          <p:cNvSpPr txBox="1"/>
          <p:nvPr/>
        </p:nvSpPr>
        <p:spPr>
          <a:xfrm>
            <a:off x="6660356" y="558802"/>
            <a:ext cx="2287545" cy="369332"/>
          </a:xfrm>
          <a:prstGeom prst="rect">
            <a:avLst/>
          </a:prstGeom>
          <a:solidFill>
            <a:srgbClr val="FFFF00"/>
          </a:solidFill>
        </p:spPr>
        <p:txBody>
          <a:bodyPr wrap="square" rtlCol="0">
            <a:spAutoFit/>
          </a:bodyPr>
          <a:lstStyle/>
          <a:p>
            <a:pPr algn="ctr"/>
            <a:r>
              <a:rPr lang="cs-CZ" dirty="0"/>
              <a:t>Opravit </a:t>
            </a:r>
          </a:p>
        </p:txBody>
      </p:sp>
    </p:spTree>
    <p:extLst>
      <p:ext uri="{BB962C8B-B14F-4D97-AF65-F5344CB8AC3E}">
        <p14:creationId xmlns:p14="http://schemas.microsoft.com/office/powerpoint/2010/main" val="726128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1616" y="416171"/>
            <a:ext cx="6214676" cy="771750"/>
          </a:xfrm>
        </p:spPr>
        <p:txBody>
          <a:bodyPr>
            <a:normAutofit/>
          </a:bodyPr>
          <a:lstStyle/>
          <a:p>
            <a:r>
              <a:rPr lang="cs-CZ" sz="1800" dirty="0"/>
              <a:t>Detailní popis textu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27</a:t>
            </a:fld>
            <a:endParaRPr lang="en-GB" dirty="0"/>
          </a:p>
        </p:txBody>
      </p:sp>
    </p:spTree>
    <p:extLst>
      <p:ext uri="{BB962C8B-B14F-4D97-AF65-F5344CB8AC3E}">
        <p14:creationId xmlns:p14="http://schemas.microsoft.com/office/powerpoint/2010/main" val="2681237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 Předmět a oblast působnosti </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8676644"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b="1" dirty="0">
                <a:highlight>
                  <a:srgbClr val="FFFF00"/>
                </a:highlight>
                <a:ea typeface="Calibri" panose="020F0502020204030204" pitchFamily="34" charset="0"/>
              </a:rPr>
              <a:t>Cílem tohoto nařízení je usnadnit a podpořit budování sítí s velmi vysokou kapacitou (dále jen „sítě VHCN“) </a:t>
            </a:r>
            <a:r>
              <a:rPr lang="cs-CZ" sz="1600" dirty="0">
                <a:ea typeface="Calibri" panose="020F0502020204030204" pitchFamily="34" charset="0"/>
              </a:rPr>
              <a:t>podporou společného využívání existující fyzické infrastruktury a usnadněním </a:t>
            </a:r>
            <a:r>
              <a:rPr lang="cs-CZ" sz="1600" b="1" dirty="0">
                <a:highlight>
                  <a:srgbClr val="FFFF00"/>
                </a:highlight>
                <a:ea typeface="Calibri" panose="020F0502020204030204" pitchFamily="34" charset="0"/>
              </a:rPr>
              <a:t>efektivnějšího budování </a:t>
            </a:r>
            <a:r>
              <a:rPr lang="cs-CZ" sz="1600" dirty="0">
                <a:ea typeface="Calibri" panose="020F0502020204030204" pitchFamily="34" charset="0"/>
              </a:rPr>
              <a:t>nové fyzické infrastruktury</a:t>
            </a:r>
            <a:r>
              <a:rPr lang="cs-CZ" sz="1600" b="1" dirty="0">
                <a:ea typeface="Calibri" panose="020F0502020204030204" pitchFamily="34" charset="0"/>
              </a:rPr>
              <a:t>, </a:t>
            </a:r>
            <a:r>
              <a:rPr lang="cs-CZ" sz="1600" b="1" dirty="0">
                <a:highlight>
                  <a:srgbClr val="FFFF00"/>
                </a:highlight>
                <a:ea typeface="Calibri" panose="020F0502020204030204" pitchFamily="34" charset="0"/>
              </a:rPr>
              <a:t>aby bylo možné tyto sítě zavádět rychleji a s nižšími náklady.</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Pokud jsou ustanovení tohoto</a:t>
            </a:r>
            <a:r>
              <a:rPr lang="cs-CZ" sz="1600" b="1" dirty="0">
                <a:ea typeface="Calibri" panose="020F0502020204030204" pitchFamily="34" charset="0"/>
              </a:rPr>
              <a:t> nařízení v rozporu s ustanoveními směrnic 2002/77/ES, (EU) 2018/1972 (</a:t>
            </a:r>
            <a:r>
              <a:rPr lang="cs-CZ" sz="1600" b="1" dirty="0" err="1">
                <a:ea typeface="Calibri" panose="020F0502020204030204" pitchFamily="34" charset="0"/>
              </a:rPr>
              <a:t>vvČR</a:t>
            </a:r>
            <a:r>
              <a:rPr lang="cs-CZ" sz="1600" b="1" dirty="0">
                <a:ea typeface="Calibri" panose="020F0502020204030204" pitchFamily="34" charset="0"/>
              </a:rPr>
              <a:t> ZoEK) nebo (EU) 2022/2555, použijí se příslušná ustanovení uvedených směrnic.</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highlight>
                  <a:srgbClr val="FFFF00"/>
                </a:highlight>
                <a:ea typeface="Calibri" panose="020F0502020204030204" pitchFamily="34" charset="0"/>
              </a:rPr>
              <a:t>nařízení stanoví minimální požadavky týkající se dosažení cílů </a:t>
            </a:r>
            <a:r>
              <a:rPr lang="cs-CZ" sz="1600" dirty="0">
                <a:ea typeface="Calibri" panose="020F0502020204030204" pitchFamily="34" charset="0"/>
              </a:rPr>
              <a:t>stanovených v odstavci 1. Členské </a:t>
            </a:r>
            <a:r>
              <a:rPr lang="cs-CZ" sz="1600" b="1" dirty="0">
                <a:highlight>
                  <a:srgbClr val="FFFF00"/>
                </a:highlight>
                <a:ea typeface="Calibri" panose="020F0502020204030204" pitchFamily="34" charset="0"/>
              </a:rPr>
              <a:t>státy mohou zachovat nebo zavést opatřen</a:t>
            </a:r>
            <a:r>
              <a:rPr lang="cs-CZ" sz="1600" dirty="0">
                <a:ea typeface="Calibri" panose="020F0502020204030204" pitchFamily="34" charset="0"/>
              </a:rPr>
              <a:t>í v souladu s právními předpisy Unie, která jsou </a:t>
            </a:r>
            <a:r>
              <a:rPr lang="cs-CZ" sz="1600" b="1" dirty="0">
                <a:highlight>
                  <a:srgbClr val="FFFF00"/>
                </a:highlight>
                <a:ea typeface="Calibri" panose="020F0502020204030204" pitchFamily="34" charset="0"/>
              </a:rPr>
              <a:t>přísnější nebo podrobnější</a:t>
            </a:r>
            <a:r>
              <a:rPr lang="cs-CZ" sz="16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Odchylně od odstavce </a:t>
            </a:r>
            <a:r>
              <a:rPr lang="cs-CZ" sz="1600" dirty="0">
                <a:ea typeface="Calibri" panose="020F0502020204030204" pitchFamily="34" charset="0"/>
              </a:rPr>
              <a:t>3 tohoto článku </a:t>
            </a:r>
            <a:r>
              <a:rPr lang="cs-CZ" sz="1600" b="1" dirty="0">
                <a:ea typeface="Calibri" panose="020F0502020204030204" pitchFamily="34" charset="0"/>
              </a:rPr>
              <a:t>nesmějí členské státy ponechat v platnosti ani zavést opatření uvedená v odstavci 3 </a:t>
            </a:r>
            <a:r>
              <a:rPr lang="cs-CZ" sz="1600" dirty="0">
                <a:ea typeface="Calibri" panose="020F0502020204030204" pitchFamily="34" charset="0"/>
              </a:rPr>
              <a:t>ve vztahu k čl. 3 odst. 5 prvnímu pododstavci písm. a) až e), čl. 3 odst. 7 a 10, čl. 4 odst. 7, čl. 5 odst. 2 druhému pododstavci, čl. 5 odst. 5, čl. 6 odst. 2 a čl. 10 odst. 7 a 8.</a:t>
            </a:r>
          </a:p>
        </p:txBody>
      </p:sp>
    </p:spTree>
    <p:extLst>
      <p:ext uri="{BB962C8B-B14F-4D97-AF65-F5344CB8AC3E}">
        <p14:creationId xmlns:p14="http://schemas.microsoft.com/office/powerpoint/2010/main" val="1478331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provozovatelem sítě</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operátor ve smyslu čl. 2 bodu 29 směrnice (EU) 2018/1972 </a:t>
            </a:r>
            <a:r>
              <a:rPr lang="cs-CZ" sz="1200" dirty="0">
                <a:ea typeface="Calibri" panose="020F0502020204030204" pitchFamily="34" charset="0"/>
              </a:rPr>
              <a:t>(v ČR ZoEK)</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podnik, který zajišťuje fyzickou infrastrukturu určenou k poskytování:</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služeb výroby, přepravy nebo distribuce</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plynu, elektrické energie včetně veřejného osvětlení, vytápění, vody, včetně odstraňování nebo čištění odpadních a kanalizačních vod, a odvodňovacích systémů;</a:t>
            </a:r>
          </a:p>
          <a:p>
            <a:pPr lvl="2">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dopravních služeb včetně železnic, silnic včetně pozemních komunikací v obcích, tunelů, přístavů a letišť;</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veřejnoprávním subjektem</a:t>
            </a:r>
            <a:r>
              <a:rPr lang="cs-CZ" sz="1400" b="1" dirty="0">
                <a:solidFill>
                  <a:srgbClr val="3D3D3D"/>
                </a:solidFill>
              </a:rPr>
              <a:t>“ - </a:t>
            </a:r>
            <a:r>
              <a:rPr lang="cs-CZ" sz="1100" b="1" dirty="0">
                <a:solidFill>
                  <a:srgbClr val="3D3D3D"/>
                </a:solidFill>
              </a:rPr>
              <a:t>všemi těmito charakteristikami</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založen za zvláštním účelem spočívajícím v </a:t>
            </a:r>
            <a:r>
              <a:rPr lang="cs-CZ" sz="1200" dirty="0">
                <a:solidFill>
                  <a:srgbClr val="3D3D3D"/>
                </a:solidFill>
                <a:highlight>
                  <a:srgbClr val="FFFF00"/>
                </a:highlight>
              </a:rPr>
              <a:t>uspokojování potřeb obecného zájmu</a:t>
            </a:r>
            <a:r>
              <a:rPr lang="cs-CZ" sz="1200" dirty="0">
                <a:solidFill>
                  <a:srgbClr val="3D3D3D"/>
                </a:solidFill>
              </a:rPr>
              <a:t>, které nemají průmyslovou nebo obchodní povahu;</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má </a:t>
            </a:r>
            <a:r>
              <a:rPr lang="cs-CZ" sz="1200" dirty="0">
                <a:solidFill>
                  <a:srgbClr val="3D3D3D"/>
                </a:solidFill>
                <a:highlight>
                  <a:srgbClr val="FFFF00"/>
                </a:highlight>
              </a:rPr>
              <a:t>právní osobnost</a:t>
            </a:r>
            <a:r>
              <a:rPr lang="cs-CZ" sz="1200"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je </a:t>
            </a:r>
            <a:r>
              <a:rPr lang="cs-CZ" sz="1200" dirty="0">
                <a:solidFill>
                  <a:srgbClr val="3D3D3D"/>
                </a:solidFill>
                <a:highlight>
                  <a:srgbClr val="FFFF00"/>
                </a:highlight>
              </a:rPr>
              <a:t>financován zcela nebo převážně státem, regionálními nebo místními orgány nebo jinými veřejnoprávními subjekty </a:t>
            </a:r>
            <a:r>
              <a:rPr lang="cs-CZ" sz="1200" dirty="0">
                <a:solidFill>
                  <a:srgbClr val="3D3D3D"/>
                </a:solidFill>
              </a:rPr>
              <a:t>nebo </a:t>
            </a:r>
            <a:r>
              <a:rPr lang="cs-CZ" sz="1200" dirty="0">
                <a:solidFill>
                  <a:srgbClr val="3D3D3D"/>
                </a:solidFill>
                <a:highlight>
                  <a:srgbClr val="FFFF00"/>
                </a:highlight>
              </a:rPr>
              <a:t>podléhá řídicímu dohledu </a:t>
            </a:r>
            <a:r>
              <a:rPr lang="cs-CZ" sz="1200" dirty="0">
                <a:solidFill>
                  <a:srgbClr val="3D3D3D"/>
                </a:solidFill>
              </a:rPr>
              <a:t>těchto orgánů nebo subjektů; nebo </a:t>
            </a:r>
            <a:r>
              <a:rPr lang="cs-CZ" sz="1200" dirty="0">
                <a:solidFill>
                  <a:srgbClr val="3D3D3D"/>
                </a:solidFill>
                <a:highlight>
                  <a:srgbClr val="FFFF00"/>
                </a:highlight>
              </a:rPr>
              <a:t>je v jeho správním, řídícím nebo dozorčím orgánu více než polovina členů jmenována státem</a:t>
            </a:r>
            <a:r>
              <a:rPr lang="cs-CZ" sz="1200" dirty="0">
                <a:solidFill>
                  <a:srgbClr val="3D3D3D"/>
                </a:solidFill>
              </a:rPr>
              <a:t>, regionálními nebo místními orgány nebo jinými veřejnoprávními subjekty</a:t>
            </a:r>
          </a:p>
          <a:p>
            <a:pPr>
              <a:lnSpc>
                <a:spcPct val="100000"/>
              </a:lnSpc>
              <a:spcBef>
                <a:spcPts val="0"/>
              </a:spcBef>
              <a:buClr>
                <a:schemeClr val="accent5"/>
              </a:buClr>
              <a:buSzPct val="150000"/>
            </a:pPr>
            <a:endParaRPr lang="cs-CZ" sz="1100" dirty="0">
              <a:solidFill>
                <a:srgbClr val="3D3D3D"/>
              </a:solidFill>
            </a:endParaRPr>
          </a:p>
        </p:txBody>
      </p:sp>
    </p:spTree>
    <p:extLst>
      <p:ext uri="{BB962C8B-B14F-4D97-AF65-F5344CB8AC3E}">
        <p14:creationId xmlns:p14="http://schemas.microsoft.com/office/powerpoint/2010/main" val="410990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16A94-B8D3-4C85-B64C-A5DAB4CD0EF1}"/>
              </a:ext>
            </a:extLst>
          </p:cNvPr>
          <p:cNvSpPr>
            <a:spLocks noGrp="1"/>
          </p:cNvSpPr>
          <p:nvPr>
            <p:ph type="title"/>
          </p:nvPr>
        </p:nvSpPr>
        <p:spPr>
          <a:xfrm>
            <a:off x="628650" y="381001"/>
            <a:ext cx="6452088" cy="771750"/>
          </a:xfrm>
        </p:spPr>
        <p:txBody>
          <a:bodyPr>
            <a:normAutofit/>
          </a:bodyPr>
          <a:lstStyle/>
          <a:p>
            <a:r>
              <a:rPr lang="en-GB" sz="1800" dirty="0"/>
              <a:t>Broadband network new Guidelines</a:t>
            </a:r>
            <a:r>
              <a:rPr lang="cs-CZ" sz="1800" dirty="0"/>
              <a:t> &gt;&gt; proč sledovat? </a:t>
            </a:r>
            <a:br>
              <a:rPr lang="cs-CZ" sz="1800" dirty="0"/>
            </a:br>
            <a:r>
              <a:rPr lang="cs-CZ" sz="1800" dirty="0"/>
              <a:t>Rozvoj konkurence…, rozvoj regionu….</a:t>
            </a:r>
            <a:endParaRPr lang="en-GB" sz="1800" b="1" dirty="0"/>
          </a:p>
        </p:txBody>
      </p:sp>
      <p:sp>
        <p:nvSpPr>
          <p:cNvPr id="5" name="Slide Number Placeholder 4">
            <a:extLst>
              <a:ext uri="{FF2B5EF4-FFF2-40B4-BE49-F238E27FC236}">
                <a16:creationId xmlns:a16="http://schemas.microsoft.com/office/drawing/2014/main" id="{54DD4DE4-9769-4CCF-8BC4-A608AF2429B6}"/>
              </a:ext>
            </a:extLst>
          </p:cNvPr>
          <p:cNvSpPr>
            <a:spLocks noGrp="1"/>
          </p:cNvSpPr>
          <p:nvPr>
            <p:ph type="sldNum" sz="quarter" idx="12"/>
          </p:nvPr>
        </p:nvSpPr>
        <p:spPr/>
        <p:txBody>
          <a:bodyPr/>
          <a:lstStyle/>
          <a:p>
            <a:fld id="{F1B53376-7BDC-4344-8612-6E595346C041}" type="slidenum">
              <a:rPr lang="en-GB" smtClean="0"/>
              <a:pPr/>
              <a:t>3</a:t>
            </a:fld>
            <a:endParaRPr lang="en-GB" dirty="0"/>
          </a:p>
        </p:txBody>
      </p:sp>
      <p:grpSp>
        <p:nvGrpSpPr>
          <p:cNvPr id="6" name="Google Shape;744;p37">
            <a:extLst>
              <a:ext uri="{FF2B5EF4-FFF2-40B4-BE49-F238E27FC236}">
                <a16:creationId xmlns:a16="http://schemas.microsoft.com/office/drawing/2014/main" id="{AA7A005C-1766-44CA-8A90-31F12D266900}"/>
              </a:ext>
            </a:extLst>
          </p:cNvPr>
          <p:cNvGrpSpPr>
            <a:grpSpLocks noChangeAspect="1"/>
          </p:cNvGrpSpPr>
          <p:nvPr/>
        </p:nvGrpSpPr>
        <p:grpSpPr>
          <a:xfrm>
            <a:off x="177948" y="625498"/>
            <a:ext cx="318264" cy="282756"/>
            <a:chOff x="5292575" y="3681900"/>
            <a:chExt cx="420150" cy="373275"/>
          </a:xfrm>
        </p:grpSpPr>
        <p:sp>
          <p:nvSpPr>
            <p:cNvPr id="7" name="Google Shape;745;p37">
              <a:extLst>
                <a:ext uri="{FF2B5EF4-FFF2-40B4-BE49-F238E27FC236}">
                  <a16:creationId xmlns:a16="http://schemas.microsoft.com/office/drawing/2014/main" id="{7934F8FC-EFBE-42CB-BAC1-DBE02AEBF31A}"/>
                </a:ext>
              </a:extLst>
            </p:cNvPr>
            <p:cNvSpPr/>
            <p:nvPr/>
          </p:nvSpPr>
          <p:spPr>
            <a:xfrm>
              <a:off x="5292575" y="3706875"/>
              <a:ext cx="420150" cy="266700"/>
            </a:xfrm>
            <a:custGeom>
              <a:avLst/>
              <a:gdLst/>
              <a:ahLst/>
              <a:cxnLst/>
              <a:rect l="l" t="t" r="r" b="b"/>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746;p37">
              <a:extLst>
                <a:ext uri="{FF2B5EF4-FFF2-40B4-BE49-F238E27FC236}">
                  <a16:creationId xmlns:a16="http://schemas.microsoft.com/office/drawing/2014/main" id="{FDE2497C-FC05-43B3-8572-AD6CC965AF85}"/>
                </a:ext>
              </a:extLst>
            </p:cNvPr>
            <p:cNvSpPr/>
            <p:nvPr/>
          </p:nvSpPr>
          <p:spPr>
            <a:xfrm>
              <a:off x="5490475" y="3681900"/>
              <a:ext cx="24375" cy="25000"/>
            </a:xfrm>
            <a:custGeom>
              <a:avLst/>
              <a:gdLst/>
              <a:ahLst/>
              <a:cxnLst/>
              <a:rect l="l" t="t" r="r" b="b"/>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747;p37">
              <a:extLst>
                <a:ext uri="{FF2B5EF4-FFF2-40B4-BE49-F238E27FC236}">
                  <a16:creationId xmlns:a16="http://schemas.microsoft.com/office/drawing/2014/main" id="{A3E8CC39-236F-4C71-9BFA-0F7DA6D58277}"/>
                </a:ext>
              </a:extLst>
            </p:cNvPr>
            <p:cNvSpPr/>
            <p:nvPr/>
          </p:nvSpPr>
          <p:spPr>
            <a:xfrm>
              <a:off x="5358350" y="3973550"/>
              <a:ext cx="60900" cy="81625"/>
            </a:xfrm>
            <a:custGeom>
              <a:avLst/>
              <a:gdLst/>
              <a:ahLst/>
              <a:cxnLst/>
              <a:rect l="l" t="t" r="r" b="b"/>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748;p37">
              <a:extLst>
                <a:ext uri="{FF2B5EF4-FFF2-40B4-BE49-F238E27FC236}">
                  <a16:creationId xmlns:a16="http://schemas.microsoft.com/office/drawing/2014/main" id="{D9BFC2E6-F8A3-4388-B6B0-D3CEB2EA8C1C}"/>
                </a:ext>
              </a:extLst>
            </p:cNvPr>
            <p:cNvSpPr/>
            <p:nvPr/>
          </p:nvSpPr>
          <p:spPr>
            <a:xfrm>
              <a:off x="5586050" y="3973550"/>
              <a:ext cx="60925" cy="81625"/>
            </a:xfrm>
            <a:custGeom>
              <a:avLst/>
              <a:gdLst/>
              <a:ahLst/>
              <a:cxnLst/>
              <a:rect l="l" t="t" r="r" b="b"/>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749;p37">
              <a:extLst>
                <a:ext uri="{FF2B5EF4-FFF2-40B4-BE49-F238E27FC236}">
                  <a16:creationId xmlns:a16="http://schemas.microsoft.com/office/drawing/2014/main" id="{809910B7-F842-4790-85BD-11FCF0C05F6A}"/>
                </a:ext>
              </a:extLst>
            </p:cNvPr>
            <p:cNvSpPr/>
            <p:nvPr/>
          </p:nvSpPr>
          <p:spPr>
            <a:xfrm>
              <a:off x="5316925" y="3731225"/>
              <a:ext cx="371450" cy="218000"/>
            </a:xfrm>
            <a:custGeom>
              <a:avLst/>
              <a:gdLst/>
              <a:ahLst/>
              <a:cxnLst/>
              <a:rect l="l" t="t" r="r" b="b"/>
              <a:pathLst>
                <a:path w="14858" h="8720" fill="none" extrusionOk="0">
                  <a:moveTo>
                    <a:pt x="1" y="0"/>
                  </a:moveTo>
                  <a:lnTo>
                    <a:pt x="1" y="8719"/>
                  </a:lnTo>
                  <a:lnTo>
                    <a:pt x="14857" y="8719"/>
                  </a:lnTo>
                  <a:lnTo>
                    <a:pt x="14857" y="0"/>
                  </a:lnTo>
                  <a:lnTo>
                    <a:pt x="1" y="0"/>
                  </a:lnTo>
                  <a:close/>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750;p37">
              <a:extLst>
                <a:ext uri="{FF2B5EF4-FFF2-40B4-BE49-F238E27FC236}">
                  <a16:creationId xmlns:a16="http://schemas.microsoft.com/office/drawing/2014/main" id="{BD0D1698-BFB9-40BB-AA4E-5C41D66FB4F1}"/>
                </a:ext>
              </a:extLst>
            </p:cNvPr>
            <p:cNvSpPr/>
            <p:nvPr/>
          </p:nvSpPr>
          <p:spPr>
            <a:xfrm>
              <a:off x="5380250" y="3784800"/>
              <a:ext cx="230200" cy="115725"/>
            </a:xfrm>
            <a:custGeom>
              <a:avLst/>
              <a:gdLst/>
              <a:ahLst/>
              <a:cxnLst/>
              <a:rect l="l" t="t" r="r" b="b"/>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751;p37">
              <a:extLst>
                <a:ext uri="{FF2B5EF4-FFF2-40B4-BE49-F238E27FC236}">
                  <a16:creationId xmlns:a16="http://schemas.microsoft.com/office/drawing/2014/main" id="{04F1B820-534F-4660-9ED5-51A00F5145DF}"/>
                </a:ext>
              </a:extLst>
            </p:cNvPr>
            <p:cNvSpPr/>
            <p:nvPr/>
          </p:nvSpPr>
          <p:spPr>
            <a:xfrm>
              <a:off x="5547700" y="3779925"/>
              <a:ext cx="68825" cy="68825"/>
            </a:xfrm>
            <a:custGeom>
              <a:avLst/>
              <a:gdLst/>
              <a:ahLst/>
              <a:cxnLst/>
              <a:rect l="l" t="t" r="r" b="b"/>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1217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4" name="Content Placeholder 1">
            <a:extLst>
              <a:ext uri="{FF2B5EF4-FFF2-40B4-BE49-F238E27FC236}">
                <a16:creationId xmlns:a16="http://schemas.microsoft.com/office/drawing/2014/main" id="{37C57AB5-F7F3-4CCF-91F0-0DD6DA05B82E}"/>
              </a:ext>
            </a:extLst>
          </p:cNvPr>
          <p:cNvSpPr txBox="1">
            <a:spLocks/>
          </p:cNvSpPr>
          <p:nvPr/>
        </p:nvSpPr>
        <p:spPr>
          <a:xfrm>
            <a:off x="628650" y="2266050"/>
            <a:ext cx="7886700" cy="771750"/>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GB" dirty="0"/>
          </a:p>
        </p:txBody>
      </p:sp>
      <mc:AlternateContent xmlns:mc="http://schemas.openxmlformats.org/markup-compatibility/2006" xmlns:p14="http://schemas.microsoft.com/office/powerpoint/2010/main">
        <mc:Choice Requires="p14">
          <p:contentPart p14:bwMode="auto" r:id="rId3">
            <p14:nvContentPartPr>
              <p14:cNvPr id="28" name="Rukopis 27">
                <a:extLst>
                  <a:ext uri="{FF2B5EF4-FFF2-40B4-BE49-F238E27FC236}">
                    <a16:creationId xmlns:a16="http://schemas.microsoft.com/office/drawing/2014/main" id="{8E340674-FBAA-9E7E-C4C3-496C94BFC375}"/>
                  </a:ext>
                </a:extLst>
              </p14:cNvPr>
              <p14:cNvContentPartPr/>
              <p14:nvPr/>
            </p14:nvContentPartPr>
            <p14:xfrm>
              <a:off x="7917112" y="723041"/>
              <a:ext cx="360" cy="360"/>
            </p14:xfrm>
          </p:contentPart>
        </mc:Choice>
        <mc:Fallback xmlns="">
          <p:pic>
            <p:nvPicPr>
              <p:cNvPr id="28" name="Rukopis 27">
                <a:extLst>
                  <a:ext uri="{FF2B5EF4-FFF2-40B4-BE49-F238E27FC236}">
                    <a16:creationId xmlns:a16="http://schemas.microsoft.com/office/drawing/2014/main" id="{8E340674-FBAA-9E7E-C4C3-496C94BFC375}"/>
                  </a:ext>
                </a:extLst>
              </p:cNvPr>
              <p:cNvPicPr/>
              <p:nvPr/>
            </p:nvPicPr>
            <p:blipFill>
              <a:blip r:embed="rId4"/>
              <a:stretch>
                <a:fillRect/>
              </a:stretch>
            </p:blipFill>
            <p:spPr>
              <a:xfrm>
                <a:off x="7908112" y="714041"/>
                <a:ext cx="18000" cy="18000"/>
              </a:xfrm>
              <a:prstGeom prst="rect">
                <a:avLst/>
              </a:prstGeom>
            </p:spPr>
          </p:pic>
        </mc:Fallback>
      </mc:AlternateContent>
      <p:sp>
        <p:nvSpPr>
          <p:cNvPr id="2" name="TextovéPole 1">
            <a:extLst>
              <a:ext uri="{FF2B5EF4-FFF2-40B4-BE49-F238E27FC236}">
                <a16:creationId xmlns:a16="http://schemas.microsoft.com/office/drawing/2014/main" id="{3E2229E6-FB3A-89CC-B82D-6FF6729D0B85}"/>
              </a:ext>
            </a:extLst>
          </p:cNvPr>
          <p:cNvSpPr txBox="1"/>
          <p:nvPr/>
        </p:nvSpPr>
        <p:spPr>
          <a:xfrm>
            <a:off x="397270" y="1505099"/>
            <a:ext cx="8347289" cy="2975540"/>
          </a:xfrm>
          <a:prstGeom prst="rect">
            <a:avLst/>
          </a:prstGeom>
          <a:noFill/>
          <a:ln>
            <a:solidFill>
              <a:schemeClr val="tx1"/>
            </a:solidFill>
          </a:ln>
        </p:spPr>
        <p:txBody>
          <a:bodyPr wrap="square" rtlCol="0" anchor="t">
            <a:noAutofit/>
          </a:bodyPr>
          <a:lstStyle/>
          <a:p>
            <a:pPr>
              <a:spcAft>
                <a:spcPts val="600"/>
              </a:spcAft>
              <a:buClr>
                <a:schemeClr val="accent3">
                  <a:lumMod val="40000"/>
                  <a:lumOff val="60000"/>
                </a:schemeClr>
              </a:buClr>
            </a:pPr>
            <a:r>
              <a:rPr lang="cs-CZ" sz="1600" b="1" dirty="0"/>
              <a:t>Strategie EU 2025 a 2030:</a:t>
            </a:r>
          </a:p>
          <a:p>
            <a:pPr marL="285750" indent="-285750">
              <a:spcAft>
                <a:spcPts val="600"/>
              </a:spcAft>
              <a:buClr>
                <a:schemeClr val="accent3">
                  <a:lumMod val="40000"/>
                  <a:lumOff val="60000"/>
                </a:schemeClr>
              </a:buClr>
              <a:buFont typeface="Arial" panose="020B0604020202020204" pitchFamily="34" charset="0"/>
              <a:buChar char="•"/>
            </a:pPr>
            <a:r>
              <a:rPr lang="cs-CZ" sz="1600" b="1" dirty="0"/>
              <a:t>gigabitové připojení pro každého</a:t>
            </a:r>
            <a:r>
              <a:rPr lang="cs-CZ" sz="1600" dirty="0"/>
              <a:t>;</a:t>
            </a:r>
            <a:r>
              <a:rPr lang="cs-CZ" sz="1600" b="1" dirty="0"/>
              <a:t> </a:t>
            </a:r>
          </a:p>
          <a:p>
            <a:pPr marL="285750" indent="-285750">
              <a:spcAft>
                <a:spcPts val="600"/>
              </a:spcAft>
              <a:buClr>
                <a:schemeClr val="accent3">
                  <a:lumMod val="40000"/>
                  <a:lumOff val="60000"/>
                </a:schemeClr>
              </a:buClr>
              <a:buFont typeface="Arial" panose="020B0604020202020204" pitchFamily="34" charset="0"/>
              <a:buChar char="•"/>
            </a:pPr>
            <a:r>
              <a:rPr lang="cs-CZ" sz="1600" b="1" dirty="0"/>
              <a:t>pokrytí 5G všude do roku 2030.</a:t>
            </a:r>
            <a:endParaRPr lang="cs-CZ" sz="1600" dirty="0"/>
          </a:p>
          <a:p>
            <a:pPr>
              <a:spcAft>
                <a:spcPts val="600"/>
              </a:spcAft>
              <a:buClr>
                <a:schemeClr val="accent3">
                  <a:lumMod val="40000"/>
                  <a:lumOff val="60000"/>
                </a:schemeClr>
              </a:buClr>
            </a:pPr>
            <a:r>
              <a:rPr lang="cs-CZ" sz="1600" dirty="0"/>
              <a:t>Cílem EU je nastavení případného předvídatelného zásahu vedoucího k eliminaci digitální propasti dotčených regionů.</a:t>
            </a:r>
          </a:p>
          <a:p>
            <a:pPr>
              <a:spcAft>
                <a:spcPts val="600"/>
              </a:spcAft>
              <a:buClr>
                <a:schemeClr val="accent3">
                  <a:lumMod val="40000"/>
                  <a:lumOff val="60000"/>
                </a:schemeClr>
              </a:buClr>
            </a:pPr>
            <a:r>
              <a:rPr lang="cs-CZ" b="1" dirty="0"/>
              <a:t>Proč má legislativu EU sledovat ISP:</a:t>
            </a:r>
          </a:p>
          <a:p>
            <a:pPr marL="285750" indent="-285750">
              <a:buClr>
                <a:schemeClr val="accent3">
                  <a:lumMod val="40000"/>
                  <a:lumOff val="60000"/>
                </a:schemeClr>
              </a:buClr>
              <a:buFont typeface="Arial" panose="020B0604020202020204" pitchFamily="34" charset="0"/>
              <a:buChar char="•"/>
            </a:pPr>
            <a:r>
              <a:rPr lang="cs-CZ" sz="1600" dirty="0"/>
              <a:t>předvídatelné prostředí vysokorychlostních datových služeb</a:t>
            </a:r>
            <a:r>
              <a:rPr kumimoji="0" lang="cs-CZ" sz="1600" b="0" i="0" u="none" strike="noStrike" kern="1200" cap="none" spc="0" normalizeH="0" baseline="0" noProof="0" dirty="0">
                <a:ln>
                  <a:noFill/>
                </a:ln>
                <a:solidFill>
                  <a:srgbClr val="263248"/>
                </a:solidFill>
                <a:effectLst/>
                <a:uLnTx/>
                <a:uFillTx/>
                <a:latin typeface="Arial" panose="020B0604020202020204"/>
                <a:ea typeface="+mn-ea"/>
                <a:cs typeface="+mn-cs"/>
              </a:rPr>
              <a:t>;</a:t>
            </a:r>
            <a:endParaRPr lang="cs-CZ" sz="1600" dirty="0"/>
          </a:p>
          <a:p>
            <a:pPr marL="285750" indent="-285750">
              <a:buClr>
                <a:schemeClr val="accent3">
                  <a:lumMod val="40000"/>
                  <a:lumOff val="60000"/>
                </a:schemeClr>
              </a:buClr>
              <a:buFont typeface="Arial" panose="020B0604020202020204" pitchFamily="34" charset="0"/>
              <a:buChar char="•"/>
            </a:pPr>
            <a:r>
              <a:rPr lang="cs-CZ" sz="1600" dirty="0"/>
              <a:t>na co se připravit z pohledu mapování;</a:t>
            </a:r>
          </a:p>
          <a:p>
            <a:pPr marL="285750" indent="-285750">
              <a:buClr>
                <a:schemeClr val="accent3">
                  <a:lumMod val="40000"/>
                  <a:lumOff val="60000"/>
                </a:schemeClr>
              </a:buClr>
              <a:buFont typeface="Arial" panose="020B0604020202020204" pitchFamily="34" charset="0"/>
              <a:buChar char="•"/>
            </a:pPr>
            <a:r>
              <a:rPr lang="cs-CZ" sz="1600" dirty="0"/>
              <a:t>očekávané požadavky trhu;</a:t>
            </a:r>
          </a:p>
          <a:p>
            <a:pPr marL="285750" indent="-285750">
              <a:buClr>
                <a:schemeClr val="accent3">
                  <a:lumMod val="40000"/>
                  <a:lumOff val="60000"/>
                </a:schemeClr>
              </a:buClr>
              <a:buFont typeface="Arial" panose="020B0604020202020204" pitchFamily="34" charset="0"/>
              <a:buChar char="•"/>
            </a:pPr>
            <a:r>
              <a:rPr lang="cs-CZ" sz="1600" dirty="0"/>
              <a:t>jaké bude konkurenční prostředí.</a:t>
            </a:r>
          </a:p>
          <a:p>
            <a:pPr>
              <a:spcAft>
                <a:spcPts val="600"/>
              </a:spcAft>
              <a:buClr>
                <a:schemeClr val="accent3">
                  <a:lumMod val="40000"/>
                  <a:lumOff val="60000"/>
                </a:schemeClr>
              </a:buClr>
            </a:pPr>
            <a:endParaRPr lang="cs-CZ" dirty="0"/>
          </a:p>
          <a:p>
            <a:pPr>
              <a:spcAft>
                <a:spcPts val="600"/>
              </a:spcAft>
              <a:buClr>
                <a:schemeClr val="accent3">
                  <a:lumMod val="40000"/>
                  <a:lumOff val="60000"/>
                </a:schemeClr>
              </a:buClr>
            </a:pPr>
            <a:endParaRPr lang="cs-CZ" dirty="0"/>
          </a:p>
        </p:txBody>
      </p:sp>
      <p:sp>
        <p:nvSpPr>
          <p:cNvPr id="15" name="Obdélník: se zakulacenými rohy 14">
            <a:extLst>
              <a:ext uri="{FF2B5EF4-FFF2-40B4-BE49-F238E27FC236}">
                <a16:creationId xmlns:a16="http://schemas.microsoft.com/office/drawing/2014/main" id="{6F20DF2B-3732-48A2-878F-EB53BD484FF0}"/>
              </a:ext>
            </a:extLst>
          </p:cNvPr>
          <p:cNvSpPr/>
          <p:nvPr/>
        </p:nvSpPr>
        <p:spPr>
          <a:xfrm>
            <a:off x="418739" y="3060594"/>
            <a:ext cx="6082729" cy="1383153"/>
          </a:xfrm>
          <a:prstGeom prst="round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801120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dirty="0">
                <a:effectLst/>
                <a:ea typeface="Calibri" panose="020F0502020204030204" pitchFamily="34" charset="0"/>
              </a:rPr>
              <a:t>pro nařízení se použijí definice uvedené ve směrnici (EU) 2018/1972</a:t>
            </a:r>
          </a:p>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subjektem veřejného sektoru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státní, regionální nebo místní orgán</a:t>
            </a:r>
            <a:r>
              <a:rPr lang="cs-CZ" sz="1200" dirty="0">
                <a:solidFill>
                  <a:srgbClr val="3D3D3D"/>
                </a:solidFill>
              </a:rPr>
              <a:t>, </a:t>
            </a:r>
            <a:r>
              <a:rPr lang="cs-CZ" sz="1200" dirty="0">
                <a:solidFill>
                  <a:srgbClr val="3D3D3D"/>
                </a:solidFill>
                <a:highlight>
                  <a:srgbClr val="FFFF00"/>
                </a:highlight>
              </a:rPr>
              <a:t>veřejnoprávní subjekt nebo sdružení </a:t>
            </a:r>
            <a:r>
              <a:rPr lang="cs-CZ" sz="1200" dirty="0">
                <a:solidFill>
                  <a:srgbClr val="3D3D3D"/>
                </a:solidFill>
              </a:rPr>
              <a:t>vytvořené jedním nebo více takovými orgány nebo jedním nebo více takovými veřejnoprávními subjekty;</a:t>
            </a:r>
          </a:p>
          <a:p>
            <a:pPr>
              <a:lnSpc>
                <a:spcPct val="100000"/>
              </a:lnSpc>
              <a:spcBef>
                <a:spcPts val="300"/>
              </a:spcBef>
              <a:buClr>
                <a:schemeClr val="accent5"/>
              </a:buClr>
              <a:buSzPct val="150000"/>
            </a:pPr>
            <a:endParaRPr lang="cs-CZ" sz="1000" b="1" dirty="0">
              <a:solidFill>
                <a:srgbClr val="3D3D3D"/>
              </a:solidFill>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lnSpcReduction="1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50000"/>
            </a:pPr>
            <a:r>
              <a:rPr lang="cs-CZ" sz="1400" b="1" dirty="0">
                <a:solidFill>
                  <a:srgbClr val="3D3D3D"/>
                </a:solidFill>
              </a:rPr>
              <a:t>„</a:t>
            </a:r>
            <a:r>
              <a:rPr lang="cs-CZ" sz="1400" b="1" dirty="0">
                <a:solidFill>
                  <a:srgbClr val="3D3D3D"/>
                </a:solidFill>
                <a:highlight>
                  <a:srgbClr val="FFFF00"/>
                </a:highlight>
              </a:rPr>
              <a:t>fyzickou infrastrukturou</a:t>
            </a:r>
            <a:r>
              <a:rPr lang="cs-CZ" sz="1400" b="1" dirty="0">
                <a:solidFill>
                  <a:srgbClr val="3D3D3D"/>
                </a:solidFill>
              </a:rPr>
              <a:t>“:</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jakýkoli </a:t>
            </a:r>
            <a:r>
              <a:rPr lang="cs-CZ" sz="1200" dirty="0">
                <a:solidFill>
                  <a:srgbClr val="3D3D3D"/>
                </a:solidFill>
                <a:highlight>
                  <a:srgbClr val="FFFF00"/>
                </a:highlight>
              </a:rPr>
              <a:t>prvek</a:t>
            </a:r>
            <a:r>
              <a:rPr lang="cs-CZ" sz="1200" dirty="0">
                <a:solidFill>
                  <a:srgbClr val="3D3D3D"/>
                </a:solidFill>
              </a:rPr>
              <a:t> sítě, který je určen k </a:t>
            </a:r>
            <a:r>
              <a:rPr lang="cs-CZ" sz="1200" dirty="0">
                <a:solidFill>
                  <a:srgbClr val="3D3D3D"/>
                </a:solidFill>
                <a:highlight>
                  <a:srgbClr val="FFFF00"/>
                </a:highlight>
              </a:rPr>
              <a:t>uložení jiných prvků sítě</a:t>
            </a:r>
            <a:r>
              <a:rPr lang="cs-CZ" sz="1200" dirty="0">
                <a:solidFill>
                  <a:srgbClr val="3D3D3D"/>
                </a:solidFill>
              </a:rPr>
              <a:t>, aniž by se sám stal aktivním prvkem sítě, jako jsou potrubí, stožáry, kabelovody, inspekční komory, vstupní šachty, rozvodné skříně, antény, věže a sloupy, jakož i budovy, včetně jejich střech a částí jejich fasád,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rPr>
              <a:t>pokud </a:t>
            </a:r>
            <a:r>
              <a:rPr lang="cs-CZ" sz="1200" dirty="0">
                <a:solidFill>
                  <a:srgbClr val="3D3D3D"/>
                </a:solidFill>
                <a:highlight>
                  <a:srgbClr val="FFFF00"/>
                </a:highlight>
              </a:rPr>
              <a:t>nejsou součástí sítě </a:t>
            </a:r>
            <a:r>
              <a:rPr lang="cs-CZ" sz="1200" dirty="0">
                <a:solidFill>
                  <a:srgbClr val="3D3D3D"/>
                </a:solidFill>
              </a:rPr>
              <a:t>a pokud </a:t>
            </a:r>
            <a:r>
              <a:rPr lang="cs-CZ" sz="1200" dirty="0">
                <a:solidFill>
                  <a:srgbClr val="3D3D3D"/>
                </a:solidFill>
                <a:highlight>
                  <a:srgbClr val="FFFF00"/>
                </a:highlight>
              </a:rPr>
              <a:t>je vlastní nebo ovládají subjekty veřejného sektoru: budovy, včetně jejich střech a částí jejich fasá</a:t>
            </a:r>
            <a:r>
              <a:rPr lang="cs-CZ" sz="1200" dirty="0">
                <a:solidFill>
                  <a:srgbClr val="3D3D3D"/>
                </a:solidFill>
              </a:rPr>
              <a:t>d, nebo vstupy do budov …….</a:t>
            </a:r>
          </a:p>
          <a:p>
            <a:pPr lvl="1">
              <a:lnSpc>
                <a:spcPct val="100000"/>
              </a:lnSpc>
              <a:spcBef>
                <a:spcPts val="300"/>
              </a:spcBef>
              <a:buClr>
                <a:schemeClr val="accent5"/>
              </a:buClr>
              <a:buSzPct val="150000"/>
              <a:buFont typeface="Wingdings" panose="05000000000000000000" pitchFamily="2" charset="2"/>
              <a:buChar char="§"/>
            </a:pPr>
            <a:r>
              <a:rPr lang="cs-CZ" sz="1200" dirty="0">
                <a:solidFill>
                  <a:srgbClr val="3D3D3D"/>
                </a:solidFill>
                <a:highlight>
                  <a:srgbClr val="FFFF00"/>
                </a:highlight>
              </a:rPr>
              <a:t>Kabely, včetně nenasvícených optických vláken</a:t>
            </a:r>
            <a:r>
              <a:rPr lang="cs-CZ" sz="1200" dirty="0">
                <a:solidFill>
                  <a:srgbClr val="3D3D3D"/>
                </a:solidFill>
              </a:rPr>
              <a:t>, jakož i prvky sítí používané k poskytování vody určené k lidské spotřebě ve smyslu čl. 2 bodu 1 směrnice Evropského parlamentu a Rady (EU) 2020/2184 , </a:t>
            </a:r>
            <a:r>
              <a:rPr lang="cs-CZ" sz="1200" dirty="0">
                <a:solidFill>
                  <a:srgbClr val="3D3D3D"/>
                </a:solidFill>
                <a:highlight>
                  <a:srgbClr val="FFFF00"/>
                </a:highlight>
              </a:rPr>
              <a:t>nejsou fyzickou infrastrukturou ve smyslu tohoto nařízení</a:t>
            </a:r>
            <a:r>
              <a:rPr lang="cs-CZ" sz="1200" dirty="0">
                <a:solidFill>
                  <a:srgbClr val="3D3D3D"/>
                </a:solidFill>
              </a:rPr>
              <a:t>;</a:t>
            </a:r>
          </a:p>
        </p:txBody>
      </p:sp>
    </p:spTree>
    <p:extLst>
      <p:ext uri="{BB962C8B-B14F-4D97-AF65-F5344CB8AC3E}">
        <p14:creationId xmlns:p14="http://schemas.microsoft.com/office/powerpoint/2010/main" val="425354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&gt;&gt; </a:t>
            </a:r>
            <a:r>
              <a:rPr lang="cs-CZ" sz="1800" b="1" dirty="0"/>
              <a:t>Článek 2. Definice</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„stavebními pracemi“  ….</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„optickými rozvody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„fyzickou infrastrukturou uvnitř budovy</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 připravenou pro optické vedení“</a:t>
            </a:r>
            <a:r>
              <a:rPr lang="cs-CZ" sz="1400" dirty="0">
                <a:effectLst/>
                <a:ea typeface="Calibri" panose="020F0502020204030204" pitchFamily="34" charset="0"/>
              </a:rPr>
              <a:t>….</a:t>
            </a:r>
          </a:p>
          <a:p>
            <a:pPr>
              <a:lnSpc>
                <a:spcPct val="150000"/>
              </a:lnSpc>
              <a:spcBef>
                <a:spcPts val="300"/>
              </a:spcBef>
              <a:buClr>
                <a:schemeClr val="accent5"/>
              </a:buClr>
              <a:buSzPct val="150000"/>
            </a:pPr>
            <a:r>
              <a:rPr lang="cs-CZ" sz="1400" dirty="0">
                <a:ea typeface="Calibri" panose="020F0502020204030204" pitchFamily="34" charset="0"/>
              </a:rPr>
              <a:t>„významnou renovací“</a:t>
            </a:r>
            <a:r>
              <a:rPr lang="cs-CZ" sz="1400" dirty="0">
                <a:effectLst/>
                <a:ea typeface="Calibri" panose="020F0502020204030204" pitchFamily="34" charset="0"/>
              </a:rPr>
              <a:t>….</a:t>
            </a:r>
          </a:p>
          <a:p>
            <a:pPr>
              <a:lnSpc>
                <a:spcPct val="120000"/>
              </a:lnSpc>
              <a:spcBef>
                <a:spcPts val="300"/>
              </a:spcBef>
              <a:buClr>
                <a:schemeClr val="accent5"/>
              </a:buClr>
              <a:buSzPct val="150000"/>
            </a:pPr>
            <a:r>
              <a:rPr lang="cs-CZ" sz="1400" dirty="0">
                <a:ea typeface="Calibri" panose="020F0502020204030204" pitchFamily="34" charset="0"/>
              </a:rPr>
              <a:t>„povolením“</a:t>
            </a:r>
            <a:endParaRPr lang="cs-CZ" sz="1200" dirty="0">
              <a:ea typeface="Calibri" panose="020F0502020204030204" pitchFamily="34" charset="0"/>
            </a:endParaRPr>
          </a:p>
          <a:p>
            <a:pPr lvl="1">
              <a:lnSpc>
                <a:spcPct val="120000"/>
              </a:lnSpc>
              <a:spcBef>
                <a:spcPts val="300"/>
              </a:spcBef>
              <a:buClr>
                <a:schemeClr val="accent5"/>
              </a:buClr>
              <a:buSzPct val="150000"/>
            </a:pPr>
            <a:r>
              <a:rPr lang="cs-CZ" sz="1200" dirty="0">
                <a:highlight>
                  <a:srgbClr val="FFFF00"/>
                </a:highlight>
                <a:ea typeface="Calibri" panose="020F0502020204030204" pitchFamily="34" charset="0"/>
              </a:rPr>
              <a:t>explicitní nebo implicitní rozhodnutí </a:t>
            </a:r>
            <a:r>
              <a:rPr lang="cs-CZ" sz="1200" dirty="0">
                <a:ea typeface="Calibri" panose="020F0502020204030204" pitchFamily="34" charset="0"/>
              </a:rPr>
              <a:t>nebo soubor rozhodnutí přijatých současně nebo postupně </a:t>
            </a:r>
            <a:r>
              <a:rPr lang="cs-CZ" sz="1200" dirty="0">
                <a:highlight>
                  <a:srgbClr val="FFFF00"/>
                </a:highlight>
                <a:ea typeface="Calibri" panose="020F0502020204030204" pitchFamily="34" charset="0"/>
              </a:rPr>
              <a:t>jedním nebo více příslušnými orgány</a:t>
            </a:r>
            <a:r>
              <a:rPr lang="cs-CZ" sz="1200" dirty="0">
                <a:ea typeface="Calibri" panose="020F0502020204030204" pitchFamily="34" charset="0"/>
              </a:rPr>
              <a:t>, vyžadované od podniku podle vnitrostátních právních předpisů k provedení stavebních prací nezbytných pro </a:t>
            </a:r>
            <a:r>
              <a:rPr lang="cs-CZ" sz="1200" dirty="0">
                <a:highlight>
                  <a:srgbClr val="FFFF00"/>
                </a:highlight>
                <a:ea typeface="Calibri" panose="020F0502020204030204" pitchFamily="34" charset="0"/>
              </a:rPr>
              <a:t>budování prvků sítí VHCN</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„přístupovým bodem“</a:t>
            </a:r>
            <a:r>
              <a:rPr lang="cs-CZ" sz="1400" dirty="0">
                <a:effectLst/>
                <a:ea typeface="Calibri" panose="020F0502020204030204" pitchFamily="34" charset="0"/>
              </a:rPr>
              <a:t>….</a:t>
            </a:r>
          </a:p>
          <a:p>
            <a:pPr>
              <a:lnSpc>
                <a:spcPct val="100000"/>
              </a:lnSpc>
              <a:spcBef>
                <a:spcPts val="300"/>
              </a:spcBef>
              <a:buClr>
                <a:schemeClr val="accent5"/>
              </a:buClr>
              <a:buSzPct val="150000"/>
            </a:pPr>
            <a:r>
              <a:rPr lang="cs-CZ" sz="1400" dirty="0">
                <a:ea typeface="Calibri" panose="020F0502020204030204" pitchFamily="34" charset="0"/>
              </a:rPr>
              <a:t>„</a:t>
            </a:r>
            <a:r>
              <a:rPr lang="cs-CZ" sz="1400" dirty="0">
                <a:highlight>
                  <a:srgbClr val="FFFF00"/>
                </a:highlight>
                <a:ea typeface="Calibri" panose="020F0502020204030204" pitchFamily="34" charset="0"/>
              </a:rPr>
              <a:t>omezením vlastnických práv třetích osob</a:t>
            </a:r>
            <a:r>
              <a:rPr lang="cs-CZ" sz="1400" dirty="0">
                <a:ea typeface="Calibri" panose="020F0502020204030204" pitchFamily="34" charset="0"/>
              </a:rPr>
              <a:t>“</a:t>
            </a:r>
          </a:p>
          <a:p>
            <a:pPr lvl="1">
              <a:lnSpc>
                <a:spcPct val="100000"/>
              </a:lnSpc>
              <a:spcBef>
                <a:spcPts val="300"/>
              </a:spcBef>
              <a:buClr>
                <a:schemeClr val="accent5"/>
              </a:buClr>
              <a:buSzPct val="150000"/>
            </a:pPr>
            <a:r>
              <a:rPr lang="cs-CZ" sz="1200" dirty="0">
                <a:ea typeface="Calibri" panose="020F0502020204030204" pitchFamily="34" charset="0"/>
              </a:rPr>
              <a:t>práva uvedená </a:t>
            </a:r>
            <a:r>
              <a:rPr lang="cs-CZ" sz="1200" b="1" dirty="0">
                <a:ea typeface="Calibri" panose="020F0502020204030204" pitchFamily="34" charset="0"/>
              </a:rPr>
              <a:t>v čl. 43 odst. 1 </a:t>
            </a:r>
            <a:r>
              <a:rPr lang="cs-CZ" sz="1200" dirty="0">
                <a:ea typeface="Calibri" panose="020F0502020204030204" pitchFamily="34" charset="0"/>
              </a:rPr>
              <a:t>směrnice (EU) 2018/1972 (v ČR ZoEK) udělená operátorovi na </a:t>
            </a:r>
            <a:r>
              <a:rPr lang="cs-CZ" sz="1200" dirty="0">
                <a:highlight>
                  <a:srgbClr val="FFFF00"/>
                </a:highlight>
                <a:ea typeface="Calibri" panose="020F0502020204030204" pitchFamily="34" charset="0"/>
              </a:rPr>
              <a:t>instalování zařízení na nemovitosti, nad nebo pod nemovitostí ve veřejném nebo soukromém vlastnictví</a:t>
            </a:r>
            <a:r>
              <a:rPr lang="cs-CZ" sz="1200" dirty="0">
                <a:ea typeface="Calibri" panose="020F0502020204030204" pitchFamily="34" charset="0"/>
              </a:rPr>
              <a:t> za účelem budování sítí </a:t>
            </a:r>
            <a:r>
              <a:rPr lang="cs-CZ" sz="1200" b="1" dirty="0">
                <a:highlight>
                  <a:srgbClr val="FFFF00"/>
                </a:highlight>
                <a:ea typeface="Calibri" panose="020F0502020204030204" pitchFamily="34" charset="0"/>
              </a:rPr>
              <a:t>VHCN a přiřazených zařízení</a:t>
            </a:r>
            <a:r>
              <a:rPr lang="cs-CZ" sz="1200" dirty="0">
                <a:ea typeface="Calibri" panose="020F0502020204030204" pitchFamily="34" charset="0"/>
              </a:rPr>
              <a:t>;</a:t>
            </a:r>
          </a:p>
        </p:txBody>
      </p:sp>
    </p:spTree>
    <p:extLst>
      <p:ext uri="{BB962C8B-B14F-4D97-AF65-F5344CB8AC3E}">
        <p14:creationId xmlns:p14="http://schemas.microsoft.com/office/powerpoint/2010/main" val="526868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Provozovatelé sítě</a:t>
            </a:r>
            <a:r>
              <a:rPr lang="cs-CZ" sz="1400" b="1" dirty="0">
                <a:effectLst/>
                <a:ea typeface="Calibri" panose="020F0502020204030204" pitchFamily="34" charset="0"/>
              </a:rPr>
              <a:t> </a:t>
            </a:r>
            <a:r>
              <a:rPr lang="cs-CZ" sz="1400" dirty="0">
                <a:effectLst/>
                <a:ea typeface="Calibri" panose="020F0502020204030204" pitchFamily="34" charset="0"/>
              </a:rPr>
              <a:t>a </a:t>
            </a:r>
            <a:r>
              <a:rPr lang="cs-CZ" sz="1400" b="1" dirty="0">
                <a:effectLst/>
                <a:highlight>
                  <a:srgbClr val="FFFF00"/>
                </a:highlight>
                <a:ea typeface="Calibri" panose="020F0502020204030204" pitchFamily="34" charset="0"/>
              </a:rPr>
              <a:t>subjekty veřejného sektoru</a:t>
            </a:r>
            <a:r>
              <a:rPr lang="cs-CZ" sz="1400" dirty="0">
                <a:effectLst/>
                <a:ea typeface="Calibri" panose="020F0502020204030204" pitchFamily="34" charset="0"/>
              </a:rPr>
              <a:t>, které vlastní nebo ovládají fyzickou infrastrukturu, </a:t>
            </a:r>
            <a:r>
              <a:rPr lang="cs-CZ" sz="1400" b="1" dirty="0">
                <a:effectLst/>
                <a:highlight>
                  <a:srgbClr val="FFFF00"/>
                </a:highlight>
                <a:ea typeface="Calibri" panose="020F0502020204030204" pitchFamily="34" charset="0"/>
              </a:rPr>
              <a:t>vyhoví na základě písemné </a:t>
            </a:r>
            <a:r>
              <a:rPr lang="cs-CZ" sz="1400" dirty="0">
                <a:effectLst/>
                <a:ea typeface="Calibri" panose="020F0502020204030204" pitchFamily="34" charset="0"/>
              </a:rPr>
              <a:t>žádosti operátora všem </a:t>
            </a:r>
            <a:r>
              <a:rPr lang="cs-CZ" sz="1400" dirty="0">
                <a:effectLst/>
                <a:highlight>
                  <a:srgbClr val="FFFF00"/>
                </a:highlight>
                <a:ea typeface="Calibri" panose="020F0502020204030204" pitchFamily="34" charset="0"/>
              </a:rPr>
              <a:t>oprávněným žádostem </a:t>
            </a:r>
            <a:r>
              <a:rPr lang="cs-CZ" sz="1400" dirty="0">
                <a:effectLst/>
                <a:ea typeface="Calibri" panose="020F0502020204030204" pitchFamily="34" charset="0"/>
              </a:rPr>
              <a:t>o </a:t>
            </a:r>
            <a:r>
              <a:rPr lang="cs-CZ" sz="1400" dirty="0">
                <a:effectLst/>
                <a:highlight>
                  <a:srgbClr val="FFFF00"/>
                </a:highlight>
                <a:ea typeface="Calibri" panose="020F0502020204030204" pitchFamily="34" charset="0"/>
              </a:rPr>
              <a:t>přístup k této fyzické infrastruktuře </a:t>
            </a:r>
            <a:r>
              <a:rPr lang="cs-CZ" sz="1400" dirty="0">
                <a:effectLst/>
                <a:ea typeface="Calibri" panose="020F0502020204030204" pitchFamily="34" charset="0"/>
              </a:rPr>
              <a:t>za spravedlivých a přiměřených podmínek </a:t>
            </a:r>
            <a:r>
              <a:rPr lang="cs-CZ" sz="1400" dirty="0">
                <a:effectLst/>
                <a:highlight>
                  <a:srgbClr val="FFFF00"/>
                </a:highlight>
                <a:ea typeface="Calibri" panose="020F0502020204030204" pitchFamily="34" charset="0"/>
              </a:rPr>
              <a:t>včetně ceny </a:t>
            </a:r>
            <a:r>
              <a:rPr lang="cs-CZ" sz="1400" dirty="0">
                <a:effectLst/>
                <a:ea typeface="Calibri" panose="020F0502020204030204" pitchFamily="34" charset="0"/>
              </a:rPr>
              <a:t>s cílem </a:t>
            </a:r>
            <a:r>
              <a:rPr lang="cs-CZ" sz="1400" b="1" dirty="0">
                <a:effectLst/>
                <a:highlight>
                  <a:srgbClr val="FFFF00"/>
                </a:highlight>
                <a:ea typeface="Calibri" panose="020F0502020204030204" pitchFamily="34" charset="0"/>
              </a:rPr>
              <a:t>budovat prvky sítí VHCN </a:t>
            </a:r>
            <a:r>
              <a:rPr lang="cs-CZ" sz="1400" dirty="0">
                <a:effectLst/>
                <a:ea typeface="Calibri" panose="020F0502020204030204" pitchFamily="34" charset="0"/>
              </a:rPr>
              <a:t>nebo přiřazená zařízení. ………………</a:t>
            </a:r>
          </a:p>
          <a:p>
            <a:pPr marL="539750">
              <a:lnSpc>
                <a:spcPct val="100000"/>
              </a:lnSpc>
              <a:spcBef>
                <a:spcPts val="300"/>
              </a:spcBef>
              <a:buClr>
                <a:schemeClr val="accent5"/>
              </a:buClr>
              <a:buSzPct val="150000"/>
            </a:pPr>
            <a:r>
              <a:rPr lang="cs-CZ" sz="1100" dirty="0">
                <a:solidFill>
                  <a:srgbClr val="3D3D3D"/>
                </a:solidFill>
              </a:rPr>
              <a:t>Členské </a:t>
            </a:r>
            <a:r>
              <a:rPr lang="cs-CZ" sz="1100" dirty="0">
                <a:solidFill>
                  <a:srgbClr val="3D3D3D"/>
                </a:solidFill>
                <a:highlight>
                  <a:srgbClr val="FFFF00"/>
                </a:highlight>
              </a:rPr>
              <a:t>státy mohou upřesnit náležitosti </a:t>
            </a:r>
            <a:r>
              <a:rPr lang="cs-CZ" sz="1100" dirty="0">
                <a:solidFill>
                  <a:srgbClr val="3D3D3D"/>
                </a:solidFill>
              </a:rPr>
              <a:t>týkající se administrativních aspektů žádosti.</a:t>
            </a: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637928" y="1409617"/>
            <a:ext cx="4390774" cy="317931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50000"/>
              </a:lnSpc>
              <a:spcBef>
                <a:spcPts val="300"/>
              </a:spcBef>
              <a:buClr>
                <a:schemeClr val="accent5"/>
              </a:buClr>
              <a:buSzPct val="150000"/>
              <a:buNone/>
            </a:pPr>
            <a:endParaRPr lang="cs-CZ" sz="1400" dirty="0">
              <a:effectLst/>
              <a:ea typeface="Calibri" panose="020F0502020204030204" pitchFamily="34" charset="0"/>
            </a:endParaRPr>
          </a:p>
        </p:txBody>
      </p:sp>
      <p:pic>
        <p:nvPicPr>
          <p:cNvPr id="7" name="Obrázek 6">
            <a:extLst>
              <a:ext uri="{FF2B5EF4-FFF2-40B4-BE49-F238E27FC236}">
                <a16:creationId xmlns:a16="http://schemas.microsoft.com/office/drawing/2014/main" id="{99223390-CD93-38EC-8164-AD980D5CE50F}"/>
              </a:ext>
            </a:extLst>
          </p:cNvPr>
          <p:cNvPicPr>
            <a:picLocks noChangeAspect="1"/>
          </p:cNvPicPr>
          <p:nvPr/>
        </p:nvPicPr>
        <p:blipFill>
          <a:blip r:embed="rId3"/>
          <a:stretch>
            <a:fillRect/>
          </a:stretch>
        </p:blipFill>
        <p:spPr>
          <a:xfrm>
            <a:off x="4637929" y="1409617"/>
            <a:ext cx="4390774" cy="1082123"/>
          </a:xfrm>
          <a:prstGeom prst="rect">
            <a:avLst/>
          </a:prstGeom>
          <a:ln>
            <a:solidFill>
              <a:srgbClr val="004B8F"/>
            </a:solidFill>
          </a:ln>
        </p:spPr>
      </p:pic>
      <p:pic>
        <p:nvPicPr>
          <p:cNvPr id="11" name="Obrázek 10">
            <a:extLst>
              <a:ext uri="{FF2B5EF4-FFF2-40B4-BE49-F238E27FC236}">
                <a16:creationId xmlns:a16="http://schemas.microsoft.com/office/drawing/2014/main" id="{5D6323E9-AA1F-CD87-F192-3B054DD31B21}"/>
              </a:ext>
            </a:extLst>
          </p:cNvPr>
          <p:cNvPicPr>
            <a:picLocks noChangeAspect="1"/>
          </p:cNvPicPr>
          <p:nvPr/>
        </p:nvPicPr>
        <p:blipFill>
          <a:blip r:embed="rId4"/>
          <a:stretch>
            <a:fillRect/>
          </a:stretch>
        </p:blipFill>
        <p:spPr>
          <a:xfrm>
            <a:off x="4637929" y="2571750"/>
            <a:ext cx="4390774" cy="717025"/>
          </a:xfrm>
          <a:prstGeom prst="rect">
            <a:avLst/>
          </a:prstGeom>
          <a:ln>
            <a:solidFill>
              <a:srgbClr val="004B8F"/>
            </a:solidFill>
          </a:ln>
        </p:spPr>
      </p:pic>
      <p:pic>
        <p:nvPicPr>
          <p:cNvPr id="12" name="Obrázek 11">
            <a:extLst>
              <a:ext uri="{FF2B5EF4-FFF2-40B4-BE49-F238E27FC236}">
                <a16:creationId xmlns:a16="http://schemas.microsoft.com/office/drawing/2014/main" id="{45F0A904-2D60-03B5-E7AC-6ADAAF3AF9EF}"/>
              </a:ext>
            </a:extLst>
          </p:cNvPr>
          <p:cNvPicPr>
            <a:picLocks noChangeAspect="1"/>
          </p:cNvPicPr>
          <p:nvPr/>
        </p:nvPicPr>
        <p:blipFill>
          <a:blip r:embed="rId4"/>
          <a:stretch>
            <a:fillRect/>
          </a:stretch>
        </p:blipFill>
        <p:spPr>
          <a:xfrm>
            <a:off x="4637929" y="3368785"/>
            <a:ext cx="4390774" cy="717025"/>
          </a:xfrm>
          <a:prstGeom prst="rect">
            <a:avLst/>
          </a:prstGeom>
          <a:ln>
            <a:solidFill>
              <a:srgbClr val="004B8F"/>
            </a:solidFill>
          </a:ln>
        </p:spPr>
      </p:pic>
      <p:pic>
        <p:nvPicPr>
          <p:cNvPr id="14" name="Obrázek 13">
            <a:extLst>
              <a:ext uri="{FF2B5EF4-FFF2-40B4-BE49-F238E27FC236}">
                <a16:creationId xmlns:a16="http://schemas.microsoft.com/office/drawing/2014/main" id="{CF4D112C-0592-67F6-2414-88E5B9456BD2}"/>
              </a:ext>
            </a:extLst>
          </p:cNvPr>
          <p:cNvPicPr>
            <a:picLocks noChangeAspect="1"/>
          </p:cNvPicPr>
          <p:nvPr/>
        </p:nvPicPr>
        <p:blipFill>
          <a:blip r:embed="rId5"/>
          <a:stretch>
            <a:fillRect/>
          </a:stretch>
        </p:blipFill>
        <p:spPr>
          <a:xfrm>
            <a:off x="4637929" y="4165820"/>
            <a:ext cx="4390775" cy="423110"/>
          </a:xfrm>
          <a:prstGeom prst="rect">
            <a:avLst/>
          </a:prstGeom>
          <a:ln>
            <a:solidFill>
              <a:srgbClr val="004B8F"/>
            </a:solidFill>
          </a:ln>
        </p:spPr>
      </p:pic>
      <p:sp>
        <p:nvSpPr>
          <p:cNvPr id="15" name="TextovéPole 14">
            <a:extLst>
              <a:ext uri="{FF2B5EF4-FFF2-40B4-BE49-F238E27FC236}">
                <a16:creationId xmlns:a16="http://schemas.microsoft.com/office/drawing/2014/main" id="{B0F9D486-DF64-43C4-CCAC-B151FA943A0C}"/>
              </a:ext>
            </a:extLst>
          </p:cNvPr>
          <p:cNvSpPr txBox="1"/>
          <p:nvPr/>
        </p:nvSpPr>
        <p:spPr>
          <a:xfrm>
            <a:off x="5280660" y="4351393"/>
            <a:ext cx="2225040" cy="430887"/>
          </a:xfrm>
          <a:prstGeom prst="rect">
            <a:avLst/>
          </a:prstGeom>
          <a:noFill/>
        </p:spPr>
        <p:txBody>
          <a:bodyPr wrap="square" rtlCol="0">
            <a:spAutoFit/>
          </a:bodyPr>
          <a:lstStyle/>
          <a:p>
            <a:pPr marL="182563" indent="-182563">
              <a:buFont typeface="Arial" panose="020B0604020202020204" pitchFamily="34" charset="0"/>
              <a:buChar char="•"/>
            </a:pPr>
            <a:r>
              <a:rPr lang="cs-CZ" sz="1100" i="1" dirty="0"/>
              <a:t>… odlehlé … </a:t>
            </a:r>
          </a:p>
          <a:p>
            <a:pPr marL="182563" indent="-182563">
              <a:buFont typeface="Arial" panose="020B0604020202020204" pitchFamily="34" charset="0"/>
              <a:buChar char="•"/>
            </a:pPr>
            <a:r>
              <a:rPr lang="cs-CZ" sz="1100" i="1" dirty="0"/>
              <a:t>… neexistuje VHCN…</a:t>
            </a:r>
          </a:p>
        </p:txBody>
      </p:sp>
    </p:spTree>
    <p:extLst>
      <p:ext uri="{BB962C8B-B14F-4D97-AF65-F5344CB8AC3E}">
        <p14:creationId xmlns:p14="http://schemas.microsoft.com/office/powerpoint/2010/main" val="38766142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ffectLst/>
                <a:ea typeface="Calibri" panose="020F0502020204030204" pitchFamily="34" charset="0"/>
              </a:rPr>
              <a:t>Při stanovování spravedlivých </a:t>
            </a:r>
            <a:r>
              <a:rPr lang="cs-CZ" sz="1400" dirty="0">
                <a:effectLst/>
                <a:ea typeface="Calibri" panose="020F0502020204030204" pitchFamily="34" charset="0"/>
              </a:rPr>
              <a:t>a </a:t>
            </a:r>
            <a:r>
              <a:rPr lang="cs-CZ" sz="1400" b="1" dirty="0">
                <a:effectLst/>
                <a:ea typeface="Calibri" panose="020F0502020204030204" pitchFamily="34" charset="0"/>
              </a:rPr>
              <a:t>přiměřených podmínek, včetně cen, pro poskytování přístupu</a:t>
            </a:r>
            <a:r>
              <a:rPr lang="cs-CZ" sz="1400" dirty="0">
                <a:effectLst/>
                <a:ea typeface="Calibri" panose="020F0502020204030204" pitchFamily="34" charset="0"/>
              </a:rPr>
              <a:t> a s cílem předejít příliš vysokým cenám provozovatelé sítě a subjekty veřejného sektoru, kteří vlastní nebo ovládají fyzickou infrastrukturu, </a:t>
            </a:r>
            <a:r>
              <a:rPr lang="cs-CZ" sz="1400" b="1" dirty="0">
                <a:effectLst/>
                <a:ea typeface="Calibri" panose="020F0502020204030204" pitchFamily="34" charset="0"/>
              </a:rPr>
              <a:t>případně </a:t>
            </a:r>
            <a:r>
              <a:rPr lang="cs-CZ" sz="1400" b="1" dirty="0">
                <a:solidFill>
                  <a:schemeClr val="accent5"/>
                </a:solidFill>
                <a:effectLst/>
                <a:highlight>
                  <a:srgbClr val="FFFF00"/>
                </a:highlight>
                <a:ea typeface="Calibri" panose="020F0502020204030204" pitchFamily="34" charset="0"/>
              </a:rPr>
              <a:t>zohlední alespoň</a:t>
            </a:r>
          </a:p>
          <a:p>
            <a:pPr lvl="1">
              <a:lnSpc>
                <a:spcPct val="100000"/>
              </a:lnSpc>
              <a:spcBef>
                <a:spcPts val="300"/>
              </a:spcBef>
              <a:buClr>
                <a:schemeClr val="accent5"/>
              </a:buClr>
              <a:buSzPct val="150000"/>
            </a:pPr>
            <a:r>
              <a:rPr lang="cs-CZ" sz="1100" dirty="0">
                <a:effectLst/>
                <a:highlight>
                  <a:srgbClr val="FFFF00"/>
                </a:highlight>
                <a:ea typeface="Calibri" panose="020F0502020204030204" pitchFamily="34" charset="0"/>
              </a:rPr>
              <a:t>stávající smlouvy </a:t>
            </a:r>
            <a:r>
              <a:rPr lang="cs-CZ" sz="1100" dirty="0">
                <a:effectLst/>
                <a:ea typeface="Calibri" panose="020F0502020204030204" pitchFamily="34" charset="0"/>
              </a:rPr>
              <a:t>a obchodní podmínky sjednané mezi </a:t>
            </a:r>
            <a:r>
              <a:rPr lang="cs-CZ" sz="1100" dirty="0">
                <a:effectLst/>
                <a:highlight>
                  <a:srgbClr val="FFFF00"/>
                </a:highlight>
                <a:ea typeface="Calibri" panose="020F0502020204030204" pitchFamily="34" charset="0"/>
              </a:rPr>
              <a:t>operátory žádajícími o přístup a provozovateli sítě </a:t>
            </a:r>
            <a:r>
              <a:rPr lang="cs-CZ" sz="1100" dirty="0">
                <a:effectLst/>
                <a:ea typeface="Calibri" panose="020F0502020204030204" pitchFamily="34" charset="0"/>
              </a:rPr>
              <a:t>nebo </a:t>
            </a:r>
            <a:r>
              <a:rPr lang="cs-CZ" sz="1100" dirty="0">
                <a:effectLst/>
                <a:highlight>
                  <a:srgbClr val="FFFF00"/>
                </a:highlight>
                <a:ea typeface="Calibri" panose="020F0502020204030204" pitchFamily="34" charset="0"/>
              </a:rPr>
              <a:t>subjekty veřejného sektoru </a:t>
            </a:r>
            <a:r>
              <a:rPr lang="cs-CZ" sz="1100" dirty="0">
                <a:effectLst/>
                <a:ea typeface="Calibri" panose="020F0502020204030204" pitchFamily="34" charset="0"/>
              </a:rPr>
              <a:t>poskytujícími přístup k fyzické infrastruktuře</a:t>
            </a:r>
          </a:p>
          <a:p>
            <a:pPr lvl="1">
              <a:lnSpc>
                <a:spcPct val="100000"/>
              </a:lnSpc>
              <a:spcBef>
                <a:spcPts val="300"/>
              </a:spcBef>
              <a:buClr>
                <a:schemeClr val="accent5"/>
              </a:buClr>
              <a:buSzPct val="150000"/>
            </a:pPr>
            <a:r>
              <a:rPr lang="cs-CZ" sz="1100" dirty="0">
                <a:effectLst/>
                <a:ea typeface="Calibri" panose="020F0502020204030204" pitchFamily="34" charset="0"/>
              </a:rPr>
              <a:t>potřebu zajistit, aby poskytovatel přístupu měl přiměřenou možnost náhrady nákladů,</a:t>
            </a:r>
          </a:p>
          <a:p>
            <a:pPr lvl="1">
              <a:lnSpc>
                <a:spcPct val="100000"/>
              </a:lnSpc>
              <a:spcBef>
                <a:spcPts val="300"/>
              </a:spcBef>
              <a:buClr>
                <a:schemeClr val="accent5"/>
              </a:buClr>
              <a:buSzPct val="150000"/>
            </a:pPr>
            <a:r>
              <a:rPr lang="cs-CZ" sz="1100" dirty="0">
                <a:effectLst/>
                <a:ea typeface="Calibri" panose="020F0502020204030204" pitchFamily="34" charset="0"/>
              </a:rPr>
              <a:t>veškeré </a:t>
            </a:r>
            <a:r>
              <a:rPr lang="cs-CZ" sz="1100" dirty="0">
                <a:effectLst/>
                <a:highlight>
                  <a:srgbClr val="FFFF00"/>
                </a:highlight>
                <a:ea typeface="Calibri" panose="020F0502020204030204" pitchFamily="34" charset="0"/>
              </a:rPr>
              <a:t>dodatečné náklady na údržbu </a:t>
            </a:r>
            <a:r>
              <a:rPr lang="cs-CZ" sz="1100" dirty="0">
                <a:effectLst/>
                <a:ea typeface="Calibri" panose="020F0502020204030204" pitchFamily="34" charset="0"/>
              </a:rPr>
              <a:t>a přizpůsobení vyplývající z poskytnutí </a:t>
            </a:r>
          </a:p>
          <a:p>
            <a:pPr lvl="1">
              <a:lnSpc>
                <a:spcPct val="100000"/>
              </a:lnSpc>
              <a:spcBef>
                <a:spcPts val="300"/>
              </a:spcBef>
              <a:buClr>
                <a:schemeClr val="accent5"/>
              </a:buClr>
              <a:buSzPct val="150000"/>
            </a:pPr>
            <a:r>
              <a:rPr lang="cs-CZ" sz="1100" dirty="0">
                <a:effectLst/>
                <a:ea typeface="Calibri" panose="020F0502020204030204" pitchFamily="34" charset="0"/>
              </a:rPr>
              <a:t>dopad požadovaného přístupu na obchodní plán </a:t>
            </a:r>
          </a:p>
          <a:p>
            <a:pPr lvl="1">
              <a:lnSpc>
                <a:spcPct val="100000"/>
              </a:lnSpc>
              <a:spcBef>
                <a:spcPts val="300"/>
              </a:spcBef>
              <a:buClr>
                <a:schemeClr val="accent5"/>
              </a:buClr>
              <a:buSzPct val="150000"/>
            </a:pPr>
            <a:r>
              <a:rPr lang="cs-CZ" sz="1100" dirty="0">
                <a:effectLst/>
                <a:ea typeface="Calibri" panose="020F0502020204030204" pitchFamily="34" charset="0"/>
              </a:rPr>
              <a:t>při zvažování potřeby operátorů zajistit </a:t>
            </a:r>
            <a:r>
              <a:rPr lang="cs-CZ" sz="1100" dirty="0">
                <a:effectLst/>
                <a:highlight>
                  <a:srgbClr val="FFFF00"/>
                </a:highlight>
                <a:ea typeface="Calibri" panose="020F0502020204030204" pitchFamily="34" charset="0"/>
              </a:rPr>
              <a:t>spravedlivou návratnost </a:t>
            </a:r>
            <a:r>
              <a:rPr lang="cs-CZ" sz="1100" dirty="0">
                <a:effectLst/>
                <a:ea typeface="Calibri" panose="020F0502020204030204" pitchFamily="34" charset="0"/>
              </a:rPr>
              <a:t>investic</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ffectLst/>
                <a:ea typeface="Calibri" panose="020F0502020204030204" pitchFamily="34" charset="0"/>
              </a:rPr>
              <a:t>Provozovatelé sítě a subjekty veřejného sektoru</a:t>
            </a:r>
            <a:r>
              <a:rPr lang="cs-CZ" sz="1400" dirty="0">
                <a:effectLst/>
                <a:ea typeface="Calibri" panose="020F0502020204030204" pitchFamily="34" charset="0"/>
              </a:rPr>
              <a:t>, kteří vlastní nebo ovládají fyzickou infrastrukturu, </a:t>
            </a:r>
            <a:r>
              <a:rPr lang="cs-CZ" sz="1400" b="1" dirty="0">
                <a:solidFill>
                  <a:schemeClr val="accent5"/>
                </a:solidFill>
                <a:effectLst/>
                <a:highlight>
                  <a:srgbClr val="FFFF00"/>
                </a:highlight>
                <a:ea typeface="Calibri" panose="020F0502020204030204" pitchFamily="34" charset="0"/>
              </a:rPr>
              <a:t>mohou</a:t>
            </a:r>
            <a:r>
              <a:rPr lang="cs-CZ" sz="1400" dirty="0">
                <a:solidFill>
                  <a:schemeClr val="accent5"/>
                </a:solidFill>
                <a:effectLst/>
                <a:highlight>
                  <a:srgbClr val="FFFF00"/>
                </a:highlight>
                <a:ea typeface="Calibri" panose="020F0502020204030204" pitchFamily="34" charset="0"/>
              </a:rPr>
              <a:t> </a:t>
            </a:r>
            <a:r>
              <a:rPr lang="cs-CZ" sz="1400" b="1" dirty="0">
                <a:solidFill>
                  <a:schemeClr val="accent5"/>
                </a:solidFill>
                <a:effectLst/>
                <a:highlight>
                  <a:srgbClr val="FFFF00"/>
                </a:highlight>
                <a:ea typeface="Calibri" panose="020F0502020204030204" pitchFamily="34" charset="0"/>
              </a:rPr>
              <a:t>odmítnout</a:t>
            </a:r>
            <a:r>
              <a:rPr lang="cs-CZ" sz="1400" dirty="0">
                <a:solidFill>
                  <a:schemeClr val="accent5"/>
                </a:solidFill>
                <a:effectLst/>
                <a:highlight>
                  <a:srgbClr val="FFFF00"/>
                </a:highlight>
                <a:ea typeface="Calibri" panose="020F0502020204030204" pitchFamily="34" charset="0"/>
              </a:rPr>
              <a:t> </a:t>
            </a:r>
            <a:r>
              <a:rPr lang="cs-CZ" sz="1400" dirty="0">
                <a:effectLst/>
                <a:ea typeface="Calibri" panose="020F0502020204030204" pitchFamily="34" charset="0"/>
              </a:rPr>
              <a:t>přístup …..</a:t>
            </a:r>
          </a:p>
          <a:p>
            <a:pPr lvl="1">
              <a:lnSpc>
                <a:spcPct val="100000"/>
              </a:lnSpc>
              <a:spcBef>
                <a:spcPts val="300"/>
              </a:spcBef>
              <a:buClr>
                <a:schemeClr val="accent5"/>
              </a:buClr>
              <a:buSzPct val="150000"/>
            </a:pPr>
            <a:r>
              <a:rPr lang="cs-CZ" sz="1200" dirty="0">
                <a:ea typeface="Calibri" panose="020F0502020204030204" pitchFamily="34" charset="0"/>
              </a:rPr>
              <a:t>…., </a:t>
            </a:r>
            <a:r>
              <a:rPr lang="cs-CZ" sz="1200" dirty="0">
                <a:highlight>
                  <a:srgbClr val="FFFF00"/>
                </a:highlight>
                <a:ea typeface="Calibri" panose="020F0502020204030204" pitchFamily="34" charset="0"/>
              </a:rPr>
              <a:t>není technicky vhodná </a:t>
            </a:r>
            <a:r>
              <a:rPr lang="cs-CZ" sz="1200" dirty="0">
                <a:ea typeface="Calibri" panose="020F0502020204030204" pitchFamily="34" charset="0"/>
              </a:rPr>
              <a:t>pro uložení jakéhokoli prvku sítě VHCN </a:t>
            </a:r>
          </a:p>
          <a:p>
            <a:pPr lvl="1">
              <a:lnSpc>
                <a:spcPct val="100000"/>
              </a:lnSpc>
              <a:spcBef>
                <a:spcPts val="300"/>
              </a:spcBef>
              <a:buClr>
                <a:schemeClr val="accent5"/>
              </a:buClr>
              <a:buSzPct val="150000"/>
            </a:pPr>
            <a:r>
              <a:rPr lang="cs-CZ" sz="1200" dirty="0">
                <a:ea typeface="Calibri" panose="020F0502020204030204" pitchFamily="34" charset="0"/>
              </a:rPr>
              <a:t>nedostatečný prostor k uložení prvků sítí VHCN ….. například </a:t>
            </a:r>
            <a:r>
              <a:rPr lang="cs-CZ" sz="1200" b="1" dirty="0">
                <a:ea typeface="Calibri" panose="020F0502020204030204" pitchFamily="34" charset="0"/>
              </a:rPr>
              <a:t>odkazem na veřejně dostupné investiční plány</a:t>
            </a:r>
            <a:r>
              <a:rPr lang="cs-CZ" sz="1200" dirty="0">
                <a:ea typeface="Calibri" panose="020F0502020204030204" pitchFamily="34" charset="0"/>
              </a:rPr>
              <a:t> nebo </a:t>
            </a:r>
            <a:r>
              <a:rPr lang="cs-CZ" sz="1200" b="1" dirty="0">
                <a:ea typeface="Calibri" panose="020F0502020204030204" pitchFamily="34" charset="0"/>
              </a:rPr>
              <a:t>jednotně uplatňovaný procentní podíl kapacity </a:t>
            </a:r>
            <a:r>
              <a:rPr lang="cs-CZ" sz="1200" dirty="0">
                <a:ea typeface="Calibri" panose="020F0502020204030204" pitchFamily="34" charset="0"/>
              </a:rPr>
              <a:t>vyhrazené pro budoucí potřeby ….</a:t>
            </a:r>
          </a:p>
          <a:p>
            <a:pPr lvl="1">
              <a:lnSpc>
                <a:spcPct val="100000"/>
              </a:lnSpc>
              <a:spcBef>
                <a:spcPts val="300"/>
              </a:spcBef>
              <a:buClr>
                <a:schemeClr val="accent5"/>
              </a:buClr>
              <a:buSzPct val="150000"/>
            </a:pPr>
            <a:r>
              <a:rPr lang="cs-CZ" sz="1200" dirty="0">
                <a:ea typeface="Calibri" panose="020F0502020204030204" pitchFamily="34" charset="0"/>
              </a:rPr>
              <a:t>řádně opodstatněné riziko závažné interference plánovaných služeb ….</a:t>
            </a:r>
          </a:p>
          <a:p>
            <a:pPr lvl="1">
              <a:lnSpc>
                <a:spcPct val="100000"/>
              </a:lnSpc>
              <a:spcBef>
                <a:spcPts val="300"/>
              </a:spcBef>
              <a:buClr>
                <a:schemeClr val="accent5"/>
              </a:buClr>
              <a:buSzPct val="150000"/>
            </a:pPr>
            <a:r>
              <a:rPr lang="cs-CZ" sz="1200" dirty="0">
                <a:ea typeface="Calibri" panose="020F0502020204030204" pitchFamily="34" charset="0"/>
              </a:rPr>
              <a:t>dostupnost ….prostředků pro pasivní velkoobchodní … přístup …..  vhodných k poskytování sítí VHCN a nabízených za spravedlivých a přiměřených podmínek, …. poskytovány stejným provozovatelem sítě…. či …. subjekty veřejného sektoru</a:t>
            </a:r>
          </a:p>
        </p:txBody>
      </p:sp>
    </p:spTree>
    <p:extLst>
      <p:ext uri="{BB962C8B-B14F-4D97-AF65-F5344CB8AC3E}">
        <p14:creationId xmlns:p14="http://schemas.microsoft.com/office/powerpoint/2010/main" val="42542704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40188"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6"/>
            </a:pPr>
            <a:r>
              <a:rPr lang="cs-CZ" sz="1400" b="1" dirty="0">
                <a:highlight>
                  <a:srgbClr val="FFFF00"/>
                </a:highlight>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dirty="0">
                <a:solidFill>
                  <a:schemeClr val="accent5"/>
                </a:solidFill>
                <a:highlight>
                  <a:srgbClr val="FFFF00"/>
                </a:highlight>
                <a:ea typeface="Calibri" panose="020F0502020204030204" pitchFamily="34" charset="0"/>
              </a:rPr>
              <a:t>mohou stanovit</a:t>
            </a:r>
            <a:r>
              <a:rPr lang="cs-CZ" sz="1400" dirty="0">
                <a:ea typeface="Calibri" panose="020F0502020204030204" pitchFamily="34" charset="0"/>
              </a:rPr>
              <a:t>, že </a:t>
            </a:r>
            <a:r>
              <a:rPr lang="cs-CZ" sz="1400" dirty="0">
                <a:highlight>
                  <a:srgbClr val="FFFF00"/>
                </a:highlight>
                <a:ea typeface="Calibri" panose="020F0502020204030204" pitchFamily="34" charset="0"/>
              </a:rPr>
              <a:t>provozovatelé sítě a 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existují přijatelné alternativní prostředky …..</a:t>
            </a:r>
            <a:r>
              <a:rPr lang="cs-CZ" sz="1400" dirty="0">
                <a:ea typeface="Calibri" panose="020F0502020204030204" pitchFamily="34" charset="0"/>
              </a:rPr>
              <a:t>přístup k určité fyzické infrastruktuře, pokud zde pro </a:t>
            </a:r>
            <a:r>
              <a:rPr lang="cs-CZ" sz="1400" dirty="0">
                <a:highlight>
                  <a:srgbClr val="FFFF00"/>
                </a:highlight>
                <a:ea typeface="Calibri" panose="020F0502020204030204" pitchFamily="34" charset="0"/>
              </a:rPr>
              <a:t>nediskriminační otevřený velkoobchodní aktivní přístup k sítím VHCN poskytované týmž </a:t>
            </a:r>
            <a:r>
              <a:rPr lang="cs-CZ" sz="1400" dirty="0">
                <a:ea typeface="Calibri" panose="020F0502020204030204" pitchFamily="34" charset="0"/>
              </a:rPr>
              <a:t>provozovatelem sítě nebo týmž veřejným subjektem za předpokladu, že jsou splněny </a:t>
            </a:r>
            <a:r>
              <a:rPr lang="cs-CZ" sz="1400" dirty="0">
                <a:highlight>
                  <a:srgbClr val="FFFF00"/>
                </a:highlight>
                <a:ea typeface="Calibri" panose="020F0502020204030204" pitchFamily="34" charset="0"/>
              </a:rPr>
              <a:t>obě tyto podmínky</a:t>
            </a:r>
            <a:r>
              <a:rPr lang="cs-CZ" sz="1400" dirty="0">
                <a:ea typeface="Calibri" panose="020F0502020204030204" pitchFamily="34" charset="0"/>
              </a:rPr>
              <a:t>:</a:t>
            </a:r>
          </a:p>
          <a:p>
            <a:pPr marL="728980" indent="0">
              <a:lnSpc>
                <a:spcPct val="100000"/>
              </a:lnSpc>
              <a:spcBef>
                <a:spcPts val="600"/>
              </a:spcBef>
              <a:spcAft>
                <a:spcPts val="600"/>
              </a:spcAft>
              <a:buNone/>
            </a:pPr>
            <a:r>
              <a:rPr lang="cs-CZ" sz="1200" i="1" dirty="0">
                <a:ea typeface="Calibri" panose="020F0502020204030204" pitchFamily="34" charset="0"/>
              </a:rPr>
              <a:t>a)	tyto alternativní prostředky pro </a:t>
            </a:r>
            <a:r>
              <a:rPr lang="cs-CZ" sz="1200" i="1" dirty="0">
                <a:highlight>
                  <a:srgbClr val="FFFF00"/>
                </a:highlight>
                <a:ea typeface="Calibri" panose="020F0502020204030204" pitchFamily="34" charset="0"/>
              </a:rPr>
              <a:t>velkoobchodní přístup jsou nabízeny za spravedlivých a přiměřených podmínek</a:t>
            </a:r>
            <a:r>
              <a:rPr lang="cs-CZ" sz="1200" i="1" dirty="0">
                <a:ea typeface="Calibri" panose="020F0502020204030204" pitchFamily="34" charset="0"/>
              </a:rPr>
              <a:t>, a to i pokud </a:t>
            </a:r>
            <a:r>
              <a:rPr lang="cs-CZ" sz="1200" i="1" dirty="0">
                <a:effectLst/>
                <a:ea typeface="Calibri" panose="020F0502020204030204" pitchFamily="34" charset="0"/>
              </a:rPr>
              <a:t>jde o </a:t>
            </a:r>
            <a:r>
              <a:rPr lang="cs-CZ" sz="1200" i="1" dirty="0">
                <a:effectLst/>
                <a:highlight>
                  <a:srgbClr val="FFFF00"/>
                </a:highlight>
                <a:ea typeface="Calibri" panose="020F0502020204030204" pitchFamily="34" charset="0"/>
              </a:rPr>
              <a:t>cenu</a:t>
            </a:r>
            <a:r>
              <a:rPr lang="cs-CZ" sz="1200" i="1" dirty="0">
                <a:effectLst/>
                <a:ea typeface="Calibri" panose="020F0502020204030204" pitchFamily="34" charset="0"/>
              </a:rPr>
              <a:t>;</a:t>
            </a:r>
            <a:endParaRPr lang="cs-CZ" sz="1200" dirty="0">
              <a:effectLst/>
              <a:ea typeface="Times New Roman" panose="02020603050405020304" pitchFamily="18" charset="0"/>
            </a:endParaRPr>
          </a:p>
          <a:p>
            <a:pPr marL="728980" indent="0">
              <a:lnSpc>
                <a:spcPct val="100000"/>
              </a:lnSpc>
              <a:spcBef>
                <a:spcPts val="600"/>
              </a:spcBef>
              <a:spcAft>
                <a:spcPts val="600"/>
              </a:spcAft>
              <a:buNone/>
            </a:pPr>
            <a:r>
              <a:rPr lang="cs-CZ" sz="1200" i="1" dirty="0">
                <a:effectLst/>
                <a:ea typeface="Calibri" panose="020F0502020204030204" pitchFamily="34" charset="0"/>
              </a:rPr>
              <a:t>b)	projekt budování žádajícího operátora se </a:t>
            </a:r>
            <a:r>
              <a:rPr lang="cs-CZ" sz="1200" i="1" dirty="0">
                <a:effectLst/>
                <a:highlight>
                  <a:srgbClr val="FFFF00"/>
                </a:highlight>
                <a:ea typeface="Calibri" panose="020F0502020204030204" pitchFamily="34" charset="0"/>
              </a:rPr>
              <a:t>zaměřuje na stejnou oblast pokrytí </a:t>
            </a:r>
            <a:r>
              <a:rPr lang="cs-CZ" sz="1200" i="1" dirty="0">
                <a:effectLst/>
                <a:ea typeface="Calibri" panose="020F0502020204030204" pitchFamily="34" charset="0"/>
              </a:rPr>
              <a:t>a </a:t>
            </a:r>
            <a:r>
              <a:rPr lang="cs-CZ" sz="1200" i="1" dirty="0">
                <a:effectLst/>
                <a:highlight>
                  <a:srgbClr val="FFFF00"/>
                </a:highlight>
                <a:ea typeface="Calibri" panose="020F0502020204030204" pitchFamily="34" charset="0"/>
              </a:rPr>
              <a:t>neexistuje žádná jiná optická síť spojující prostory koncových uživatelů </a:t>
            </a:r>
            <a:r>
              <a:rPr lang="cs-CZ" sz="1200" i="1" dirty="0">
                <a:effectLst/>
                <a:ea typeface="Calibri" panose="020F0502020204030204" pitchFamily="34" charset="0"/>
              </a:rPr>
              <a:t>obsluhující tuto oblast pokrytí.</a:t>
            </a:r>
            <a:endParaRPr lang="cs-CZ" sz="1200" dirty="0">
              <a:effectLst/>
              <a:ea typeface="Times New Roman" panose="02020603050405020304" pitchFamily="18" charset="0"/>
            </a:endParaRPr>
          </a:p>
          <a:p>
            <a:pPr marL="539750" indent="0">
              <a:lnSpc>
                <a:spcPct val="100000"/>
              </a:lnSpc>
              <a:spcBef>
                <a:spcPts val="600"/>
              </a:spcBef>
              <a:spcAft>
                <a:spcPts val="600"/>
              </a:spcAft>
              <a:buNone/>
            </a:pPr>
            <a:r>
              <a:rPr lang="cs-CZ" sz="1200" i="1" dirty="0">
                <a:effectLst/>
                <a:ea typeface="Calibri" panose="020F0502020204030204" pitchFamily="34" charset="0"/>
              </a:rPr>
              <a:t>Tento odstavec se použije </a:t>
            </a:r>
            <a:r>
              <a:rPr lang="cs-CZ" sz="1200" i="1" dirty="0">
                <a:effectLst/>
                <a:highlight>
                  <a:srgbClr val="FFFF00"/>
                </a:highlight>
                <a:ea typeface="Calibri" panose="020F0502020204030204" pitchFamily="34" charset="0"/>
              </a:rPr>
              <a:t>pouze v těch členských státech</a:t>
            </a:r>
            <a:r>
              <a:rPr lang="cs-CZ" sz="1200" i="1" dirty="0">
                <a:effectLst/>
                <a:ea typeface="Calibri" panose="020F0502020204030204" pitchFamily="34" charset="0"/>
              </a:rPr>
              <a:t>, v nichž je taková možnost </a:t>
            </a:r>
            <a:r>
              <a:rPr lang="cs-CZ" sz="1200" i="1" dirty="0">
                <a:effectLst/>
                <a:highlight>
                  <a:srgbClr val="FFFF00"/>
                </a:highlight>
                <a:ea typeface="Calibri" panose="020F0502020204030204" pitchFamily="34" charset="0"/>
              </a:rPr>
              <a:t>odmítnutí nebo rovnocenná možnost uplatňována</a:t>
            </a:r>
            <a:r>
              <a:rPr lang="cs-CZ" sz="1200" i="1" dirty="0">
                <a:effectLst/>
                <a:ea typeface="Calibri" panose="020F0502020204030204" pitchFamily="34" charset="0"/>
              </a:rPr>
              <a:t> od ... </a:t>
            </a:r>
            <a:r>
              <a:rPr lang="cs-CZ" sz="1400" i="1" dirty="0">
                <a:solidFill>
                  <a:schemeClr val="accent5"/>
                </a:solidFill>
                <a:effectLst/>
                <a:ea typeface="Calibri" panose="020F0502020204030204" pitchFamily="34" charset="0"/>
              </a:rPr>
              <a:t>[</a:t>
            </a:r>
            <a:r>
              <a:rPr lang="cs-CZ" sz="1400" b="1" i="1" dirty="0">
                <a:solidFill>
                  <a:schemeClr val="accent5"/>
                </a:solidFill>
                <a:effectLst/>
                <a:highlight>
                  <a:srgbClr val="FFFF00"/>
                </a:highlight>
                <a:ea typeface="Calibri" panose="020F0502020204030204" pitchFamily="34" charset="0"/>
              </a:rPr>
              <a:t>den vstupu tohoto nařízení v platnost</a:t>
            </a:r>
            <a:r>
              <a:rPr lang="cs-CZ" sz="1400" b="1" i="1" dirty="0">
                <a:solidFill>
                  <a:schemeClr val="accent5"/>
                </a:solidFill>
                <a:effectLst/>
                <a:ea typeface="Calibri" panose="020F0502020204030204" pitchFamily="34" charset="0"/>
              </a:rPr>
              <a:t>] </a:t>
            </a:r>
            <a:r>
              <a:rPr lang="cs-CZ" sz="1200" i="1" dirty="0">
                <a:effectLst/>
                <a:ea typeface="Calibri" panose="020F0502020204030204" pitchFamily="34" charset="0"/>
              </a:rPr>
              <a:t>v souladu s vnitrostátními právními předpisy, které jsou v souladu s právními předpisy Unie.</a:t>
            </a:r>
            <a:endParaRPr lang="cs-CZ" sz="1200" dirty="0">
              <a:effectLst/>
              <a:ea typeface="Times New Roman" panose="02020603050405020304" pitchFamily="18" charset="0"/>
            </a:endParaRPr>
          </a:p>
        </p:txBody>
      </p:sp>
    </p:spTree>
    <p:extLst>
      <p:ext uri="{BB962C8B-B14F-4D97-AF65-F5344CB8AC3E}">
        <p14:creationId xmlns:p14="http://schemas.microsoft.com/office/powerpoint/2010/main" val="3730537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3. Přístup k existující fyzické infrastruktuře </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b="1" dirty="0">
                <a:ea typeface="Calibri" panose="020F0502020204030204" pitchFamily="34" charset="0"/>
              </a:rPr>
              <a:t>….. odmítnutí nejpozději do jednoho měsíce </a:t>
            </a:r>
            <a:r>
              <a:rPr lang="cs-CZ" sz="1400" dirty="0">
                <a:ea typeface="Calibri" panose="020F0502020204030204" pitchFamily="34" charset="0"/>
              </a:rPr>
              <a:t>ode dne obdržení úplné žádosti o přístup, s </a:t>
            </a:r>
            <a:r>
              <a:rPr lang="cs-CZ" sz="1400" b="1" dirty="0">
                <a:ea typeface="Calibri" panose="020F0502020204030204" pitchFamily="34" charset="0"/>
              </a:rPr>
              <a:t>výjimkou vnitrostátní kritické infrastruktury </a:t>
            </a:r>
            <a:r>
              <a:rPr lang="cs-CZ" sz="1400" dirty="0">
                <a:ea typeface="Calibri" panose="020F0502020204030204" pitchFamily="34" charset="0"/>
              </a:rPr>
              <a:t>vymezené vnitrostátními právními předpisy, v jejímž případě se při odmítnutí žadateli o přístup nemusí sdělovat konkrétní a podrobné důvody.</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zřídit </a:t>
            </a:r>
            <a:r>
              <a:rPr lang="cs-CZ" sz="1400" b="1" dirty="0">
                <a:effectLst/>
                <a:ea typeface="Calibri" panose="020F0502020204030204" pitchFamily="34" charset="0"/>
              </a:rPr>
              <a:t>nebo určit </a:t>
            </a:r>
            <a:r>
              <a:rPr lang="cs-CZ" sz="1400" b="1" dirty="0">
                <a:effectLst/>
                <a:highlight>
                  <a:srgbClr val="FFFF00"/>
                </a:highlight>
                <a:ea typeface="Calibri" panose="020F0502020204030204" pitchFamily="34" charset="0"/>
              </a:rPr>
              <a:t>orgán pro koordinaci žádostí o přístup </a:t>
            </a:r>
            <a:r>
              <a:rPr lang="cs-CZ" sz="1400" b="1" dirty="0">
                <a:effectLst/>
                <a:ea typeface="Calibri" panose="020F0502020204030204" pitchFamily="34" charset="0"/>
              </a:rPr>
              <a:t>k fyzické infrastruktuře </a:t>
            </a:r>
            <a:r>
              <a:rPr lang="cs-CZ" sz="1400" b="1" dirty="0">
                <a:effectLst/>
                <a:highlight>
                  <a:srgbClr val="FFFF00"/>
                </a:highlight>
                <a:ea typeface="Calibri" panose="020F0502020204030204" pitchFamily="34" charset="0"/>
              </a:rPr>
              <a:t>vlastněné nebo ovládané subjekty veřejného sektoru</a:t>
            </a:r>
            <a:r>
              <a:rPr lang="cs-CZ" sz="1400" b="1" dirty="0">
                <a:effectLst/>
                <a:ea typeface="Calibri" panose="020F0502020204030204" pitchFamily="34" charset="0"/>
              </a:rPr>
              <a:t>….</a:t>
            </a:r>
          </a:p>
        </p:txBody>
      </p:sp>
      <p:sp>
        <p:nvSpPr>
          <p:cNvPr id="5" name="Content Placeholder 1">
            <a:extLst>
              <a:ext uri="{FF2B5EF4-FFF2-40B4-BE49-F238E27FC236}">
                <a16:creationId xmlns:a16="http://schemas.microsoft.com/office/drawing/2014/main" id="{B9022D44-5B97-A8B9-F4C0-706907CFB0B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13"/>
            </a:pPr>
            <a:r>
              <a:rPr lang="cs-CZ" sz="1400" b="1" dirty="0">
                <a:effectLst/>
                <a:highlight>
                  <a:srgbClr val="FFFF00"/>
                </a:highlight>
                <a:ea typeface="Calibri" panose="020F0502020204030204" pitchFamily="34" charset="0"/>
              </a:rPr>
              <a:t>Komise může po konzultaci </a:t>
            </a:r>
            <a:r>
              <a:rPr lang="cs-CZ" sz="1400" b="1" dirty="0">
                <a:effectLst/>
                <a:ea typeface="Calibri" panose="020F0502020204030204" pitchFamily="34" charset="0"/>
              </a:rPr>
              <a:t>se </a:t>
            </a:r>
            <a:r>
              <a:rPr lang="cs-CZ" sz="1400" dirty="0">
                <a:effectLst/>
                <a:ea typeface="Calibri" panose="020F0502020204030204" pitchFamily="34" charset="0"/>
              </a:rPr>
              <a:t>zúčastněnými stranami, vnitrostátními orgány pro řešení sporů a případně dalšími příslušnými institucemi nebo agenturami Unie v příslušných odvětvích a se zohledněním zavedených zásad a různé situace v jednotlivých členských státech </a:t>
            </a:r>
            <a:r>
              <a:rPr lang="cs-CZ" sz="1400" b="1" dirty="0">
                <a:effectLst/>
                <a:highlight>
                  <a:srgbClr val="FFFF00"/>
                </a:highlight>
                <a:ea typeface="Calibri" panose="020F0502020204030204" pitchFamily="34" charset="0"/>
              </a:rPr>
              <a:t>vydat v úzké spolupráci se sdružením BEREC pokyny k uplatňování tohoto článku.</a:t>
            </a:r>
            <a:endParaRPr lang="cs-CZ" sz="1200" dirty="0">
              <a:highlight>
                <a:srgbClr val="FFFF00"/>
              </a:highlight>
              <a:ea typeface="Calibri" panose="020F0502020204030204" pitchFamily="34" charset="0"/>
            </a:endParaRPr>
          </a:p>
        </p:txBody>
      </p:sp>
    </p:spTree>
    <p:extLst>
      <p:ext uri="{BB962C8B-B14F-4D97-AF65-F5344CB8AC3E}">
        <p14:creationId xmlns:p14="http://schemas.microsoft.com/office/powerpoint/2010/main" val="1333562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7763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b="1" dirty="0">
                <a:ea typeface="Calibri" panose="020F0502020204030204" pitchFamily="34" charset="0"/>
              </a:rPr>
              <a:t>P</a:t>
            </a:r>
            <a:r>
              <a:rPr lang="cs-CZ" sz="1400" dirty="0">
                <a:ea typeface="Calibri" panose="020F0502020204030204" pitchFamily="34" charset="0"/>
              </a:rPr>
              <a:t>ro účely </a:t>
            </a:r>
            <a:r>
              <a:rPr lang="cs-CZ" sz="1400" dirty="0">
                <a:highlight>
                  <a:srgbClr val="FFFF00"/>
                </a:highlight>
                <a:ea typeface="Calibri" panose="020F0502020204030204" pitchFamily="34" charset="0"/>
              </a:rPr>
              <a:t>podání žádosti </a:t>
            </a:r>
            <a:r>
              <a:rPr lang="cs-CZ" sz="1400" dirty="0">
                <a:ea typeface="Calibri" panose="020F0502020204030204" pitchFamily="34" charset="0"/>
              </a:rPr>
              <a:t>o </a:t>
            </a:r>
            <a:r>
              <a:rPr lang="cs-CZ" sz="1400" b="1" dirty="0">
                <a:highlight>
                  <a:srgbClr val="FFFF00"/>
                </a:highlight>
                <a:ea typeface="Calibri" panose="020F0502020204030204" pitchFamily="34" charset="0"/>
              </a:rPr>
              <a:t>přístup</a:t>
            </a:r>
            <a:r>
              <a:rPr lang="cs-CZ" sz="1400" dirty="0">
                <a:ea typeface="Calibri" panose="020F0502020204030204" pitchFamily="34" charset="0"/>
              </a:rPr>
              <a:t> k fyzické infrastruktuře v souladu s článkem 3 </a:t>
            </a:r>
            <a:r>
              <a:rPr lang="cs-CZ" sz="1400" b="1" dirty="0">
                <a:solidFill>
                  <a:schemeClr val="accent5"/>
                </a:solidFill>
                <a:highlight>
                  <a:srgbClr val="FFFF00"/>
                </a:highlight>
                <a:ea typeface="Calibri" panose="020F0502020204030204" pitchFamily="34" charset="0"/>
              </a:rPr>
              <a:t>má</a:t>
            </a:r>
            <a:r>
              <a:rPr lang="cs-CZ" sz="1400" b="1" dirty="0">
                <a:highlight>
                  <a:srgbClr val="FFFF00"/>
                </a:highlight>
                <a:ea typeface="Calibri" panose="020F0502020204030204" pitchFamily="34" charset="0"/>
              </a:rPr>
              <a:t> každý operátor </a:t>
            </a:r>
            <a:r>
              <a:rPr lang="cs-CZ" sz="1400" dirty="0">
                <a:ea typeface="Calibri" panose="020F0502020204030204" pitchFamily="34" charset="0"/>
              </a:rPr>
              <a:t>na základě žádosti </a:t>
            </a:r>
            <a:r>
              <a:rPr lang="cs-CZ" sz="1400" b="1" dirty="0">
                <a:solidFill>
                  <a:schemeClr val="accent5"/>
                </a:solidFill>
                <a:highlight>
                  <a:srgbClr val="FFFF00"/>
                </a:highlight>
                <a:ea typeface="Calibri" panose="020F0502020204030204" pitchFamily="34" charset="0"/>
              </a:rPr>
              <a:t>právo</a:t>
            </a:r>
            <a:r>
              <a:rPr lang="cs-CZ" sz="1400" b="1" dirty="0">
                <a:highlight>
                  <a:srgbClr val="FFFF00"/>
                </a:highlight>
                <a:ea typeface="Calibri" panose="020F0502020204030204" pitchFamily="34" charset="0"/>
              </a:rPr>
              <a:t> získat přístup prostřednictvím jednotného informačního místa </a:t>
            </a:r>
            <a:r>
              <a:rPr lang="cs-CZ" sz="1400" dirty="0">
                <a:ea typeface="Calibri" panose="020F0502020204030204" pitchFamily="34" charset="0"/>
              </a:rPr>
              <a:t>k následujícím </a:t>
            </a:r>
            <a:r>
              <a:rPr lang="cs-CZ" sz="1400" b="1" dirty="0">
                <a:solidFill>
                  <a:schemeClr val="accent5"/>
                </a:solidFill>
                <a:highlight>
                  <a:srgbClr val="FFFF00"/>
                </a:highlight>
                <a:ea typeface="Calibri" panose="020F0502020204030204" pitchFamily="34" charset="0"/>
              </a:rPr>
              <a:t>minimálním informacím o existující fyzické infrastruktuře </a:t>
            </a:r>
            <a:r>
              <a:rPr lang="cs-CZ" sz="1400" dirty="0">
                <a:ea typeface="Calibri" panose="020F0502020204030204" pitchFamily="34" charset="0"/>
              </a:rPr>
              <a:t>v elektronické podobě:</a:t>
            </a:r>
          </a:p>
          <a:p>
            <a:pPr marL="446088"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trasa;</a:t>
            </a:r>
          </a:p>
          <a:p>
            <a:pPr marL="446088" indent="0">
              <a:lnSpc>
                <a:spcPct val="100000"/>
              </a:lnSpc>
              <a:spcBef>
                <a:spcPts val="0"/>
              </a:spcBef>
              <a:buClr>
                <a:schemeClr val="accent5"/>
              </a:buClr>
              <a:buSzPct val="100000"/>
              <a:buNone/>
            </a:pPr>
            <a:r>
              <a:rPr lang="cs-CZ" sz="1400" dirty="0">
                <a:ea typeface="Calibri" panose="020F0502020204030204" pitchFamily="34" charset="0"/>
              </a:rPr>
              <a:t>b)	druh a současné využití infrastruktury;</a:t>
            </a:r>
          </a:p>
          <a:p>
            <a:pPr marL="446088" indent="0">
              <a:lnSpc>
                <a:spcPct val="100000"/>
              </a:lnSpc>
              <a:spcBef>
                <a:spcPts val="0"/>
              </a:spcBef>
              <a:buClr>
                <a:schemeClr val="accent5"/>
              </a:buClr>
              <a:buSzPct val="100000"/>
              <a:buNone/>
            </a:pPr>
            <a:r>
              <a:rPr lang="cs-CZ" sz="1400" dirty="0">
                <a:ea typeface="Calibri" panose="020F0502020204030204" pitchFamily="34" charset="0"/>
              </a:rPr>
              <a:t>c)	kontaktní místo.</a:t>
            </a:r>
          </a:p>
          <a:p>
            <a:pPr marL="360363" indent="0">
              <a:lnSpc>
                <a:spcPct val="100000"/>
              </a:lnSpc>
              <a:spcBef>
                <a:spcPts val="0"/>
              </a:spcBef>
              <a:buClr>
                <a:schemeClr val="accent5"/>
              </a:buClr>
              <a:buSzPct val="100000"/>
              <a:buNone/>
            </a:pPr>
            <a:r>
              <a:rPr lang="cs-CZ" sz="1400" dirty="0">
                <a:ea typeface="Calibri" panose="020F0502020204030204" pitchFamily="34" charset="0"/>
              </a:rPr>
              <a:t>Tyto minimální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jsou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za přiměřených, nediskriminačních a transparentních podmínek a v každém případě </a:t>
            </a:r>
            <a:r>
              <a:rPr lang="cs-CZ" sz="1400" b="1" dirty="0">
                <a:highlight>
                  <a:srgbClr val="FFFF00"/>
                </a:highlight>
                <a:ea typeface="Calibri" panose="020F0502020204030204" pitchFamily="34" charset="0"/>
              </a:rPr>
              <a:t>nejpozději</a:t>
            </a:r>
            <a:r>
              <a:rPr lang="cs-CZ" sz="1400" dirty="0">
                <a:ea typeface="Calibri" panose="020F0502020204030204" pitchFamily="34" charset="0"/>
              </a:rPr>
              <a:t> </a:t>
            </a:r>
            <a:r>
              <a:rPr lang="cs-CZ" sz="1400" b="1" dirty="0">
                <a:highlight>
                  <a:srgbClr val="FFFF00"/>
                </a:highlight>
                <a:ea typeface="Calibri" panose="020F0502020204030204" pitchFamily="34" charset="0"/>
              </a:rPr>
              <a:t>do 10 pracovních dnů </a:t>
            </a:r>
            <a:r>
              <a:rPr lang="cs-CZ" sz="1400" dirty="0">
                <a:ea typeface="Calibri" panose="020F0502020204030204" pitchFamily="34" charset="0"/>
              </a:rPr>
              <a:t>od podání žádosti o informace. V řádně odůvodněných případech </a:t>
            </a:r>
            <a:r>
              <a:rPr lang="cs-CZ" sz="1400" b="1" dirty="0">
                <a:highlight>
                  <a:srgbClr val="FFFF00"/>
                </a:highlight>
                <a:ea typeface="Calibri" panose="020F0502020204030204" pitchFamily="34" charset="0"/>
              </a:rPr>
              <a:t>může</a:t>
            </a:r>
            <a:r>
              <a:rPr lang="cs-CZ" sz="1400" dirty="0">
                <a:ea typeface="Calibri" panose="020F0502020204030204" pitchFamily="34" charset="0"/>
              </a:rPr>
              <a:t> být tato lhůta prodloužena </a:t>
            </a:r>
            <a:r>
              <a:rPr lang="cs-CZ" sz="1400" b="1" dirty="0">
                <a:highlight>
                  <a:srgbClr val="FFFF00"/>
                </a:highlight>
                <a:ea typeface="Calibri" panose="020F0502020204030204" pitchFamily="34" charset="0"/>
              </a:rPr>
              <a:t>o pět pracovních dnů</a:t>
            </a:r>
            <a:r>
              <a:rPr lang="cs-CZ" sz="1400" dirty="0">
                <a:ea typeface="Calibri" panose="020F0502020204030204" pitchFamily="34" charset="0"/>
              </a:rPr>
              <a:t>. Operátoři žádající o přístup jsou o každém prodloužení lhůty informováni prostřednictvím jednotného informačního místa.</a:t>
            </a:r>
          </a:p>
          <a:p>
            <a:pPr marL="360363" indent="0">
              <a:lnSpc>
                <a:spcPct val="100000"/>
              </a:lnSpc>
              <a:spcBef>
                <a:spcPts val="0"/>
              </a:spcBef>
              <a:buClr>
                <a:schemeClr val="accent5"/>
              </a:buClr>
              <a:buSzPct val="100000"/>
              <a:buNone/>
            </a:pPr>
            <a:r>
              <a:rPr lang="cs-CZ" sz="1400" dirty="0">
                <a:ea typeface="Calibri" panose="020F0502020204030204" pitchFamily="34" charset="0"/>
              </a:rPr>
              <a:t>……….. , </a:t>
            </a:r>
            <a:r>
              <a:rPr lang="cs-CZ" sz="1400" b="1" dirty="0">
                <a:ea typeface="Calibri" panose="020F0502020204030204" pitchFamily="34" charset="0"/>
              </a:rPr>
              <a:t>specifikuje zeměpisnou oblast</a:t>
            </a:r>
            <a:r>
              <a:rPr lang="cs-CZ" sz="1400" dirty="0">
                <a:ea typeface="Calibri" panose="020F0502020204030204" pitchFamily="34" charset="0"/>
              </a:rPr>
              <a:t>, v níž </a:t>
            </a:r>
            <a:r>
              <a:rPr lang="cs-CZ" sz="1400" b="1" dirty="0">
                <a:solidFill>
                  <a:schemeClr val="accent5"/>
                </a:solidFill>
                <a:highlight>
                  <a:srgbClr val="FFFF00"/>
                </a:highlight>
                <a:ea typeface="Calibri" panose="020F0502020204030204" pitchFamily="34" charset="0"/>
              </a:rPr>
              <a:t>plánuje budování prvků sítí VHCN </a:t>
            </a:r>
            <a:r>
              <a:rPr lang="cs-CZ" sz="1400" dirty="0">
                <a:ea typeface="Calibri" panose="020F0502020204030204" pitchFamily="34" charset="0"/>
              </a:rPr>
              <a:t>nebo přiřazených zařízení………….</a:t>
            </a:r>
          </a:p>
          <a:p>
            <a:pPr marL="342900" indent="-342900">
              <a:lnSpc>
                <a:spcPct val="100000"/>
              </a:lnSpc>
              <a:spcBef>
                <a:spcPts val="300"/>
              </a:spcBef>
              <a:spcAft>
                <a:spcPts val="600"/>
              </a:spcAft>
              <a:buClr>
                <a:schemeClr val="accent5"/>
              </a:buClr>
              <a:buSzPct val="100000"/>
              <a:buFont typeface="+mj-lt"/>
              <a:buAutoNum type="arabicPeriod" startAt="2"/>
            </a:pPr>
            <a:r>
              <a:rPr lang="cs-CZ" sz="1400" b="1" dirty="0">
                <a:highlight>
                  <a:srgbClr val="FFFF00"/>
                </a:highlight>
                <a:ea typeface="Calibri" panose="020F0502020204030204" pitchFamily="34" charset="0"/>
              </a:rPr>
              <a:t>…..mohou členské státy požadovat </a:t>
            </a:r>
            <a:r>
              <a:rPr lang="cs-CZ" sz="1400" dirty="0">
                <a:ea typeface="Calibri" panose="020F0502020204030204" pitchFamily="34" charset="0"/>
              </a:rPr>
              <a:t>informace o stávající fyzické infrastruktuře, jako například </a:t>
            </a:r>
            <a:r>
              <a:rPr lang="cs-CZ" sz="1400" b="1" dirty="0">
                <a:ea typeface="Calibri" panose="020F0502020204030204" pitchFamily="34" charset="0"/>
              </a:rPr>
              <a:t>informace o </a:t>
            </a:r>
            <a:r>
              <a:rPr lang="cs-CZ" sz="1400" b="1" dirty="0">
                <a:highlight>
                  <a:srgbClr val="FFFF00"/>
                </a:highlight>
                <a:ea typeface="Calibri" panose="020F0502020204030204" pitchFamily="34" charset="0"/>
              </a:rPr>
              <a:t>míře obsazenosti fyzické infrastruktury</a:t>
            </a:r>
          </a:p>
        </p:txBody>
      </p:sp>
    </p:spTree>
    <p:extLst>
      <p:ext uri="{BB962C8B-B14F-4D97-AF65-F5344CB8AC3E}">
        <p14:creationId xmlns:p14="http://schemas.microsoft.com/office/powerpoint/2010/main" val="31739203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4. Transparentnost fyzické infrastruktury</a:t>
            </a:r>
            <a:endParaRPr lang="en-GB" sz="1800" b="1" dirty="0"/>
          </a:p>
        </p:txBody>
      </p:sp>
      <p:sp>
        <p:nvSpPr>
          <p:cNvPr id="8" name="Content Placeholder 1">
            <a:extLst>
              <a:ext uri="{FF2B5EF4-FFF2-40B4-BE49-F238E27FC236}">
                <a16:creationId xmlns:a16="http://schemas.microsoft.com/office/drawing/2014/main" id="{9EDC93D3-EDA5-5EAD-2342-74464FC1C3CD}"/>
              </a:ext>
            </a:extLst>
          </p:cNvPr>
          <p:cNvSpPr txBox="1">
            <a:spLocks/>
          </p:cNvSpPr>
          <p:nvPr/>
        </p:nvSpPr>
        <p:spPr>
          <a:xfrm>
            <a:off x="240188"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Provozovatelé sítě a subjekty veřejného sektoru </a:t>
            </a:r>
            <a:r>
              <a:rPr lang="cs-CZ" sz="1400" b="1" dirty="0">
                <a:solidFill>
                  <a:schemeClr val="accent5"/>
                </a:solidFill>
                <a:highlight>
                  <a:srgbClr val="FFFF00"/>
                </a:highlight>
                <a:ea typeface="Calibri" panose="020F0502020204030204" pitchFamily="34" charset="0"/>
              </a:rPr>
              <a:t>zpřístupní alespoň minimální informace </a:t>
            </a:r>
            <a:r>
              <a:rPr lang="cs-CZ" sz="1400" dirty="0">
                <a:ea typeface="Calibri" panose="020F0502020204030204" pitchFamily="34" charset="0"/>
              </a:rPr>
              <a:t>uvedené v odstavci 1 a případně dodatečné informace uvedené v odstavci 2 prostřednictvím …nesplní povinnost ... sankce za nesplnění této povinnosti.</a:t>
            </a:r>
          </a:p>
          <a:p>
            <a:pPr marL="342900" indent="-342900">
              <a:lnSpc>
                <a:spcPct val="100000"/>
              </a:lnSpc>
              <a:spcBef>
                <a:spcPts val="300"/>
              </a:spcBef>
              <a:buClr>
                <a:schemeClr val="accent5"/>
              </a:buClr>
              <a:buSzPct val="100000"/>
              <a:buFont typeface="+mj-lt"/>
              <a:buAutoNum type="arabicPeriod" startAt="3"/>
            </a:pPr>
            <a:r>
              <a:rPr lang="cs-CZ" sz="1400" b="1" dirty="0">
                <a:effectLst/>
                <a:ea typeface="Calibri" panose="020F0502020204030204" pitchFamily="34" charset="0"/>
              </a:rPr>
              <a:t>V </a:t>
            </a:r>
            <a:r>
              <a:rPr lang="cs-CZ" sz="1400" b="1" dirty="0">
                <a:effectLst/>
                <a:highlight>
                  <a:srgbClr val="FFFF00"/>
                </a:highlight>
                <a:ea typeface="Calibri" panose="020F0502020204030204" pitchFamily="34" charset="0"/>
              </a:rPr>
              <a:t>přechodném období</a:t>
            </a:r>
            <a:r>
              <a:rPr lang="cs-CZ" sz="1400" dirty="0">
                <a:effectLst/>
                <a:ea typeface="Calibri" panose="020F0502020204030204" pitchFamily="34" charset="0"/>
              </a:rPr>
              <a:t>, které je co nejkratší a </a:t>
            </a:r>
            <a:r>
              <a:rPr lang="cs-CZ" sz="1400" b="1" dirty="0">
                <a:effectLst/>
                <a:ea typeface="Calibri" panose="020F0502020204030204" pitchFamily="34" charset="0"/>
              </a:rPr>
              <a:t>nepřesáhne dvanáct měsíců</a:t>
            </a:r>
            <a:r>
              <a:rPr lang="cs-CZ" sz="1400" dirty="0">
                <a:effectLst/>
                <a:ea typeface="Calibri" panose="020F0502020204030204" pitchFamily="34" charset="0"/>
              </a:rPr>
              <a:t>, mohou členské státy </a:t>
            </a:r>
            <a:r>
              <a:rPr lang="cs-CZ" sz="1400" b="1" dirty="0">
                <a:effectLst/>
                <a:highlight>
                  <a:srgbClr val="FFFF00"/>
                </a:highlight>
                <a:ea typeface="Calibri" panose="020F0502020204030204" pitchFamily="34" charset="0"/>
              </a:rPr>
              <a:t>vyjmout obce s méně než 3 500 </a:t>
            </a:r>
            <a:r>
              <a:rPr lang="cs-CZ" sz="1400" dirty="0">
                <a:effectLst/>
                <a:highlight>
                  <a:srgbClr val="FFFF00"/>
                </a:highlight>
                <a:ea typeface="Calibri" panose="020F0502020204030204" pitchFamily="34" charset="0"/>
              </a:rPr>
              <a:t>obyvateli </a:t>
            </a:r>
            <a:r>
              <a:rPr lang="cs-CZ" sz="1400" dirty="0">
                <a:effectLst/>
                <a:ea typeface="Calibri" panose="020F0502020204030204" pitchFamily="34" charset="0"/>
              </a:rPr>
              <a:t>z povinnosti uvedené v odstavci 3. …Výjimky a plány se zveřejní prostřednictvím </a:t>
            </a:r>
            <a:r>
              <a:rPr lang="cs-CZ" sz="1400" b="1" dirty="0">
                <a:effectLst/>
                <a:ea typeface="Calibri" panose="020F0502020204030204" pitchFamily="34" charset="0"/>
              </a:rPr>
              <a:t>jednotného informačního místa</a:t>
            </a:r>
            <a:r>
              <a:rPr lang="cs-CZ" sz="1400" dirty="0">
                <a:effectLst/>
                <a:ea typeface="Calibri" panose="020F0502020204030204" pitchFamily="34" charset="0"/>
              </a:rPr>
              <a:t>…</a:t>
            </a:r>
          </a:p>
        </p:txBody>
      </p:sp>
      <p:sp>
        <p:nvSpPr>
          <p:cNvPr id="9" name="Content Placeholder 1">
            <a:extLst>
              <a:ext uri="{FF2B5EF4-FFF2-40B4-BE49-F238E27FC236}">
                <a16:creationId xmlns:a16="http://schemas.microsoft.com/office/drawing/2014/main" id="{7F242A6E-1196-544D-91B5-9E39A7FABEDE}"/>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Provozovatelé sítě a subjekty veřejného sektoru </a:t>
            </a:r>
            <a:r>
              <a:rPr lang="cs-CZ" sz="1400" dirty="0">
                <a:ea typeface="Calibri" panose="020F0502020204030204" pitchFamily="34" charset="0"/>
              </a:rPr>
              <a:t>vyhoví přiměřeným žádostem o průzkum na místě …na </a:t>
            </a:r>
            <a:r>
              <a:rPr lang="cs-CZ" sz="1400" b="1" dirty="0">
                <a:ea typeface="Calibri" panose="020F0502020204030204" pitchFamily="34" charset="0"/>
              </a:rPr>
              <a:t>základě konkrétní písemné žádosti </a:t>
            </a:r>
            <a:r>
              <a:rPr lang="cs-CZ" sz="1400" dirty="0">
                <a:ea typeface="Calibri" panose="020F0502020204030204" pitchFamily="34" charset="0"/>
              </a:rPr>
              <a:t>operátora. …v souvislosti s </a:t>
            </a:r>
            <a:r>
              <a:rPr lang="cs-CZ" sz="1400" b="1" dirty="0">
                <a:ea typeface="Calibri" panose="020F0502020204030204" pitchFamily="34" charset="0"/>
              </a:rPr>
              <a:t>budováním prvků sítí VHCN ….. </a:t>
            </a:r>
            <a:r>
              <a:rPr lang="cs-CZ" sz="1400" dirty="0">
                <a:ea typeface="Calibri" panose="020F0502020204030204" pitchFamily="34" charset="0"/>
              </a:rPr>
              <a:t>Členské </a:t>
            </a:r>
            <a:r>
              <a:rPr lang="cs-CZ" sz="1400" dirty="0">
                <a:highlight>
                  <a:srgbClr val="FFFF00"/>
                </a:highlight>
                <a:ea typeface="Calibri" panose="020F0502020204030204" pitchFamily="34" charset="0"/>
              </a:rPr>
              <a:t>státy </a:t>
            </a:r>
            <a:r>
              <a:rPr lang="cs-CZ" sz="1400" b="1" dirty="0">
                <a:solidFill>
                  <a:schemeClr val="accent5"/>
                </a:solidFill>
                <a:highlight>
                  <a:srgbClr val="FFFF00"/>
                </a:highlight>
                <a:ea typeface="Calibri" panose="020F0502020204030204" pitchFamily="34" charset="0"/>
              </a:rPr>
              <a:t>mohou</a:t>
            </a:r>
            <a:r>
              <a:rPr lang="cs-CZ" sz="1400" dirty="0">
                <a:highlight>
                  <a:srgbClr val="FFFF00"/>
                </a:highlight>
                <a:ea typeface="Calibri" panose="020F0502020204030204" pitchFamily="34" charset="0"/>
              </a:rPr>
              <a:t> upřesnit podrobné náležitosti </a:t>
            </a:r>
            <a:r>
              <a:rPr lang="cs-CZ" sz="1400" dirty="0">
                <a:ea typeface="Calibri" panose="020F0502020204030204" pitchFamily="34" charset="0"/>
              </a:rPr>
              <a:t>týkající se administrativních aspektů žádostí.</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0626723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8"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ffectLst/>
                <a:highlight>
                  <a:srgbClr val="FFFF00"/>
                </a:highlight>
                <a:ea typeface="Calibri" panose="020F0502020204030204" pitchFamily="34" charset="0"/>
              </a:rPr>
              <a:t>Subjekty</a:t>
            </a:r>
            <a:r>
              <a:rPr lang="cs-CZ" sz="1400" dirty="0">
                <a:effectLst/>
                <a:highlight>
                  <a:srgbClr val="FFFF00"/>
                </a:highlight>
                <a:ea typeface="Calibri" panose="020F0502020204030204" pitchFamily="34" charset="0"/>
              </a:rPr>
              <a:t> </a:t>
            </a:r>
            <a:r>
              <a:rPr lang="cs-CZ" sz="1400" dirty="0">
                <a:effectLst/>
                <a:ea typeface="Calibri" panose="020F0502020204030204" pitchFamily="34" charset="0"/>
              </a:rPr>
              <a:t>veřejného sektoru vlastnící nebo ovládající fyzickou infrastrukturu a </a:t>
            </a:r>
            <a:r>
              <a:rPr lang="cs-CZ" sz="1400" dirty="0">
                <a:effectLst/>
                <a:highlight>
                  <a:srgbClr val="FFFF00"/>
                </a:highlight>
                <a:ea typeface="Calibri" panose="020F0502020204030204" pitchFamily="34" charset="0"/>
              </a:rPr>
              <a:t>provozovatelé sítě </a:t>
            </a:r>
            <a:r>
              <a:rPr lang="cs-CZ" sz="1400" b="1" dirty="0">
                <a:solidFill>
                  <a:schemeClr val="accent5"/>
                </a:solidFill>
                <a:effectLst/>
                <a:highlight>
                  <a:srgbClr val="FFFF00"/>
                </a:highlight>
                <a:ea typeface="Calibri" panose="020F0502020204030204" pitchFamily="34" charset="0"/>
              </a:rPr>
              <a:t>mají právo </a:t>
            </a:r>
            <a:r>
              <a:rPr lang="cs-CZ" sz="1400" dirty="0">
                <a:effectLst/>
                <a:highlight>
                  <a:srgbClr val="FFFF00"/>
                </a:highlight>
                <a:ea typeface="Calibri" panose="020F0502020204030204" pitchFamily="34" charset="0"/>
              </a:rPr>
              <a:t>sjednávat </a:t>
            </a:r>
            <a:r>
              <a:rPr lang="cs-CZ" sz="1400" dirty="0">
                <a:effectLst/>
                <a:ea typeface="Calibri" panose="020F0502020204030204" pitchFamily="34" charset="0"/>
              </a:rPr>
              <a:t>s </a:t>
            </a:r>
            <a:r>
              <a:rPr lang="cs-CZ" sz="1400" dirty="0">
                <a:effectLst/>
                <a:highlight>
                  <a:srgbClr val="FFFF00"/>
                </a:highlight>
                <a:ea typeface="Calibri" panose="020F0502020204030204" pitchFamily="34" charset="0"/>
              </a:rPr>
              <a:t>operátory </a:t>
            </a:r>
            <a:r>
              <a:rPr lang="cs-CZ" sz="1400" b="1" dirty="0">
                <a:effectLst/>
                <a:highlight>
                  <a:srgbClr val="FFFF00"/>
                </a:highlight>
                <a:ea typeface="Calibri" panose="020F0502020204030204" pitchFamily="34" charset="0"/>
              </a:rPr>
              <a:t>dohody o koordinaci stavebních prací včetně rozdělení nákladů </a:t>
            </a:r>
            <a:r>
              <a:rPr lang="cs-CZ" sz="1400" dirty="0">
                <a:effectLst/>
                <a:ea typeface="Calibri" panose="020F0502020204030204" pitchFamily="34" charset="0"/>
              </a:rPr>
              <a:t>v souvislosti s budováním prvků </a:t>
            </a:r>
            <a:r>
              <a:rPr lang="cs-CZ" sz="1400" b="1" dirty="0">
                <a:effectLst/>
                <a:highlight>
                  <a:srgbClr val="FFFF00"/>
                </a:highlight>
                <a:ea typeface="Calibri" panose="020F0502020204030204" pitchFamily="34" charset="0"/>
              </a:rPr>
              <a:t>sítí VHCN …</a:t>
            </a:r>
            <a:endParaRPr lang="cs-CZ" sz="1100" dirty="0">
              <a:effectLst/>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endParaRPr lang="cs-CZ" sz="1100" dirty="0">
              <a:highlight>
                <a:srgbClr val="FFFF00"/>
              </a:highlight>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dirty="0">
                <a:ea typeface="Calibri" panose="020F0502020204030204" pitchFamily="34" charset="0"/>
              </a:rPr>
              <a:t>u stavebních prací </a:t>
            </a:r>
            <a:r>
              <a:rPr lang="cs-CZ" sz="1400" b="1" dirty="0">
                <a:highlight>
                  <a:srgbClr val="FFFF00"/>
                </a:highlight>
                <a:ea typeface="Calibri" panose="020F0502020204030204" pitchFamily="34" charset="0"/>
              </a:rPr>
              <a:t>zcela nebo částečně financovaných z veřejných </a:t>
            </a:r>
            <a:r>
              <a:rPr lang="cs-CZ" sz="1400" dirty="0">
                <a:ea typeface="Calibri" panose="020F0502020204030204" pitchFamily="34" charset="0"/>
              </a:rPr>
              <a:t>prostředků... </a:t>
            </a:r>
            <a:r>
              <a:rPr lang="cs-CZ" sz="1400" dirty="0">
                <a:highlight>
                  <a:srgbClr val="FFFF00"/>
                </a:highlight>
                <a:ea typeface="Calibri" panose="020F0502020204030204" pitchFamily="34" charset="0"/>
              </a:rPr>
              <a:t>subjekty veřejného sektoru </a:t>
            </a:r>
            <a:r>
              <a:rPr lang="cs-CZ" sz="1400" dirty="0">
                <a:ea typeface="Calibri" panose="020F0502020204030204" pitchFamily="34" charset="0"/>
              </a:rPr>
              <a:t>vlastnící nebo ovládající fyzickou infrastrukturu </a:t>
            </a:r>
            <a:r>
              <a:rPr lang="cs-CZ" sz="1400" dirty="0">
                <a:highlight>
                  <a:srgbClr val="FFFF00"/>
                </a:highlight>
                <a:ea typeface="Calibri" panose="020F0502020204030204" pitchFamily="34" charset="0"/>
              </a:rPr>
              <a:t>a provozovatelé </a:t>
            </a:r>
            <a:r>
              <a:rPr lang="cs-CZ" sz="1400" dirty="0">
                <a:ea typeface="Calibri" panose="020F0502020204030204" pitchFamily="34" charset="0"/>
              </a:rPr>
              <a:t>sítě</a:t>
            </a:r>
            <a:r>
              <a:rPr lang="cs-CZ" sz="1400" dirty="0">
                <a:highlight>
                  <a:srgbClr val="FFFF00"/>
                </a:highlight>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vyhoví všem </a:t>
            </a:r>
            <a:r>
              <a:rPr lang="cs-CZ" sz="1400" b="1" dirty="0">
                <a:highlight>
                  <a:srgbClr val="FFFF00"/>
                </a:highlight>
                <a:ea typeface="Calibri" panose="020F0502020204030204" pitchFamily="34" charset="0"/>
              </a:rPr>
              <a:t>přiměřeným písemným žádostem</a:t>
            </a:r>
            <a:r>
              <a:rPr lang="cs-CZ" sz="1400" dirty="0">
                <a:highlight>
                  <a:srgbClr val="FFFF00"/>
                </a:highlight>
                <a:ea typeface="Calibri" panose="020F0502020204030204" pitchFamily="34" charset="0"/>
              </a:rPr>
              <a:t> operátorů o koordinaci </a:t>
            </a:r>
            <a:r>
              <a:rPr lang="cs-CZ" sz="1400" dirty="0">
                <a:ea typeface="Calibri" panose="020F0502020204030204" pitchFamily="34" charset="0"/>
              </a:rPr>
              <a:t>těchto stavebních prací v souvislosti s </a:t>
            </a:r>
            <a:r>
              <a:rPr lang="cs-CZ" sz="1400" dirty="0">
                <a:highlight>
                  <a:srgbClr val="FFFF00"/>
                </a:highlight>
                <a:ea typeface="Calibri" panose="020F0502020204030204" pitchFamily="34" charset="0"/>
              </a:rPr>
              <a:t>budováním prvků sítí</a:t>
            </a:r>
            <a:r>
              <a:rPr lang="cs-CZ" sz="1400" b="1" dirty="0">
                <a:highlight>
                  <a:srgbClr val="FFFF00"/>
                </a:highlight>
                <a:ea typeface="Calibri" panose="020F0502020204030204" pitchFamily="34" charset="0"/>
              </a:rPr>
              <a:t> VHCN … za podmínek:</a:t>
            </a: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r>
              <a:rPr lang="cs-CZ" sz="1400" b="1" dirty="0">
                <a:effectLst/>
                <a:highlight>
                  <a:srgbClr val="FFFF00"/>
                </a:highlight>
                <a:ea typeface="Calibri" panose="020F0502020204030204" pitchFamily="34" charset="0"/>
              </a:rPr>
              <a:t>nezpůsobí</a:t>
            </a:r>
            <a:r>
              <a:rPr lang="cs-CZ" sz="1400" b="1" dirty="0">
                <a:effectLst/>
                <a:ea typeface="Calibri" panose="020F0502020204030204" pitchFamily="34" charset="0"/>
              </a:rPr>
              <a:t> …..</a:t>
            </a:r>
            <a:r>
              <a:rPr lang="cs-CZ" sz="1400" dirty="0">
                <a:effectLst/>
                <a:ea typeface="Calibri" panose="020F0502020204030204" pitchFamily="34" charset="0"/>
              </a:rPr>
              <a:t>žádné nenávratné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dodatečné</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náklady</a:t>
            </a:r>
            <a:r>
              <a:rPr lang="cs-CZ" sz="1400" b="1" dirty="0">
                <a:effectLst/>
                <a:ea typeface="Calibri" panose="020F0502020204030204" pitchFamily="34" charset="0"/>
              </a:rPr>
              <a:t>, </a:t>
            </a:r>
            <a:r>
              <a:rPr lang="cs-CZ" sz="1400" b="1" dirty="0">
                <a:effectLst/>
                <a:highlight>
                  <a:srgbClr val="FFFF00"/>
                </a:highlight>
                <a:ea typeface="Calibri" panose="020F0502020204030204" pitchFamily="34" charset="0"/>
              </a:rPr>
              <a:t>včetně</a:t>
            </a:r>
            <a:r>
              <a:rPr lang="cs-CZ" sz="1400" b="1" dirty="0">
                <a:effectLst/>
                <a:ea typeface="Calibri" panose="020F0502020204030204" pitchFamily="34" charset="0"/>
              </a:rPr>
              <a:t> </a:t>
            </a:r>
            <a:r>
              <a:rPr lang="cs-CZ" sz="1400" dirty="0">
                <a:effectLst/>
                <a:ea typeface="Calibri" panose="020F0502020204030204" pitchFamily="34" charset="0"/>
              </a:rPr>
              <a:t>nákladů způsobených d</a:t>
            </a:r>
            <a:r>
              <a:rPr lang="cs-CZ" sz="1400" b="1" dirty="0">
                <a:effectLst/>
                <a:ea typeface="Calibri" panose="020F0502020204030204" pitchFamily="34" charset="0"/>
              </a:rPr>
              <a:t>alším </a:t>
            </a:r>
            <a:r>
              <a:rPr lang="cs-CZ" sz="1400" b="1" dirty="0">
                <a:effectLst/>
                <a:highlight>
                  <a:srgbClr val="FFFF00"/>
                </a:highlight>
                <a:ea typeface="Calibri" panose="020F0502020204030204" pitchFamily="34" charset="0"/>
              </a:rPr>
              <a:t>prodlením</a:t>
            </a:r>
            <a:r>
              <a:rPr lang="cs-CZ" sz="1400" b="1" dirty="0">
                <a:effectLst/>
                <a:ea typeface="Calibri" panose="020F0502020204030204" pitchFamily="34" charset="0"/>
              </a:rPr>
              <a:t>…</a:t>
            </a:r>
          </a:p>
          <a:p>
            <a:pPr>
              <a:lnSpc>
                <a:spcPct val="100000"/>
              </a:lnSpc>
              <a:spcBef>
                <a:spcPts val="300"/>
              </a:spcBef>
              <a:buClr>
                <a:schemeClr val="accent5"/>
              </a:buClr>
              <a:buSzPct val="100000"/>
            </a:pPr>
            <a:r>
              <a:rPr lang="cs-CZ" sz="1400" dirty="0">
                <a:ea typeface="Calibri" panose="020F0502020204030204" pitchFamily="34" charset="0"/>
              </a:rPr>
              <a:t>provozovatel sítě nebo subjekt veřejného sektoru …. </a:t>
            </a:r>
            <a:r>
              <a:rPr lang="cs-CZ" sz="1400" b="1" dirty="0">
                <a:highlight>
                  <a:srgbClr val="FFFF00"/>
                </a:highlight>
                <a:ea typeface="Calibri" panose="020F0502020204030204" pitchFamily="34" charset="0"/>
              </a:rPr>
              <a:t>si zachová kontrolu nad koordinací těchto prací</a:t>
            </a:r>
          </a:p>
          <a:p>
            <a:pPr>
              <a:lnSpc>
                <a:spcPct val="100000"/>
              </a:lnSpc>
              <a:spcBef>
                <a:spcPts val="300"/>
              </a:spcBef>
              <a:buClr>
                <a:schemeClr val="accent5"/>
              </a:buClr>
              <a:buSzPct val="100000"/>
            </a:pPr>
            <a:r>
              <a:rPr lang="cs-CZ" sz="1400" b="1" dirty="0">
                <a:highlight>
                  <a:srgbClr val="FFFF00"/>
                </a:highlight>
                <a:ea typeface="Calibri" panose="020F0502020204030204" pitchFamily="34" charset="0"/>
              </a:rPr>
              <a:t>žádost</a:t>
            </a:r>
            <a:r>
              <a:rPr lang="cs-CZ" sz="1400" dirty="0">
                <a:ea typeface="Calibri" panose="020F0502020204030204" pitchFamily="34" charset="0"/>
              </a:rPr>
              <a:t> je </a:t>
            </a:r>
            <a:r>
              <a:rPr lang="cs-CZ" sz="1400" b="1" dirty="0">
                <a:highlight>
                  <a:srgbClr val="FFFF00"/>
                </a:highlight>
                <a:ea typeface="Calibri" panose="020F0502020204030204" pitchFamily="34" charset="0"/>
              </a:rPr>
              <a:t>podána</a:t>
            </a:r>
            <a:r>
              <a:rPr lang="cs-CZ" sz="1400" dirty="0">
                <a:ea typeface="Calibri" panose="020F0502020204030204" pitchFamily="34" charset="0"/>
              </a:rPr>
              <a:t> </a:t>
            </a:r>
            <a:r>
              <a:rPr lang="cs-CZ" sz="1400" b="1" dirty="0">
                <a:highlight>
                  <a:srgbClr val="FFFF00"/>
                </a:highlight>
                <a:ea typeface="Calibri" panose="020F0502020204030204" pitchFamily="34" charset="0"/>
              </a:rPr>
              <a:t>co nejdříve</a:t>
            </a:r>
            <a:r>
              <a:rPr lang="cs-CZ" sz="1400" dirty="0">
                <a:ea typeface="Calibri" panose="020F0502020204030204" pitchFamily="34" charset="0"/>
              </a:rPr>
              <a:t>, a pokud je zapotřebí povolení pro stavební práce, </a:t>
            </a:r>
            <a:r>
              <a:rPr lang="cs-CZ" sz="1400" b="1" dirty="0">
                <a:highlight>
                  <a:srgbClr val="FFFF00"/>
                </a:highlight>
                <a:ea typeface="Calibri" panose="020F0502020204030204" pitchFamily="34" charset="0"/>
              </a:rPr>
              <a:t>nejpozději jeden měsíc </a:t>
            </a:r>
            <a:r>
              <a:rPr lang="cs-CZ" sz="1400" b="1" dirty="0">
                <a:solidFill>
                  <a:schemeClr val="accent5"/>
                </a:solidFill>
                <a:highlight>
                  <a:srgbClr val="FFFF00"/>
                </a:highlight>
                <a:ea typeface="Calibri" panose="020F0502020204030204" pitchFamily="34" charset="0"/>
              </a:rPr>
              <a:t>před předložením konečného projektu orgánům udělujícím povolení</a:t>
            </a:r>
            <a:r>
              <a:rPr lang="cs-CZ" sz="1400" dirty="0">
                <a:solidFill>
                  <a:schemeClr val="accent5"/>
                </a:solidFill>
                <a:ea typeface="Calibri" panose="020F0502020204030204" pitchFamily="34" charset="0"/>
              </a:rPr>
              <a:t>.</a:t>
            </a:r>
          </a:p>
        </p:txBody>
      </p:sp>
    </p:spTree>
    <p:extLst>
      <p:ext uri="{BB962C8B-B14F-4D97-AF65-F5344CB8AC3E}">
        <p14:creationId xmlns:p14="http://schemas.microsoft.com/office/powerpoint/2010/main" val="19523302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7"/>
            <a:ext cx="8810124"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startAt="4"/>
            </a:pPr>
            <a:r>
              <a:rPr lang="cs-CZ" sz="1400" b="1" dirty="0">
                <a:ea typeface="Calibri" panose="020F0502020204030204" pitchFamily="34" charset="0"/>
              </a:rPr>
              <a:t>Žádost o koordinaci stavebních prací </a:t>
            </a:r>
            <a:r>
              <a:rPr lang="cs-CZ" sz="1400" dirty="0">
                <a:ea typeface="Calibri" panose="020F0502020204030204" pitchFamily="34" charset="0"/>
              </a:rPr>
              <a:t>podaná podnikem zajišťujícím nebo </a:t>
            </a:r>
            <a:r>
              <a:rPr lang="cs-CZ" sz="1400" b="1" dirty="0">
                <a:ea typeface="Calibri" panose="020F0502020204030204" pitchFamily="34" charset="0"/>
              </a:rPr>
              <a:t>oprávněným zajišťovat veřejné sítě</a:t>
            </a:r>
            <a:r>
              <a:rPr lang="cs-CZ" sz="1400" dirty="0">
                <a:ea typeface="Calibri" panose="020F0502020204030204" pitchFamily="34" charset="0"/>
              </a:rPr>
              <a:t> elektronických komunikací podniku zajišťujícímu nebo oprávněnému zajišťovat veřejné sítě elektronických komunikací </a:t>
            </a:r>
            <a:r>
              <a:rPr lang="cs-CZ" sz="1400" b="1" dirty="0">
                <a:ea typeface="Calibri" panose="020F0502020204030204" pitchFamily="34" charset="0"/>
              </a:rPr>
              <a:t>může být považována za neodůvodněnou</a:t>
            </a:r>
            <a:r>
              <a:rPr lang="cs-CZ" sz="1400" dirty="0">
                <a:ea typeface="Calibri" panose="020F0502020204030204" pitchFamily="34" charset="0"/>
              </a:rPr>
              <a:t>, jsou-li splněny obě tyto podmínky:</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a)	žádost se </a:t>
            </a:r>
            <a:r>
              <a:rPr lang="cs-CZ" sz="1400" b="1" dirty="0">
                <a:ea typeface="Calibri" panose="020F0502020204030204" pitchFamily="34" charset="0"/>
              </a:rPr>
              <a:t>týká oblasti</a:t>
            </a:r>
            <a:r>
              <a:rPr lang="cs-CZ" sz="1400" dirty="0">
                <a:ea typeface="Calibri" panose="020F0502020204030204" pitchFamily="34" charset="0"/>
              </a:rPr>
              <a:t>, </a:t>
            </a:r>
            <a:r>
              <a:rPr lang="cs-CZ" sz="1400" b="1" dirty="0">
                <a:ea typeface="Calibri" panose="020F0502020204030204" pitchFamily="34" charset="0"/>
              </a:rPr>
              <a:t>na kterou se vztahuje kterákoli z těchto možností</a:t>
            </a:r>
            <a:r>
              <a:rPr lang="cs-CZ" sz="1400" dirty="0">
                <a:ea typeface="Calibri" panose="020F0502020204030204" pitchFamily="34" charset="0"/>
              </a:rPr>
              <a:t>:</a:t>
            </a:r>
          </a:p>
          <a:p>
            <a:pPr marL="7159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i)	</a:t>
            </a:r>
            <a:r>
              <a:rPr lang="cs-CZ" sz="1400" b="1" dirty="0">
                <a:ea typeface="Calibri" panose="020F0502020204030204" pitchFamily="34" charset="0"/>
              </a:rPr>
              <a:t>prognóza dosahu širokopásmových sítí, včetně sítí VHCN</a:t>
            </a:r>
            <a:r>
              <a:rPr lang="cs-CZ" sz="1400" dirty="0">
                <a:ea typeface="Calibri" panose="020F0502020204030204" pitchFamily="34" charset="0"/>
              </a:rPr>
              <a:t> podle čl. 22 odst. 1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a:t>
            </a:r>
            <a:r>
              <a:rPr lang="cs-CZ" sz="1400" dirty="0">
                <a:ea typeface="Calibri" panose="020F0502020204030204" pitchFamily="34" charset="0"/>
              </a:rPr>
              <a:t>)	výzva k oznámení </a:t>
            </a:r>
            <a:r>
              <a:rPr lang="cs-CZ" sz="1400" b="1" dirty="0">
                <a:ea typeface="Calibri" panose="020F0502020204030204" pitchFamily="34" charset="0"/>
              </a:rPr>
              <a:t>záměru zavést sítě VHCN </a:t>
            </a:r>
            <a:r>
              <a:rPr lang="cs-CZ" sz="1400" dirty="0">
                <a:ea typeface="Calibri" panose="020F0502020204030204" pitchFamily="34" charset="0"/>
              </a:rPr>
              <a:t>podle čl. 22 odst. 3 směrnice (EU) 2018/1972;</a:t>
            </a:r>
          </a:p>
          <a:p>
            <a:pPr marL="715963" indent="0">
              <a:lnSpc>
                <a:spcPct val="100000"/>
              </a:lnSpc>
              <a:spcBef>
                <a:spcPts val="300"/>
              </a:spcBef>
              <a:spcAft>
                <a:spcPts val="600"/>
              </a:spcAft>
              <a:buClr>
                <a:schemeClr val="accent5"/>
              </a:buClr>
              <a:buSzPct val="100000"/>
              <a:buNone/>
            </a:pPr>
            <a:r>
              <a:rPr lang="cs-CZ" sz="1400" dirty="0" err="1">
                <a:ea typeface="Calibri" panose="020F0502020204030204" pitchFamily="34" charset="0"/>
              </a:rPr>
              <a:t>iii</a:t>
            </a:r>
            <a:r>
              <a:rPr lang="cs-CZ" sz="1400" dirty="0">
                <a:ea typeface="Calibri" panose="020F0502020204030204" pitchFamily="34" charset="0"/>
              </a:rPr>
              <a:t>)	</a:t>
            </a:r>
            <a:r>
              <a:rPr lang="cs-CZ" sz="1400" b="1" dirty="0">
                <a:ea typeface="Calibri" panose="020F0502020204030204" pitchFamily="34" charset="0"/>
              </a:rPr>
              <a:t>veřejná konzultace </a:t>
            </a:r>
            <a:r>
              <a:rPr lang="cs-CZ" sz="1400" dirty="0">
                <a:ea typeface="Calibri" panose="020F0502020204030204" pitchFamily="34" charset="0"/>
              </a:rPr>
              <a:t>týkající se uplatňování pravidel Unie pro státní podporu;</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b)	</a:t>
            </a:r>
            <a:r>
              <a:rPr lang="cs-CZ" sz="1400" b="1" dirty="0">
                <a:ea typeface="Calibri" panose="020F0502020204030204" pitchFamily="34" charset="0"/>
              </a:rPr>
              <a:t>žádající podnik nevyjádřil svůj záměr zavádět sítě VHCN </a:t>
            </a:r>
            <a:r>
              <a:rPr lang="cs-CZ" sz="1400" dirty="0">
                <a:ea typeface="Calibri" panose="020F0502020204030204" pitchFamily="34" charset="0"/>
              </a:rPr>
              <a:t>v oblasti uvedené v písmenu a) v </a:t>
            </a:r>
            <a:r>
              <a:rPr lang="cs-CZ" sz="1400" b="1" dirty="0">
                <a:ea typeface="Calibri" panose="020F0502020204030204" pitchFamily="34" charset="0"/>
              </a:rPr>
              <a:t>žádném z posledních řízení </a:t>
            </a:r>
            <a:r>
              <a:rPr lang="cs-CZ" sz="1400" dirty="0">
                <a:ea typeface="Calibri" panose="020F0502020204030204" pitchFamily="34" charset="0"/>
              </a:rPr>
              <a:t>uvedených v tomto písmenu a vztahujících se na období, během něhož je žádost o koordinaci předkládána. </a:t>
            </a:r>
            <a:endParaRPr lang="cs-CZ" sz="1400" dirty="0">
              <a:highlight>
                <a:srgbClr val="FFFF00"/>
              </a:highlight>
              <a:ea typeface="Calibri" panose="020F0502020204030204" pitchFamily="34" charset="0"/>
            </a:endParaRPr>
          </a:p>
        </p:txBody>
      </p:sp>
    </p:spTree>
    <p:extLst>
      <p:ext uri="{BB962C8B-B14F-4D97-AF65-F5344CB8AC3E}">
        <p14:creationId xmlns:p14="http://schemas.microsoft.com/office/powerpoint/2010/main" val="2008980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8117196-D709-6FED-BBD5-5BD0560F352B}"/>
              </a:ext>
            </a:extLst>
          </p:cNvPr>
          <p:cNvSpPr>
            <a:spLocks noGrp="1"/>
          </p:cNvSpPr>
          <p:nvPr>
            <p:ph type="ctrTitle"/>
          </p:nvPr>
        </p:nvSpPr>
        <p:spPr>
          <a:xfrm>
            <a:off x="371375" y="1559001"/>
            <a:ext cx="6486625" cy="1280417"/>
          </a:xfrm>
        </p:spPr>
        <p:txBody>
          <a:bodyPr/>
          <a:lstStyle/>
          <a:p>
            <a:r>
              <a:rPr lang="cs-CZ" dirty="0"/>
              <a:t>Historický vývoj GIA</a:t>
            </a:r>
          </a:p>
        </p:txBody>
      </p:sp>
      <p:sp>
        <p:nvSpPr>
          <p:cNvPr id="4" name="Zástupný symbol pro číslo snímku 3">
            <a:extLst>
              <a:ext uri="{FF2B5EF4-FFF2-40B4-BE49-F238E27FC236}">
                <a16:creationId xmlns:a16="http://schemas.microsoft.com/office/drawing/2014/main" id="{7679A5E1-28C1-5E9C-D38C-4E3AF6166CB8}"/>
              </a:ext>
            </a:extLst>
          </p:cNvPr>
          <p:cNvSpPr>
            <a:spLocks noGrp="1"/>
          </p:cNvSpPr>
          <p:nvPr>
            <p:ph type="sldNum" sz="quarter" idx="12"/>
          </p:nvPr>
        </p:nvSpPr>
        <p:spPr/>
        <p:txBody>
          <a:bodyPr/>
          <a:lstStyle/>
          <a:p>
            <a:fld id="{F1B53376-7BDC-4344-8612-6E595346C041}" type="slidenum">
              <a:rPr lang="en-GB" smtClean="0"/>
              <a:pPr/>
              <a:t>4</a:t>
            </a:fld>
            <a:endParaRPr lang="en-GB" dirty="0"/>
          </a:p>
        </p:txBody>
      </p:sp>
      <p:sp>
        <p:nvSpPr>
          <p:cNvPr id="7" name="TextovéPole 6">
            <a:extLst>
              <a:ext uri="{FF2B5EF4-FFF2-40B4-BE49-F238E27FC236}">
                <a16:creationId xmlns:a16="http://schemas.microsoft.com/office/drawing/2014/main" id="{CA660B53-CD1B-7E8E-5DA9-28221CF87793}"/>
              </a:ext>
            </a:extLst>
          </p:cNvPr>
          <p:cNvSpPr txBox="1"/>
          <p:nvPr/>
        </p:nvSpPr>
        <p:spPr>
          <a:xfrm>
            <a:off x="2122982" y="214152"/>
            <a:ext cx="4590736" cy="369332"/>
          </a:xfrm>
          <a:prstGeom prst="rect">
            <a:avLst/>
          </a:prstGeom>
          <a:noFill/>
        </p:spPr>
        <p:txBody>
          <a:bodyPr wrap="square">
            <a:spAutoFit/>
          </a:bodyPr>
          <a:lstStyle/>
          <a:p>
            <a:pPr marL="0" indent="0" algn="ctr">
              <a:spcBef>
                <a:spcPts val="0"/>
              </a:spcBef>
              <a:buNone/>
            </a:pPr>
            <a:r>
              <a:rPr lang="cs-CZ" sz="1800" b="1" dirty="0">
                <a:solidFill>
                  <a:schemeClr val="accent1"/>
                </a:solidFill>
                <a:latin typeface="+mj-lt"/>
                <a:ea typeface="+mj-ea"/>
                <a:cs typeface="+mj-cs"/>
              </a:rPr>
              <a:t>Proč nařízení?</a:t>
            </a:r>
          </a:p>
        </p:txBody>
      </p:sp>
    </p:spTree>
    <p:extLst>
      <p:ext uri="{BB962C8B-B14F-4D97-AF65-F5344CB8AC3E}">
        <p14:creationId xmlns:p14="http://schemas.microsoft.com/office/powerpoint/2010/main" val="482346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0820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021830" cy="771750"/>
          </a:xfrm>
        </p:spPr>
        <p:txBody>
          <a:bodyPr>
            <a:normAutofit/>
          </a:bodyPr>
          <a:lstStyle/>
          <a:p>
            <a:r>
              <a:rPr lang="cs-CZ" sz="1800" dirty="0"/>
              <a:t>GIA &gt;&gt; </a:t>
            </a:r>
            <a:r>
              <a:rPr lang="cs-CZ" sz="1800" b="1" dirty="0"/>
              <a:t>Článek 5. Koordinace stavebních prací</a:t>
            </a:r>
            <a:endParaRPr lang="en-GB" sz="1800" b="1" dirty="0"/>
          </a:p>
        </p:txBody>
      </p:sp>
      <p:sp>
        <p:nvSpPr>
          <p:cNvPr id="5" name="Content Placeholder 1">
            <a:extLst>
              <a:ext uri="{FF2B5EF4-FFF2-40B4-BE49-F238E27FC236}">
                <a16:creationId xmlns:a16="http://schemas.microsoft.com/office/drawing/2014/main" id="{137C1F8C-9DEC-151E-1258-ED5CDF9D002E}"/>
              </a:ext>
            </a:extLst>
          </p:cNvPr>
          <p:cNvSpPr txBox="1">
            <a:spLocks/>
          </p:cNvSpPr>
          <p:nvPr/>
        </p:nvSpPr>
        <p:spPr>
          <a:xfrm>
            <a:off x="240187" y="1409617"/>
            <a:ext cx="4179412"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6"/>
            </a:pPr>
            <a:r>
              <a:rPr lang="cs-CZ" sz="1400" b="1" dirty="0">
                <a:effectLst/>
                <a:ea typeface="Calibri" panose="020F0502020204030204" pitchFamily="34" charset="0"/>
              </a:rPr>
              <a:t>Do ... [18 měsíců </a:t>
            </a:r>
            <a:r>
              <a:rPr lang="cs-CZ" sz="1400" dirty="0">
                <a:effectLst/>
                <a:ea typeface="Calibri" panose="020F0502020204030204" pitchFamily="34" charset="0"/>
              </a:rPr>
              <a:t>ode dne vstupu tohoto nařízení v platnost] po konzultaci se zúčastněnými stranami, vnitrostátními orgány </a:t>
            </a:r>
            <a:r>
              <a:rPr lang="cs-CZ" sz="1400" i="1" dirty="0">
                <a:effectLst/>
                <a:ea typeface="Calibri" panose="020F0502020204030204" pitchFamily="34" charset="0"/>
              </a:rPr>
              <a:t>pro řešení sporů a případně dalšími příslušnými institucemi nebo agenturami Unie </a:t>
            </a:r>
            <a:r>
              <a:rPr lang="cs-CZ" sz="1400" dirty="0">
                <a:effectLst/>
                <a:ea typeface="Calibri" panose="020F0502020204030204" pitchFamily="34" charset="0"/>
              </a:rPr>
              <a:t>v příslušných odvětvích a se zohledněním zavedených zásad a různé situace v jednotlivých členských státech, sdružení </a:t>
            </a:r>
            <a:r>
              <a:rPr lang="cs-CZ" sz="1400" b="1" dirty="0">
                <a:effectLst/>
                <a:ea typeface="Calibri" panose="020F0502020204030204" pitchFamily="34" charset="0"/>
              </a:rPr>
              <a:t>BEREC v úzké spolupráci s Komisí </a:t>
            </a:r>
            <a:r>
              <a:rPr lang="cs-CZ" sz="1400" b="1" dirty="0">
                <a:solidFill>
                  <a:schemeClr val="accent5"/>
                </a:solidFill>
                <a:effectLst/>
                <a:highlight>
                  <a:srgbClr val="FFFF00"/>
                </a:highlight>
                <a:ea typeface="Calibri" panose="020F0502020204030204" pitchFamily="34" charset="0"/>
              </a:rPr>
              <a:t>vydá pokyny </a:t>
            </a:r>
            <a:r>
              <a:rPr lang="cs-CZ" sz="1400" b="1" dirty="0">
                <a:effectLst/>
                <a:highlight>
                  <a:srgbClr val="FFFF00"/>
                </a:highlight>
                <a:ea typeface="Calibri" panose="020F0502020204030204" pitchFamily="34" charset="0"/>
              </a:rPr>
              <a:t>týkající se uplatňování tohoto článku, zejména pokud jde o:</a:t>
            </a:r>
          </a:p>
          <a:p>
            <a:pPr marL="269875" indent="0">
              <a:lnSpc>
                <a:spcPct val="100000"/>
              </a:lnSpc>
              <a:spcBef>
                <a:spcPts val="300"/>
              </a:spcBef>
              <a:buClr>
                <a:schemeClr val="accent5"/>
              </a:buClr>
              <a:buSzPct val="100000"/>
              <a:buNone/>
            </a:pPr>
            <a:r>
              <a:rPr lang="cs-CZ" sz="1400" dirty="0">
                <a:ea typeface="Calibri" panose="020F0502020204030204" pitchFamily="34" charset="0"/>
              </a:rPr>
              <a:t>a)	rozdělení </a:t>
            </a:r>
            <a:r>
              <a:rPr lang="cs-CZ" sz="1400" b="1" dirty="0">
                <a:highlight>
                  <a:srgbClr val="FFFF00"/>
                </a:highlight>
                <a:ea typeface="Calibri" panose="020F0502020204030204" pitchFamily="34" charset="0"/>
              </a:rPr>
              <a:t>nákladů</a:t>
            </a:r>
            <a:r>
              <a:rPr lang="cs-CZ" sz="1400" dirty="0">
                <a:ea typeface="Calibri" panose="020F0502020204030204" pitchFamily="34" charset="0"/>
              </a:rPr>
              <a:t> ….;</a:t>
            </a:r>
          </a:p>
          <a:p>
            <a:pPr marL="269875"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a:t>
            </a:r>
            <a:r>
              <a:rPr lang="cs-CZ" sz="1400" b="1" dirty="0">
                <a:highlight>
                  <a:srgbClr val="FFFF00"/>
                </a:highlight>
                <a:ea typeface="Calibri" panose="020F0502020204030204" pitchFamily="34" charset="0"/>
              </a:rPr>
              <a:t>pro řešení sporů </a:t>
            </a:r>
            <a:r>
              <a:rPr lang="cs-CZ" sz="1400" dirty="0">
                <a:ea typeface="Calibri" panose="020F0502020204030204" pitchFamily="34" charset="0"/>
              </a:rPr>
              <a:t>při řešení sporů ….; a</a:t>
            </a:r>
          </a:p>
          <a:p>
            <a:pPr marL="269875" indent="0">
              <a:lnSpc>
                <a:spcPct val="100000"/>
              </a:lnSpc>
              <a:spcBef>
                <a:spcPts val="300"/>
              </a:spcBef>
              <a:buClr>
                <a:schemeClr val="accent5"/>
              </a:buClr>
              <a:buSzPct val="100000"/>
              <a:buNone/>
            </a:pPr>
            <a:r>
              <a:rPr lang="cs-CZ" sz="1400" dirty="0">
                <a:ea typeface="Calibri" panose="020F0502020204030204" pitchFamily="34" charset="0"/>
              </a:rPr>
              <a:t>c)	kritéria k </a:t>
            </a:r>
            <a:r>
              <a:rPr lang="cs-CZ" sz="1400" b="1" dirty="0">
                <a:highlight>
                  <a:srgbClr val="FFFF00"/>
                </a:highlight>
                <a:ea typeface="Calibri" panose="020F0502020204030204" pitchFamily="34" charset="0"/>
              </a:rPr>
              <a:t>zajištění dostatečné kapacity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6"/>
            </a:pPr>
            <a:endParaRPr lang="cs-CZ" sz="1400" b="1" dirty="0">
              <a:highlight>
                <a:srgbClr val="FFFF00"/>
              </a:highlight>
              <a:ea typeface="Calibri" panose="020F0502020204030204" pitchFamily="34" charset="0"/>
            </a:endParaRPr>
          </a:p>
        </p:txBody>
      </p:sp>
      <p:sp>
        <p:nvSpPr>
          <p:cNvPr id="7" name="Content Placeholder 1">
            <a:extLst>
              <a:ext uri="{FF2B5EF4-FFF2-40B4-BE49-F238E27FC236}">
                <a16:creationId xmlns:a16="http://schemas.microsoft.com/office/drawing/2014/main" id="{6DC984D0-3299-7F11-230E-CDC71CD2220F}"/>
              </a:ext>
            </a:extLst>
          </p:cNvPr>
          <p:cNvSpPr txBox="1">
            <a:spLocks/>
          </p:cNvSpPr>
          <p:nvPr/>
        </p:nvSpPr>
        <p:spPr>
          <a:xfrm>
            <a:off x="4724402" y="1409617"/>
            <a:ext cx="4269696" cy="3534240"/>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300"/>
              </a:spcBef>
              <a:buClr>
                <a:schemeClr val="accent5"/>
              </a:buClr>
              <a:buSzPct val="100000"/>
            </a:pPr>
            <a:endParaRPr lang="cs-CZ" sz="1400" dirty="0">
              <a:solidFill>
                <a:schemeClr val="accent5"/>
              </a:solidFill>
              <a:ea typeface="Calibri" panose="020F0502020204030204" pitchFamily="34" charset="0"/>
            </a:endParaRPr>
          </a:p>
        </p:txBody>
      </p:sp>
    </p:spTree>
    <p:extLst>
      <p:ext uri="{BB962C8B-B14F-4D97-AF65-F5344CB8AC3E}">
        <p14:creationId xmlns:p14="http://schemas.microsoft.com/office/powerpoint/2010/main" val="583733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266888"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29943"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0DB46277-7A68-C017-EB7B-19D978291519}"/>
              </a:ext>
            </a:extLst>
          </p:cNvPr>
          <p:cNvSpPr txBox="1">
            <a:spLocks/>
          </p:cNvSpPr>
          <p:nvPr/>
        </p:nvSpPr>
        <p:spPr>
          <a:xfrm>
            <a:off x="236440" y="1409616"/>
            <a:ext cx="8810124" cy="373388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spcAft>
                <a:spcPts val="600"/>
              </a:spcAft>
              <a:buClr>
                <a:schemeClr val="accent5"/>
              </a:buClr>
              <a:buSzPct val="100000"/>
              <a:buFont typeface="+mj-lt"/>
              <a:buAutoNum type="arabicPeriod"/>
            </a:pPr>
            <a:r>
              <a:rPr lang="cs-CZ" sz="1400" dirty="0">
                <a:ea typeface="Calibri" panose="020F0502020204030204" pitchFamily="34" charset="0"/>
              </a:rPr>
              <a:t>S cílem </a:t>
            </a:r>
            <a:r>
              <a:rPr lang="cs-CZ" sz="1400" b="1" dirty="0">
                <a:ea typeface="Calibri" panose="020F0502020204030204" pitchFamily="34" charset="0"/>
              </a:rPr>
              <a:t>umožnit sjednávání dohod o koordinaci stavebních prací </a:t>
            </a:r>
            <a:r>
              <a:rPr lang="cs-CZ" sz="1400" dirty="0">
                <a:ea typeface="Calibri" panose="020F0502020204030204" pitchFamily="34" charset="0"/>
              </a:rPr>
              <a:t>uvedených v článku 5 </a:t>
            </a:r>
            <a:r>
              <a:rPr lang="cs-CZ" sz="1400" b="1" dirty="0">
                <a:highlight>
                  <a:srgbClr val="FFFF00"/>
                </a:highlight>
                <a:ea typeface="Calibri" panose="020F0502020204030204" pitchFamily="34" charset="0"/>
              </a:rPr>
              <a:t>zpřístupní kterýkoli provozovatel sítě a subjekty veřejného sektoru vlastnící nebo ovládající fyzickou infrastrukturu následující minimální informace </a:t>
            </a:r>
            <a:r>
              <a:rPr lang="cs-CZ" sz="1400" dirty="0">
                <a:ea typeface="Calibri" panose="020F0502020204030204" pitchFamily="34" charset="0"/>
              </a:rPr>
              <a:t>v elektronické podobě </a:t>
            </a:r>
            <a:r>
              <a:rPr lang="cs-CZ" sz="1400" b="1" dirty="0">
                <a:highlight>
                  <a:srgbClr val="FFFF00"/>
                </a:highlight>
                <a:ea typeface="Calibri" panose="020F0502020204030204" pitchFamily="34" charset="0"/>
              </a:rPr>
              <a:t>prostřednictvím jednotného informačního místa</a:t>
            </a:r>
            <a:r>
              <a:rPr lang="cs-CZ" sz="1400" dirty="0">
                <a:ea typeface="Calibri" panose="020F0502020204030204" pitchFamily="34" charset="0"/>
              </a:rPr>
              <a:t>:</a:t>
            </a:r>
          </a:p>
          <a:p>
            <a:pPr marL="360363" indent="0">
              <a:lnSpc>
                <a:spcPct val="100000"/>
              </a:lnSpc>
              <a:spcBef>
                <a:spcPts val="0"/>
              </a:spcBef>
              <a:buClr>
                <a:schemeClr val="accent5"/>
              </a:buClr>
              <a:buSzPct val="100000"/>
              <a:buNone/>
            </a:pPr>
            <a:r>
              <a:rPr lang="cs-CZ" sz="1400" dirty="0">
                <a:ea typeface="Calibri" panose="020F0502020204030204" pitchFamily="34" charset="0"/>
              </a:rPr>
              <a:t>a)	</a:t>
            </a:r>
            <a:r>
              <a:rPr lang="cs-CZ" sz="1400" dirty="0" err="1">
                <a:ea typeface="Calibri" panose="020F0502020204030204" pitchFamily="34" charset="0"/>
              </a:rPr>
              <a:t>georeferencované</a:t>
            </a:r>
            <a:r>
              <a:rPr lang="cs-CZ" sz="1400" dirty="0">
                <a:ea typeface="Calibri" panose="020F0502020204030204" pitchFamily="34" charset="0"/>
              </a:rPr>
              <a:t> umístění a druh prací;</a:t>
            </a:r>
          </a:p>
          <a:p>
            <a:pPr marL="360363" indent="0">
              <a:lnSpc>
                <a:spcPct val="100000"/>
              </a:lnSpc>
              <a:spcBef>
                <a:spcPts val="0"/>
              </a:spcBef>
              <a:buClr>
                <a:schemeClr val="accent5"/>
              </a:buClr>
              <a:buSzPct val="100000"/>
              <a:buNone/>
            </a:pPr>
            <a:r>
              <a:rPr lang="cs-CZ" sz="1400" dirty="0">
                <a:ea typeface="Calibri" panose="020F0502020204030204" pitchFamily="34" charset="0"/>
              </a:rPr>
              <a:t>b)	dotčené prvky fyzické infrastruktury;</a:t>
            </a:r>
          </a:p>
          <a:p>
            <a:pPr marL="360363" indent="0">
              <a:lnSpc>
                <a:spcPct val="100000"/>
              </a:lnSpc>
              <a:spcBef>
                <a:spcPts val="0"/>
              </a:spcBef>
              <a:buClr>
                <a:schemeClr val="accent5"/>
              </a:buClr>
              <a:buSzPct val="100000"/>
              <a:buNone/>
            </a:pPr>
            <a:r>
              <a:rPr lang="cs-CZ" sz="1400" dirty="0">
                <a:ea typeface="Calibri" panose="020F0502020204030204" pitchFamily="34" charset="0"/>
              </a:rPr>
              <a:t>c)	předpokládaný termín zahájení prací a dobu jejich trvání;</a:t>
            </a:r>
          </a:p>
          <a:p>
            <a:pPr marL="360363" indent="0">
              <a:lnSpc>
                <a:spcPct val="100000"/>
              </a:lnSpc>
              <a:spcBef>
                <a:spcPts val="0"/>
              </a:spcBef>
              <a:buClr>
                <a:schemeClr val="accent5"/>
              </a:buClr>
              <a:buSzPct val="100000"/>
              <a:buNone/>
            </a:pPr>
            <a:r>
              <a:rPr lang="cs-CZ" sz="1400" dirty="0">
                <a:ea typeface="Calibri" panose="020F0502020204030204" pitchFamily="34" charset="0"/>
              </a:rPr>
              <a:t>d)	předpokládaný termín předložení konečného projektu příslušným orgánům pro udělení povolení, je-li to relevantní;</a:t>
            </a:r>
          </a:p>
          <a:p>
            <a:pPr marL="360363" indent="0">
              <a:lnSpc>
                <a:spcPct val="100000"/>
              </a:lnSpc>
              <a:spcBef>
                <a:spcPts val="0"/>
              </a:spcBef>
              <a:buClr>
                <a:schemeClr val="accent5"/>
              </a:buClr>
              <a:buSzPct val="100000"/>
              <a:buNone/>
            </a:pPr>
            <a:r>
              <a:rPr lang="cs-CZ" sz="1400" dirty="0">
                <a:ea typeface="Calibri" panose="020F0502020204030204" pitchFamily="34" charset="0"/>
              </a:rPr>
              <a:t>e)	kontaktní místo.</a:t>
            </a:r>
          </a:p>
          <a:p>
            <a:pPr marL="360363" indent="0">
              <a:lnSpc>
                <a:spcPct val="100000"/>
              </a:lnSpc>
              <a:spcBef>
                <a:spcPts val="300"/>
              </a:spcBef>
              <a:spcAft>
                <a:spcPts val="600"/>
              </a:spcAft>
              <a:buClr>
                <a:schemeClr val="accent5"/>
              </a:buClr>
              <a:buSzPct val="100000"/>
              <a:buNone/>
            </a:pPr>
            <a:r>
              <a:rPr lang="cs-CZ" sz="1400" dirty="0">
                <a:ea typeface="Calibri" panose="020F0502020204030204" pitchFamily="34" charset="0"/>
              </a:rPr>
              <a:t>Provozovatel …subjekt ..ovládající …infrastrukturu </a:t>
            </a:r>
            <a:r>
              <a:rPr lang="cs-CZ" sz="1400" b="1" dirty="0">
                <a:solidFill>
                  <a:schemeClr val="accent5"/>
                </a:solidFill>
                <a:highlight>
                  <a:srgbClr val="FFFF00"/>
                </a:highlight>
                <a:ea typeface="Calibri" panose="020F0502020204030204" pitchFamily="34" charset="0"/>
              </a:rPr>
              <a:t>zajistí</a:t>
            </a:r>
            <a:r>
              <a:rPr lang="cs-CZ" sz="1400" dirty="0">
                <a:ea typeface="Calibri" panose="020F0502020204030204" pitchFamily="34" charset="0"/>
              </a:rPr>
              <a:t>, ……byly neprodleně </a:t>
            </a:r>
            <a:r>
              <a:rPr lang="cs-CZ" sz="1400" b="1" dirty="0">
                <a:highlight>
                  <a:srgbClr val="FFFF00"/>
                </a:highlight>
                <a:ea typeface="Calibri" panose="020F0502020204030204" pitchFamily="34" charset="0"/>
              </a:rPr>
              <a:t>zpřístupněny</a:t>
            </a:r>
            <a:r>
              <a:rPr lang="cs-CZ" sz="1400" dirty="0">
                <a:ea typeface="Calibri" panose="020F0502020204030204" pitchFamily="34" charset="0"/>
              </a:rPr>
              <a:t> </a:t>
            </a:r>
            <a:r>
              <a:rPr lang="cs-CZ" sz="1400" b="1" dirty="0">
                <a:ea typeface="Calibri" panose="020F0502020204030204" pitchFamily="34" charset="0"/>
              </a:rPr>
              <a:t>prostřednictvím jednotného informačního místa</a:t>
            </a:r>
            <a:r>
              <a:rPr lang="cs-CZ" sz="1400" dirty="0">
                <a:ea typeface="Calibri" panose="020F0502020204030204" pitchFamily="34" charset="0"/>
              </a:rPr>
              <a:t>, </a:t>
            </a:r>
            <a:r>
              <a:rPr lang="cs-CZ" sz="1400" b="1" dirty="0">
                <a:highlight>
                  <a:srgbClr val="FFFF00"/>
                </a:highlight>
                <a:ea typeface="Calibri" panose="020F0502020204030204" pitchFamily="34" charset="0"/>
              </a:rPr>
              <a:t>jakmile má </a:t>
            </a:r>
            <a:r>
              <a:rPr lang="cs-CZ" sz="1400" dirty="0">
                <a:ea typeface="Calibri" panose="020F0502020204030204" pitchFamily="34" charset="0"/>
              </a:rPr>
              <a:t>provozovatel …</a:t>
            </a:r>
            <a:r>
              <a:rPr lang="cs-CZ" sz="1400" b="1" dirty="0">
                <a:highlight>
                  <a:srgbClr val="FFFF00"/>
                </a:highlight>
                <a:ea typeface="Calibri" panose="020F0502020204030204" pitchFamily="34" charset="0"/>
              </a:rPr>
              <a:t>k dispozici </a:t>
            </a:r>
            <a:r>
              <a:rPr lang="cs-CZ" sz="1400" dirty="0">
                <a:ea typeface="Calibri" panose="020F0502020204030204" pitchFamily="34" charset="0"/>
              </a:rPr>
              <a:t>pro své stavební práce plánované </a:t>
            </a:r>
            <a:r>
              <a:rPr lang="cs-CZ" sz="1400" b="1" dirty="0">
                <a:solidFill>
                  <a:schemeClr val="accent5"/>
                </a:solidFill>
                <a:highlight>
                  <a:srgbClr val="FFFF00"/>
                </a:highlight>
                <a:ea typeface="Calibri" panose="020F0502020204030204" pitchFamily="34" charset="0"/>
              </a:rPr>
              <a:t>na následujících šest měsíců </a:t>
            </a:r>
            <a:r>
              <a:rPr lang="cs-CZ" sz="1400" dirty="0">
                <a:ea typeface="Calibri" panose="020F0502020204030204" pitchFamily="34" charset="0"/>
              </a:rPr>
              <a:t>a v každém případě tehdy, když se předpokládá udělení povolení, </a:t>
            </a:r>
            <a:r>
              <a:rPr lang="cs-CZ" sz="1400" b="1" dirty="0">
                <a:solidFill>
                  <a:schemeClr val="accent5"/>
                </a:solidFill>
                <a:highlight>
                  <a:srgbClr val="FFFF00"/>
                </a:highlight>
                <a:ea typeface="Calibri" panose="020F0502020204030204" pitchFamily="34" charset="0"/>
              </a:rPr>
              <a:t>nejpozději dva měsíce </a:t>
            </a:r>
            <a:r>
              <a:rPr lang="cs-CZ" sz="1400" b="1" dirty="0">
                <a:highlight>
                  <a:srgbClr val="FFFF00"/>
                </a:highlight>
                <a:ea typeface="Calibri" panose="020F0502020204030204" pitchFamily="34" charset="0"/>
              </a:rPr>
              <a:t>před prvním podáním </a:t>
            </a:r>
            <a:r>
              <a:rPr lang="cs-CZ" sz="1400" b="1" dirty="0">
                <a:solidFill>
                  <a:schemeClr val="accent5"/>
                </a:solidFill>
                <a:highlight>
                  <a:srgbClr val="FFFF00"/>
                </a:highlight>
                <a:ea typeface="Calibri" panose="020F0502020204030204" pitchFamily="34" charset="0"/>
              </a:rPr>
              <a:t>žádosti o povolení </a:t>
            </a:r>
            <a:r>
              <a:rPr lang="cs-CZ" sz="1400" b="1" dirty="0">
                <a:highlight>
                  <a:srgbClr val="FFFF00"/>
                </a:highlight>
                <a:ea typeface="Calibri" panose="020F0502020204030204" pitchFamily="34" charset="0"/>
              </a:rPr>
              <a:t>příslušným orgánům</a:t>
            </a:r>
            <a:r>
              <a:rPr lang="cs-CZ" sz="1400" dirty="0">
                <a:ea typeface="Calibri" panose="020F0502020204030204" pitchFamily="34" charset="0"/>
              </a:rPr>
              <a:t>.</a:t>
            </a:r>
          </a:p>
        </p:txBody>
      </p:sp>
    </p:spTree>
    <p:extLst>
      <p:ext uri="{BB962C8B-B14F-4D97-AF65-F5344CB8AC3E}">
        <p14:creationId xmlns:p14="http://schemas.microsoft.com/office/powerpoint/2010/main" val="380393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8211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242810" cy="771750"/>
          </a:xfrm>
        </p:spPr>
        <p:txBody>
          <a:bodyPr>
            <a:normAutofit/>
          </a:bodyPr>
          <a:lstStyle/>
          <a:p>
            <a:r>
              <a:rPr lang="cs-CZ" sz="1800" dirty="0"/>
              <a:t>GIA &gt;&gt; </a:t>
            </a:r>
            <a:r>
              <a:rPr lang="cs-CZ" sz="1800" b="1" dirty="0"/>
              <a:t>Článek 6. Transparentnost plánovaných stavebních prací</a:t>
            </a:r>
            <a:endParaRPr lang="en-GB" sz="1800" b="1" dirty="0"/>
          </a:p>
        </p:txBody>
      </p:sp>
      <p:sp>
        <p:nvSpPr>
          <p:cNvPr id="5" name="Content Placeholder 1">
            <a:extLst>
              <a:ext uri="{FF2B5EF4-FFF2-40B4-BE49-F238E27FC236}">
                <a16:creationId xmlns:a16="http://schemas.microsoft.com/office/drawing/2014/main" id="{AFE6B96F-D406-9B1D-492B-848C4901C49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a:t>
            </a:r>
            <a:r>
              <a:rPr lang="cs-CZ" sz="1400" dirty="0">
                <a:ea typeface="Calibri" panose="020F0502020204030204" pitchFamily="34" charset="0"/>
              </a:rPr>
              <a:t>perátoři mají na základě </a:t>
            </a:r>
            <a:r>
              <a:rPr lang="cs-CZ" sz="1400" b="1" dirty="0">
                <a:highlight>
                  <a:srgbClr val="FFFF00"/>
                </a:highlight>
                <a:ea typeface="Calibri" panose="020F0502020204030204" pitchFamily="34" charset="0"/>
              </a:rPr>
              <a:t>odůvodněné žádosti právo na přístup </a:t>
            </a:r>
            <a:r>
              <a:rPr lang="cs-CZ" sz="1400" dirty="0">
                <a:ea typeface="Calibri" panose="020F0502020204030204" pitchFamily="34" charset="0"/>
              </a:rPr>
              <a:t>k minimálním informacím uvedeným v prvním pododstavci v </a:t>
            </a:r>
            <a:r>
              <a:rPr lang="cs-CZ" sz="1400" b="1" dirty="0">
                <a:ea typeface="Calibri" panose="020F0502020204030204" pitchFamily="34" charset="0"/>
              </a:rPr>
              <a:t>elektronické podobě </a:t>
            </a:r>
            <a:r>
              <a:rPr lang="cs-CZ" sz="1400" dirty="0">
                <a:ea typeface="Calibri" panose="020F0502020204030204" pitchFamily="34" charset="0"/>
              </a:rPr>
              <a:t>prostřednictvím jednotného informačního místa, přičemž specifikují oblast, v níž plánují </a:t>
            </a:r>
            <a:r>
              <a:rPr lang="cs-CZ" sz="1400" b="1" dirty="0">
                <a:highlight>
                  <a:srgbClr val="FFFF00"/>
                </a:highlight>
                <a:ea typeface="Calibri" panose="020F0502020204030204" pitchFamily="34" charset="0"/>
              </a:rPr>
              <a:t>budování prvků sítí VHCN</a:t>
            </a:r>
            <a:r>
              <a:rPr lang="cs-CZ" sz="1400" b="1" dirty="0">
                <a:ea typeface="Calibri" panose="020F0502020204030204" pitchFamily="34" charset="0"/>
              </a:rPr>
              <a:t> </a:t>
            </a:r>
            <a:r>
              <a:rPr lang="cs-CZ" sz="1400" dirty="0">
                <a:ea typeface="Calibri" panose="020F0502020204030204" pitchFamily="34" charset="0"/>
              </a:rPr>
              <a:t>nebo přiřazených zařízení. Požadované informace musí být </a:t>
            </a:r>
            <a:r>
              <a:rPr lang="cs-CZ" sz="1400" b="1" dirty="0">
                <a:ea typeface="Calibri" panose="020F0502020204030204" pitchFamily="34" charset="0"/>
              </a:rPr>
              <a:t>poskytnuty do deseti pracovních dnů …..</a:t>
            </a:r>
            <a:endParaRPr lang="cs-CZ" sz="1400" b="1" dirty="0">
              <a:effectLst/>
              <a:ea typeface="Calibri" panose="020F0502020204030204" pitchFamily="34" charset="0"/>
            </a:endParaRPr>
          </a:p>
        </p:txBody>
      </p:sp>
      <p:sp>
        <p:nvSpPr>
          <p:cNvPr id="7" name="Content Placeholder 1">
            <a:extLst>
              <a:ext uri="{FF2B5EF4-FFF2-40B4-BE49-F238E27FC236}">
                <a16:creationId xmlns:a16="http://schemas.microsoft.com/office/drawing/2014/main" id="{33958686-2189-7768-703E-B0AF210B40E1}"/>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300"/>
              </a:spcBef>
              <a:buClr>
                <a:schemeClr val="accent5"/>
              </a:buClr>
              <a:buSzPct val="100000"/>
              <a:buNone/>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1505126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179412"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Příslušné orgány neomezují</a:t>
            </a:r>
            <a:r>
              <a:rPr lang="cs-CZ" sz="1400" dirty="0">
                <a:ea typeface="Calibri" panose="020F0502020204030204" pitchFamily="34" charset="0"/>
              </a:rPr>
              <a:t> nepatřičně </a:t>
            </a:r>
            <a:r>
              <a:rPr lang="cs-CZ" sz="1400" b="1" dirty="0">
                <a:highlight>
                  <a:srgbClr val="FFFF00"/>
                </a:highlight>
                <a:ea typeface="Calibri" panose="020F0502020204030204" pitchFamily="34" charset="0"/>
              </a:rPr>
              <a:t>budování jakýchkoli prvků sítí VHCN </a:t>
            </a:r>
            <a:r>
              <a:rPr lang="cs-CZ" sz="1400" dirty="0">
                <a:ea typeface="Calibri" panose="020F0502020204030204" pitchFamily="34" charset="0"/>
              </a:rPr>
              <a:t>nebo přiřazených zařízení, ani mu </a:t>
            </a:r>
            <a:r>
              <a:rPr lang="cs-CZ" sz="1400" b="1" dirty="0">
                <a:highlight>
                  <a:srgbClr val="FFFF00"/>
                </a:highlight>
                <a:ea typeface="Calibri" panose="020F0502020204030204" pitchFamily="34" charset="0"/>
              </a:rPr>
              <a:t>nebrání</a:t>
            </a:r>
            <a:r>
              <a:rPr lang="cs-CZ" sz="1400" dirty="0">
                <a:ea typeface="Calibri" panose="020F0502020204030204" pitchFamily="34" charset="0"/>
              </a:rPr>
              <a:t>. Členské státy </a:t>
            </a:r>
            <a:r>
              <a:rPr lang="cs-CZ" sz="1400" b="1" dirty="0">
                <a:highlight>
                  <a:srgbClr val="FFFF00"/>
                </a:highlight>
                <a:ea typeface="Calibri" panose="020F0502020204030204" pitchFamily="34" charset="0"/>
              </a:rPr>
              <a:t>vynaloží veškeré úsilí </a:t>
            </a:r>
            <a:r>
              <a:rPr lang="cs-CZ" sz="1400" dirty="0">
                <a:ea typeface="Calibri" panose="020F0502020204030204" pitchFamily="34" charset="0"/>
              </a:rPr>
              <a:t>o to, aby veškerá </a:t>
            </a:r>
            <a:r>
              <a:rPr lang="cs-CZ" sz="1400" b="1" dirty="0">
                <a:highlight>
                  <a:srgbClr val="FFFF00"/>
                </a:highlight>
                <a:ea typeface="Calibri" panose="020F0502020204030204" pitchFamily="34" charset="0"/>
              </a:rPr>
              <a:t>pravidla týkající se podmínek a postupů </a:t>
            </a:r>
            <a:r>
              <a:rPr lang="cs-CZ" sz="1400" dirty="0">
                <a:ea typeface="Calibri" panose="020F0502020204030204" pitchFamily="34" charset="0"/>
              </a:rPr>
              <a:t>platných </a:t>
            </a:r>
            <a:r>
              <a:rPr lang="cs-CZ" sz="1400" b="1" dirty="0">
                <a:highlight>
                  <a:srgbClr val="FFFF00"/>
                </a:highlight>
                <a:ea typeface="Calibri" panose="020F0502020204030204" pitchFamily="34" charset="0"/>
              </a:rPr>
              <a:t>pro udělování povolení a omezení vlastnických práv třetích osob</a:t>
            </a:r>
            <a:r>
              <a:rPr lang="cs-CZ" sz="1400" dirty="0">
                <a:ea typeface="Calibri" panose="020F0502020204030204" pitchFamily="34" charset="0"/>
              </a:rPr>
              <a:t>, která jsou nezbytná pro účely budování </a:t>
            </a:r>
            <a:r>
              <a:rPr lang="cs-CZ" sz="1400" b="1" dirty="0">
                <a:highlight>
                  <a:srgbClr val="FFFF00"/>
                </a:highlight>
                <a:ea typeface="Calibri" panose="020F0502020204030204" pitchFamily="34" charset="0"/>
              </a:rPr>
              <a:t>prvků sítí VHCN </a:t>
            </a:r>
            <a:r>
              <a:rPr lang="cs-CZ" sz="1400" dirty="0">
                <a:ea typeface="Calibri" panose="020F0502020204030204" pitchFamily="34" charset="0"/>
              </a:rPr>
              <a:t>nebo přiřazených zařízení, </a:t>
            </a:r>
            <a:r>
              <a:rPr lang="cs-CZ" sz="1400" b="1" dirty="0">
                <a:highlight>
                  <a:srgbClr val="FFFF00"/>
                </a:highlight>
                <a:ea typeface="Calibri" panose="020F0502020204030204" pitchFamily="34" charset="0"/>
              </a:rPr>
              <a:t>byla jednotná na celém území daného členského státu</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ffectLst/>
                <a:ea typeface="Calibri" panose="020F0502020204030204" pitchFamily="34" charset="0"/>
              </a:rPr>
              <a:t>Příslušné orgány …</a:t>
            </a:r>
            <a:r>
              <a:rPr lang="cs-CZ" sz="1400" b="1" dirty="0">
                <a:effectLst/>
                <a:highlight>
                  <a:srgbClr val="FFFF00"/>
                </a:highlight>
                <a:ea typeface="Calibri" panose="020F0502020204030204" pitchFamily="34" charset="0"/>
              </a:rPr>
              <a:t>zpřístupní</a:t>
            </a:r>
            <a:r>
              <a:rPr lang="cs-CZ" sz="1400" dirty="0">
                <a:effectLst/>
                <a:ea typeface="Calibri" panose="020F0502020204030204" pitchFamily="34" charset="0"/>
              </a:rPr>
              <a:t> … </a:t>
            </a:r>
            <a:r>
              <a:rPr lang="cs-CZ" sz="1400" b="1" dirty="0">
                <a:effectLst/>
                <a:highlight>
                  <a:srgbClr val="FFFF00"/>
                </a:highlight>
                <a:ea typeface="Calibri" panose="020F0502020204030204" pitchFamily="34" charset="0"/>
              </a:rPr>
              <a:t>veškeré informace</a:t>
            </a:r>
            <a:r>
              <a:rPr lang="cs-CZ" sz="1400" dirty="0">
                <a:effectLst/>
                <a:ea typeface="Calibri" panose="020F0502020204030204" pitchFamily="34" charset="0"/>
              </a:rPr>
              <a:t> o </a:t>
            </a:r>
            <a:r>
              <a:rPr lang="cs-CZ" sz="1400" b="1" dirty="0">
                <a:effectLst/>
                <a:highlight>
                  <a:srgbClr val="FFFF00"/>
                </a:highlight>
                <a:ea typeface="Calibri" panose="020F0502020204030204" pitchFamily="34" charset="0"/>
              </a:rPr>
              <a:t>podmínkách a postupech </a:t>
            </a:r>
            <a:r>
              <a:rPr lang="cs-CZ" sz="1400" dirty="0">
                <a:effectLst/>
                <a:ea typeface="Calibri" panose="020F0502020204030204" pitchFamily="34" charset="0"/>
              </a:rPr>
              <a:t>platných pro udělování povolení a </a:t>
            </a:r>
            <a:r>
              <a:rPr lang="cs-CZ" sz="1400" b="1" dirty="0">
                <a:effectLst/>
                <a:highlight>
                  <a:srgbClr val="FFFF00"/>
                </a:highlight>
                <a:ea typeface="Calibri" panose="020F0502020204030204" pitchFamily="34" charset="0"/>
              </a:rPr>
              <a:t>omezení vlastnických </a:t>
            </a:r>
            <a:r>
              <a:rPr lang="cs-CZ" sz="1400" dirty="0">
                <a:effectLst/>
                <a:ea typeface="Calibri" panose="020F0502020204030204" pitchFamily="34" charset="0"/>
              </a:rPr>
              <a:t>práv třetích osob, které se </a:t>
            </a:r>
            <a:r>
              <a:rPr lang="cs-CZ" sz="1400" b="1" dirty="0">
                <a:effectLst/>
                <a:highlight>
                  <a:srgbClr val="FFFF00"/>
                </a:highlight>
                <a:ea typeface="Calibri" panose="020F0502020204030204" pitchFamily="34" charset="0"/>
              </a:rPr>
              <a:t>provádí správními postupy</a:t>
            </a:r>
            <a:r>
              <a:rPr lang="cs-CZ" sz="1400" dirty="0">
                <a:effectLst/>
                <a:ea typeface="Calibri" panose="020F0502020204030204" pitchFamily="34" charset="0"/>
              </a:rPr>
              <a:t>,</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3021490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…Příslušné orgány </a:t>
            </a:r>
            <a:r>
              <a:rPr lang="cs-CZ" sz="1400" b="1" dirty="0">
                <a:ea typeface="Calibri" panose="020F0502020204030204" pitchFamily="34" charset="0"/>
              </a:rPr>
              <a:t>udělí či zamítnou povolení </a:t>
            </a:r>
            <a:r>
              <a:rPr lang="cs-CZ" sz="1400" dirty="0">
                <a:ea typeface="Calibri" panose="020F0502020204030204" pitchFamily="34" charset="0"/>
              </a:rPr>
              <a:t>jiná než omezení vlastnických práv třetích osob </a:t>
            </a:r>
            <a:r>
              <a:rPr lang="cs-CZ" sz="1400" b="1" dirty="0">
                <a:ea typeface="Calibri" panose="020F0502020204030204" pitchFamily="34" charset="0"/>
              </a:rPr>
              <a:t>do čtyř měsíců </a:t>
            </a:r>
            <a:r>
              <a:rPr lang="cs-CZ" sz="1400" dirty="0">
                <a:ea typeface="Calibri" panose="020F0502020204030204" pitchFamily="34" charset="0"/>
              </a:rPr>
              <a:t>ode dne přijetí úplné žádosti o povolení…. </a:t>
            </a:r>
          </a:p>
          <a:p>
            <a:pPr marL="269875" indent="0">
              <a:lnSpc>
                <a:spcPct val="100000"/>
              </a:lnSpc>
              <a:spcBef>
                <a:spcPts val="300"/>
              </a:spcBef>
              <a:buClr>
                <a:schemeClr val="accent5"/>
              </a:buClr>
              <a:buSzPct val="100000"/>
              <a:buNone/>
            </a:pPr>
            <a:r>
              <a:rPr lang="cs-CZ" sz="1400" dirty="0">
                <a:ea typeface="Calibri" panose="020F0502020204030204" pitchFamily="34" charset="0"/>
              </a:rPr>
              <a:t>…Příslušné orgány </a:t>
            </a:r>
            <a:r>
              <a:rPr lang="cs-CZ" sz="1400" b="1" dirty="0">
                <a:highlight>
                  <a:srgbClr val="FFFF00"/>
                </a:highlight>
                <a:ea typeface="Calibri" panose="020F0502020204030204" pitchFamily="34" charset="0"/>
              </a:rPr>
              <a:t>do 20 pracovních dnů </a:t>
            </a:r>
            <a:r>
              <a:rPr lang="cs-CZ" sz="1400" dirty="0">
                <a:ea typeface="Calibri" panose="020F0502020204030204" pitchFamily="34" charset="0"/>
              </a:rPr>
              <a:t>od </a:t>
            </a:r>
            <a:r>
              <a:rPr lang="cs-CZ" sz="1400" b="1" dirty="0">
                <a:highlight>
                  <a:srgbClr val="FFFF00"/>
                </a:highlight>
                <a:ea typeface="Calibri" panose="020F0502020204030204" pitchFamily="34" charset="0"/>
              </a:rPr>
              <a:t>obdržení žádosti určí</a:t>
            </a:r>
            <a:r>
              <a:rPr lang="cs-CZ" sz="1400" dirty="0">
                <a:ea typeface="Calibri" panose="020F0502020204030204" pitchFamily="34" charset="0"/>
              </a:rPr>
              <a:t>, zda je žádost o povolení nebo omezení vlastnických práv třetích osob </a:t>
            </a:r>
            <a:r>
              <a:rPr lang="cs-CZ" sz="1400" b="1" dirty="0">
                <a:highlight>
                  <a:srgbClr val="FFFF00"/>
                </a:highlight>
                <a:ea typeface="Calibri" panose="020F0502020204030204" pitchFamily="34" charset="0"/>
              </a:rPr>
              <a:t>úplná</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Určování úplnosti </a:t>
            </a:r>
            <a:r>
              <a:rPr lang="cs-CZ" sz="1400" b="1" dirty="0">
                <a:ea typeface="Calibri" panose="020F0502020204030204" pitchFamily="34" charset="0"/>
              </a:rPr>
              <a:t>žádosti o povolení příslušnými orgány nesmí vést k pozastavení nebo přerušení </a:t>
            </a:r>
            <a:r>
              <a:rPr lang="cs-CZ" sz="1400" dirty="0">
                <a:ea typeface="Calibri" panose="020F0502020204030204" pitchFamily="34" charset="0"/>
              </a:rPr>
              <a:t>….</a:t>
            </a:r>
          </a:p>
          <a:p>
            <a:pPr marL="269875" indent="0">
              <a:lnSpc>
                <a:spcPct val="100000"/>
              </a:lnSpc>
              <a:spcBef>
                <a:spcPts val="300"/>
              </a:spcBef>
              <a:buClr>
                <a:schemeClr val="accent5"/>
              </a:buClr>
              <a:buSzPct val="100000"/>
              <a:buNone/>
            </a:pPr>
            <a:r>
              <a:rPr lang="cs-CZ" sz="1400" dirty="0">
                <a:ea typeface="Calibri" panose="020F0502020204030204" pitchFamily="34" charset="0"/>
              </a:rPr>
              <a:t>Členské státy </a:t>
            </a:r>
            <a:r>
              <a:rPr lang="cs-CZ" sz="1400" b="1" dirty="0">
                <a:ea typeface="Calibri" panose="020F0502020204030204" pitchFamily="34" charset="0"/>
              </a:rPr>
              <a:t>stanoví a předem zveřejní prostřednictvím jednotného informačního místa důvody</a:t>
            </a:r>
            <a:r>
              <a:rPr lang="cs-CZ" sz="1400" dirty="0">
                <a:ea typeface="Calibri" panose="020F0502020204030204" pitchFamily="34" charset="0"/>
              </a:rPr>
              <a:t>, na ……. ve výjimečných a řádně </a:t>
            </a:r>
            <a:r>
              <a:rPr lang="cs-CZ" sz="1400" b="1" dirty="0">
                <a:ea typeface="Calibri" panose="020F0502020204030204" pitchFamily="34" charset="0"/>
              </a:rPr>
              <a:t>odůvodněných případech z vlastního podnětu prodloužit lhůty </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7"/>
            </a:pPr>
            <a:r>
              <a:rPr lang="cs-CZ" sz="1400" dirty="0">
                <a:ea typeface="Calibri" panose="020F0502020204030204" pitchFamily="34" charset="0"/>
              </a:rPr>
              <a:t>Příslušné orgány </a:t>
            </a:r>
            <a:r>
              <a:rPr lang="cs-CZ" sz="1400" b="1" dirty="0">
                <a:ea typeface="Calibri" panose="020F0502020204030204" pitchFamily="34" charset="0"/>
              </a:rPr>
              <a:t>mohou obnovit povolení udělené operátorovi pro stavební práce </a:t>
            </a:r>
            <a:r>
              <a:rPr lang="cs-CZ" sz="1400" dirty="0">
                <a:ea typeface="Calibri" panose="020F0502020204030204" pitchFamily="34" charset="0"/>
              </a:rPr>
              <a:t>nezbytné pro </a:t>
            </a:r>
            <a:r>
              <a:rPr lang="cs-CZ" sz="1400" b="1" dirty="0">
                <a:ea typeface="Calibri" panose="020F0502020204030204" pitchFamily="34" charset="0"/>
              </a:rPr>
              <a:t>budování</a:t>
            </a:r>
            <a:r>
              <a:rPr lang="cs-CZ" sz="1400" dirty="0">
                <a:ea typeface="Calibri" panose="020F0502020204030204" pitchFamily="34" charset="0"/>
              </a:rPr>
              <a:t> prvků sítí </a:t>
            </a:r>
            <a:r>
              <a:rPr lang="cs-CZ" sz="1400" b="1" dirty="0">
                <a:ea typeface="Calibri" panose="020F0502020204030204" pitchFamily="34" charset="0"/>
              </a:rPr>
              <a:t>VHCN</a:t>
            </a:r>
            <a:r>
              <a:rPr lang="cs-CZ" sz="1400" dirty="0">
                <a:ea typeface="Calibri" panose="020F0502020204030204" pitchFamily="34" charset="0"/>
              </a:rPr>
              <a:t> nebo přiřazených zařízení, </a:t>
            </a:r>
            <a:r>
              <a:rPr lang="cs-CZ" sz="1400" b="1" dirty="0">
                <a:highlight>
                  <a:srgbClr val="FFFF00"/>
                </a:highlight>
                <a:ea typeface="Calibri" panose="020F0502020204030204" pitchFamily="34" charset="0"/>
              </a:rPr>
              <a:t>pokud z objektivně opodstatněných důvodů nemohly být stavební práce zahájeny </a:t>
            </a:r>
            <a:r>
              <a:rPr lang="cs-CZ" sz="1400" dirty="0">
                <a:ea typeface="Calibri" panose="020F0502020204030204" pitchFamily="34" charset="0"/>
              </a:rPr>
              <a:t>nebo dokončeny před uplynutím platnosti povolení. ….</a:t>
            </a:r>
          </a:p>
          <a:p>
            <a:pPr marL="342900" indent="-342900">
              <a:lnSpc>
                <a:spcPct val="100000"/>
              </a:lnSpc>
              <a:spcBef>
                <a:spcPts val="300"/>
              </a:spcBef>
              <a:buClr>
                <a:schemeClr val="accent5"/>
              </a:buClr>
              <a:buSzPct val="100000"/>
              <a:buFont typeface="+mj-lt"/>
              <a:buAutoNum type="arabicPeriod" startAt="7"/>
            </a:pPr>
            <a:r>
              <a:rPr lang="cs-CZ" sz="1400" b="1"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mohou mimo jiné požadovat </a:t>
            </a:r>
            <a:r>
              <a:rPr lang="cs-CZ" sz="1400" dirty="0">
                <a:effectLst/>
                <a:ea typeface="Calibri" panose="020F0502020204030204" pitchFamily="34" charset="0"/>
              </a:rPr>
              <a:t>povolení k budování prvků sítí </a:t>
            </a:r>
            <a:r>
              <a:rPr lang="cs-CZ" sz="1400" b="1" dirty="0">
                <a:effectLst/>
                <a:ea typeface="Calibri" panose="020F0502020204030204" pitchFamily="34" charset="0"/>
              </a:rPr>
              <a:t>VHCN …. </a:t>
            </a:r>
            <a:r>
              <a:rPr lang="cs-CZ" sz="1400" dirty="0">
                <a:effectLst/>
                <a:ea typeface="Calibri" panose="020F0502020204030204" pitchFamily="34" charset="0"/>
              </a:rPr>
              <a:t>místech </a:t>
            </a:r>
            <a:r>
              <a:rPr lang="cs-CZ" sz="1400" b="1" dirty="0">
                <a:effectLst/>
                <a:highlight>
                  <a:srgbClr val="FFFF00"/>
                </a:highlight>
                <a:ea typeface="Calibri" panose="020F0502020204030204" pitchFamily="34" charset="0"/>
              </a:rPr>
              <a:t>architektonické, historické, náboženské nebo environmentální hodnoty</a:t>
            </a:r>
          </a:p>
        </p:txBody>
      </p:sp>
    </p:spTree>
    <p:extLst>
      <p:ext uri="{BB962C8B-B14F-4D97-AF65-F5344CB8AC3E}">
        <p14:creationId xmlns:p14="http://schemas.microsoft.com/office/powerpoint/2010/main" val="52191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495301"/>
            <a:ext cx="8286752" cy="771750"/>
          </a:xfrm>
        </p:spPr>
        <p:txBody>
          <a:bodyPr>
            <a:normAutofit/>
          </a:bodyPr>
          <a:lstStyle/>
          <a:p>
            <a:r>
              <a:rPr lang="cs-CZ" sz="1800" dirty="0"/>
              <a:t>GIA &gt;&gt; </a:t>
            </a:r>
            <a:r>
              <a:rPr lang="cs-CZ" sz="1800" b="1" dirty="0"/>
              <a:t>Článek 7. Postup udělování povolení a omezení vlastnických práv třetích osob</a:t>
            </a:r>
            <a:endParaRPr lang="en-GB" sz="1800" b="1" dirty="0"/>
          </a:p>
        </p:txBody>
      </p:sp>
      <p:sp>
        <p:nvSpPr>
          <p:cNvPr id="5" name="Content Placeholder 1">
            <a:extLst>
              <a:ext uri="{FF2B5EF4-FFF2-40B4-BE49-F238E27FC236}">
                <a16:creationId xmlns:a16="http://schemas.microsoft.com/office/drawing/2014/main" id="{53D2A966-7AD3-6078-FAC6-10F8A73E4646}"/>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 </a:t>
            </a:r>
            <a:r>
              <a:rPr lang="cs-CZ" sz="1400" b="1" dirty="0">
                <a:highlight>
                  <a:srgbClr val="FFFF00"/>
                </a:highlight>
                <a:ea typeface="Calibri" panose="020F0502020204030204" pitchFamily="34" charset="0"/>
              </a:rPr>
              <a:t>nejsou dotčeny </a:t>
            </a:r>
            <a:r>
              <a:rPr lang="cs-CZ" sz="1400" dirty="0">
                <a:ea typeface="Calibri" panose="020F0502020204030204" pitchFamily="34" charset="0"/>
              </a:rPr>
              <a:t>jiné konkrétní lhůty nebo povinnosti </a:t>
            </a:r>
            <a:r>
              <a:rPr lang="cs-CZ" sz="1400" b="1" dirty="0">
                <a:ea typeface="Calibri" panose="020F0502020204030204" pitchFamily="34" charset="0"/>
              </a:rPr>
              <a:t>stanovené pro řádný průběh řízení platné pro postup udělování povolení</a:t>
            </a:r>
            <a:r>
              <a:rPr lang="cs-CZ" sz="1400" dirty="0">
                <a:ea typeface="Calibri" panose="020F0502020204030204" pitchFamily="34" charset="0"/>
              </a:rPr>
              <a:t>, včetně odvolacího řízení …. …</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státy </a:t>
            </a:r>
            <a:r>
              <a:rPr lang="cs-CZ" sz="1400" b="1" dirty="0">
                <a:solidFill>
                  <a:schemeClr val="accent5"/>
                </a:solidFill>
                <a:highlight>
                  <a:srgbClr val="FFFF00"/>
                </a:highlight>
                <a:ea typeface="Calibri" panose="020F0502020204030204" pitchFamily="34" charset="0"/>
              </a:rPr>
              <a:t>stanoví</a:t>
            </a:r>
            <a:r>
              <a:rPr lang="cs-CZ" sz="1400" dirty="0">
                <a:ea typeface="Calibri" panose="020F0502020204030204" pitchFamily="34" charset="0"/>
              </a:rPr>
              <a:t> a </a:t>
            </a:r>
            <a:r>
              <a:rPr lang="cs-CZ" sz="1400" b="1" dirty="0">
                <a:ea typeface="Calibri" panose="020F0502020204030204" pitchFamily="34" charset="0"/>
              </a:rPr>
              <a:t>předem zveřejní prostřednictvím jednotného informačního místa důvody, na základě nichž mohou příslušné orgány </a:t>
            </a:r>
            <a:r>
              <a:rPr lang="cs-CZ" sz="1400" dirty="0">
                <a:ea typeface="Calibri" panose="020F0502020204030204" pitchFamily="34" charset="0"/>
              </a:rPr>
              <a:t>…..</a:t>
            </a:r>
            <a:r>
              <a:rPr lang="cs-CZ" sz="1400" b="1" dirty="0">
                <a:ea typeface="Calibri" panose="020F0502020204030204" pitchFamily="34" charset="0"/>
              </a:rPr>
              <a:t>prodloužit lhůty </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Jakékoli </a:t>
            </a:r>
            <a:r>
              <a:rPr lang="cs-CZ" sz="1400" dirty="0">
                <a:highlight>
                  <a:srgbClr val="FFFF00"/>
                </a:highlight>
                <a:ea typeface="Calibri" panose="020F0502020204030204" pitchFamily="34" charset="0"/>
              </a:rPr>
              <a:t>prodloužení </a:t>
            </a:r>
            <a:r>
              <a:rPr lang="cs-CZ" sz="1400" b="1" dirty="0">
                <a:highlight>
                  <a:srgbClr val="FFFF00"/>
                </a:highlight>
                <a:ea typeface="Calibri" panose="020F0502020204030204" pitchFamily="34" charset="0"/>
              </a:rPr>
              <a:t>musí být co nejkratší a nesmí přesáhnout čtyři měsíce</a:t>
            </a:r>
            <a:r>
              <a:rPr lang="cs-CZ" sz="1400" dirty="0">
                <a:highlight>
                  <a:srgbClr val="FFFF00"/>
                </a:highlight>
                <a:ea typeface="Calibri" panose="020F0502020204030204" pitchFamily="34" charset="0"/>
              </a:rPr>
              <a:t> </a:t>
            </a:r>
            <a:r>
              <a:rPr lang="cs-CZ" sz="1400" dirty="0">
                <a:ea typeface="Calibri" panose="020F0502020204030204" pitchFamily="34" charset="0"/>
              </a:rPr>
              <a:t>s výjimkou případů, kdy je třeba ….</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 prodloužení nelze žádat s cílem získat chybějící informace</a:t>
            </a:r>
            <a:r>
              <a:rPr lang="cs-CZ" sz="1400" dirty="0">
                <a:ea typeface="Calibri" panose="020F0502020204030204" pitchFamily="34" charset="0"/>
              </a:rPr>
              <a:t>, o </a:t>
            </a:r>
            <a:r>
              <a:rPr lang="cs-CZ" sz="1400" b="1" dirty="0">
                <a:ea typeface="Calibri" panose="020F0502020204030204" pitchFamily="34" charset="0"/>
              </a:rPr>
              <a:t>něž příslušný orgán nepožádal žadatele podle druhého pododstavce.</a:t>
            </a:r>
          </a:p>
        </p:txBody>
      </p:sp>
      <p:sp>
        <p:nvSpPr>
          <p:cNvPr id="7" name="Content Placeholder 1">
            <a:extLst>
              <a:ext uri="{FF2B5EF4-FFF2-40B4-BE49-F238E27FC236}">
                <a16:creationId xmlns:a16="http://schemas.microsoft.com/office/drawing/2014/main" id="{D9529477-FB24-9FFF-5C40-BFB92EA7CB89}"/>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Každý </a:t>
            </a:r>
            <a:r>
              <a:rPr lang="cs-CZ" sz="1400" b="1" dirty="0">
                <a:highlight>
                  <a:srgbClr val="FFFF00"/>
                </a:highlight>
                <a:ea typeface="Calibri" panose="020F0502020204030204" pitchFamily="34" charset="0"/>
              </a:rPr>
              <a:t>operátor má právo </a:t>
            </a:r>
            <a:r>
              <a:rPr lang="cs-CZ" sz="1400" dirty="0">
                <a:ea typeface="Calibri" panose="020F0502020204030204" pitchFamily="34" charset="0"/>
              </a:rPr>
              <a:t>prostřednictvím jednotného informačního místa </a:t>
            </a:r>
            <a:r>
              <a:rPr lang="cs-CZ" sz="1400" b="1" dirty="0">
                <a:solidFill>
                  <a:schemeClr val="accent5"/>
                </a:solidFill>
                <a:highlight>
                  <a:srgbClr val="FFFF00"/>
                </a:highlight>
                <a:ea typeface="Calibri" panose="020F0502020204030204" pitchFamily="34" charset="0"/>
              </a:rPr>
              <a:t>podávat v elektronické podobě žádosti o všechna nezbytná povolení nebo jejich obnovení nebo omezení vlastnických práv třetích osob a získávat informace o stavu své žádosti</a:t>
            </a:r>
            <a:r>
              <a:rPr lang="cs-CZ" sz="1400" dirty="0">
                <a:ea typeface="Calibri" panose="020F0502020204030204" pitchFamily="34" charset="0"/>
              </a:rPr>
              <a:t>. Členské státy mohou pro získávání těchto informací stanovit podrobné postupy.</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 </a:t>
            </a:r>
            <a:r>
              <a:rPr lang="cs-CZ" sz="1400" b="1" dirty="0">
                <a:ea typeface="Calibri" panose="020F0502020204030204" pitchFamily="34" charset="0"/>
              </a:rPr>
              <a:t>mohou zamítnout žádosti</a:t>
            </a:r>
            <a:r>
              <a:rPr lang="cs-CZ" sz="1400" dirty="0">
                <a:ea typeface="Calibri" panose="020F0502020204030204" pitchFamily="34" charset="0"/>
              </a:rPr>
              <a:t> …. </a:t>
            </a:r>
            <a:r>
              <a:rPr lang="cs-CZ" sz="1400" b="1" dirty="0">
                <a:solidFill>
                  <a:schemeClr val="accent5"/>
                </a:solidFill>
                <a:highlight>
                  <a:srgbClr val="FFFF00"/>
                </a:highlight>
                <a:ea typeface="Calibri" panose="020F0502020204030204" pitchFamily="34" charset="0"/>
              </a:rPr>
              <a:t>do patnácti pracovních dnů od jeho obdržení</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Příslušné orgány udělí </a:t>
            </a:r>
            <a:r>
              <a:rPr lang="cs-CZ" sz="1400" dirty="0">
                <a:ea typeface="Calibri" panose="020F0502020204030204" pitchFamily="34" charset="0"/>
              </a:rPr>
              <a:t>či zamítnou povolení jiná než omezení vlastnických práv třetích osob </a:t>
            </a:r>
            <a:r>
              <a:rPr lang="cs-CZ" sz="1400" b="1" dirty="0">
                <a:highlight>
                  <a:srgbClr val="FFFF00"/>
                </a:highlight>
                <a:ea typeface="Calibri" panose="020F0502020204030204" pitchFamily="34" charset="0"/>
              </a:rPr>
              <a:t>do čtyř měsíců ode dne přijetí úplné žádosti o povolení</a:t>
            </a:r>
            <a:r>
              <a:rPr lang="cs-CZ" sz="1400" dirty="0">
                <a:ea typeface="Calibri" panose="020F0502020204030204" pitchFamily="34" charset="0"/>
              </a:rPr>
              <a:t>…. </a:t>
            </a:r>
            <a:r>
              <a:rPr lang="cs-CZ" sz="1400" b="1" dirty="0">
                <a:ea typeface="Calibri" panose="020F0502020204030204" pitchFamily="34" charset="0"/>
              </a:rPr>
              <a:t>Určování </a:t>
            </a:r>
            <a:r>
              <a:rPr lang="cs-CZ" sz="1400" b="1" dirty="0">
                <a:highlight>
                  <a:srgbClr val="FFFF00"/>
                </a:highlight>
                <a:ea typeface="Calibri" panose="020F0502020204030204" pitchFamily="34" charset="0"/>
              </a:rPr>
              <a:t>úplnosti žádosti o povolení</a:t>
            </a:r>
            <a:r>
              <a:rPr lang="cs-CZ" sz="1400" b="1" dirty="0">
                <a:ea typeface="Calibri" panose="020F0502020204030204" pitchFamily="34" charset="0"/>
              </a:rPr>
              <a:t> příslušnými orgány </a:t>
            </a:r>
            <a:r>
              <a:rPr lang="cs-CZ" sz="1400" b="1" dirty="0">
                <a:highlight>
                  <a:srgbClr val="FFFF00"/>
                </a:highlight>
                <a:ea typeface="Calibri" panose="020F0502020204030204" pitchFamily="34" charset="0"/>
              </a:rPr>
              <a:t>nesmí vést k pozastavení nebo přerušení </a:t>
            </a:r>
            <a:r>
              <a:rPr lang="cs-CZ" sz="1400" dirty="0">
                <a:highlight>
                  <a:srgbClr val="FFFF00"/>
                </a:highlight>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3054503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2801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960870" cy="771750"/>
          </a:xfrm>
        </p:spPr>
        <p:txBody>
          <a:bodyPr>
            <a:normAutofit/>
          </a:bodyPr>
          <a:lstStyle/>
          <a:p>
            <a:r>
              <a:rPr lang="cs-CZ" sz="1800" dirty="0"/>
              <a:t>GIA &gt;&gt; </a:t>
            </a:r>
            <a:r>
              <a:rPr lang="cs-CZ" sz="1800" b="1" dirty="0"/>
              <a:t>Článek 8. Nevydání rozhodnutí o žádosti o povolení</a:t>
            </a:r>
            <a:endParaRPr lang="en-GB" sz="1800" b="1" dirty="0"/>
          </a:p>
        </p:txBody>
      </p:sp>
      <p:sp>
        <p:nvSpPr>
          <p:cNvPr id="5" name="Content Placeholder 1">
            <a:extLst>
              <a:ext uri="{FF2B5EF4-FFF2-40B4-BE49-F238E27FC236}">
                <a16:creationId xmlns:a16="http://schemas.microsoft.com/office/drawing/2014/main" id="{7F7FCA6B-1E85-EF20-FED7-A82983AF618E}"/>
              </a:ext>
            </a:extLst>
          </p:cNvPr>
          <p:cNvSpPr txBox="1">
            <a:spLocks/>
          </p:cNvSpPr>
          <p:nvPr/>
        </p:nvSpPr>
        <p:spPr>
          <a:xfrm>
            <a:off x="240187" y="1409617"/>
            <a:ext cx="4219388"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Pokud příslušný orgán nevydal rozhodnutí </a:t>
            </a:r>
            <a:r>
              <a:rPr lang="cs-CZ" sz="1400" dirty="0">
                <a:ea typeface="Calibri" panose="020F0502020204030204" pitchFamily="34" charset="0"/>
              </a:rPr>
              <a:t>v platné lhůtě uvedené v čl. 7 odst. 5, </a:t>
            </a:r>
            <a:r>
              <a:rPr lang="cs-CZ" sz="1400" b="1" dirty="0">
                <a:highlight>
                  <a:srgbClr val="FFFF00"/>
                </a:highlight>
                <a:ea typeface="Calibri" panose="020F0502020204030204" pitchFamily="34" charset="0"/>
              </a:rPr>
              <a:t>považuje se povolení po uplynutí této lhůty za udělené</a:t>
            </a:r>
            <a:r>
              <a:rPr lang="cs-CZ" sz="1400" dirty="0">
                <a:ea typeface="Calibri" panose="020F0502020204030204" pitchFamily="34" charset="0"/>
              </a:rPr>
              <a:t>.. </a:t>
            </a:r>
          </a:p>
          <a:p>
            <a:pPr marL="360363" indent="0">
              <a:lnSpc>
                <a:spcPct val="100000"/>
              </a:lnSpc>
              <a:spcBef>
                <a:spcPts val="300"/>
              </a:spcBef>
              <a:buClr>
                <a:schemeClr val="accent5"/>
              </a:buClr>
              <a:buSzPct val="100000"/>
              <a:buNone/>
            </a:pPr>
            <a:r>
              <a:rPr lang="cs-CZ" sz="1400" dirty="0">
                <a:ea typeface="Calibri" panose="020F0502020204030204" pitchFamily="34" charset="0"/>
              </a:rPr>
              <a:t>… v případě, že se postup udělování </a:t>
            </a:r>
            <a:r>
              <a:rPr lang="cs-CZ" sz="1400" b="1" dirty="0">
                <a:solidFill>
                  <a:schemeClr val="accent5"/>
                </a:solidFill>
                <a:highlight>
                  <a:srgbClr val="FFFF00"/>
                </a:highlight>
                <a:ea typeface="Calibri" panose="020F0502020204030204" pitchFamily="34" charset="0"/>
              </a:rPr>
              <a:t>povolení netýká omezení vlastnických práv třetích</a:t>
            </a:r>
            <a:r>
              <a:rPr lang="cs-CZ" sz="1400" b="1" dirty="0">
                <a:solidFill>
                  <a:schemeClr val="accent5"/>
                </a:solidFill>
                <a:ea typeface="Calibri" panose="020F0502020204030204" pitchFamily="34" charset="0"/>
              </a:rPr>
              <a:t> </a:t>
            </a:r>
            <a:r>
              <a:rPr lang="cs-CZ" sz="1400" dirty="0">
                <a:ea typeface="Calibri" panose="020F0502020204030204" pitchFamily="34" charset="0"/>
              </a:rPr>
              <a:t>osob. Operátor nebo kterákoli </a:t>
            </a:r>
            <a:r>
              <a:rPr lang="cs-CZ" sz="1400" b="1" dirty="0">
                <a:ea typeface="Calibri" panose="020F0502020204030204" pitchFamily="34" charset="0"/>
              </a:rPr>
              <a:t>dotčená strana má právo v příslušných případech </a:t>
            </a:r>
            <a:r>
              <a:rPr lang="cs-CZ" sz="1400" b="1" dirty="0">
                <a:highlight>
                  <a:srgbClr val="FFFF00"/>
                </a:highlight>
                <a:ea typeface="Calibri" panose="020F0502020204030204" pitchFamily="34" charset="0"/>
              </a:rPr>
              <a:t>obdržet na požádání písemné potvrzení příslušného orgánu</a:t>
            </a:r>
            <a:r>
              <a:rPr lang="cs-CZ" sz="1400" dirty="0">
                <a:ea typeface="Calibri" panose="020F0502020204030204" pitchFamily="34" charset="0"/>
              </a:rPr>
              <a:t>, že povolení bylo implicitně uděleno.</a:t>
            </a:r>
          </a:p>
          <a:p>
            <a:pPr marL="360363" indent="0">
              <a:lnSpc>
                <a:spcPct val="100000"/>
              </a:lnSpc>
              <a:spcBef>
                <a:spcPts val="300"/>
              </a:spcBef>
              <a:buClr>
                <a:schemeClr val="accent5"/>
              </a:buClr>
              <a:buSzPct val="100000"/>
              <a:buNone/>
            </a:pPr>
            <a:r>
              <a:rPr lang="cs-CZ" sz="1400" dirty="0">
                <a:ea typeface="Calibri" panose="020F0502020204030204" pitchFamily="34" charset="0"/>
              </a:rPr>
              <a:t>Členské státy zajistí, aby </a:t>
            </a:r>
            <a:r>
              <a:rPr lang="cs-CZ" sz="1400" b="1" dirty="0">
                <a:highlight>
                  <a:srgbClr val="FFFF00"/>
                </a:highlight>
                <a:ea typeface="Calibri" panose="020F0502020204030204" pitchFamily="34" charset="0"/>
              </a:rPr>
              <a:t>kterákoli dotčená třetí osoba měla právo do administrativního postupu zasáhnout </a:t>
            </a:r>
            <a:r>
              <a:rPr lang="cs-CZ" sz="1400" dirty="0">
                <a:ea typeface="Calibri" panose="020F0502020204030204" pitchFamily="34" charset="0"/>
              </a:rPr>
              <a:t>a proti rozhodnutí o povolení se odvolat.</a:t>
            </a:r>
          </a:p>
          <a:p>
            <a:pPr marL="342900" indent="-342900">
              <a:lnSpc>
                <a:spcPct val="100000"/>
              </a:lnSpc>
              <a:spcBef>
                <a:spcPts val="300"/>
              </a:spcBef>
              <a:buClr>
                <a:schemeClr val="accent5"/>
              </a:buClr>
              <a:buSzPct val="100000"/>
              <a:buFont typeface="+mj-lt"/>
              <a:buAutoNum type="arabicPeriod"/>
            </a:pPr>
            <a:endParaRPr lang="cs-CZ" sz="1400" b="1" dirty="0">
              <a:ea typeface="Calibri" panose="020F0502020204030204" pitchFamily="34" charset="0"/>
            </a:endParaRPr>
          </a:p>
        </p:txBody>
      </p:sp>
      <p:sp>
        <p:nvSpPr>
          <p:cNvPr id="7" name="Content Placeholder 1">
            <a:extLst>
              <a:ext uri="{FF2B5EF4-FFF2-40B4-BE49-F238E27FC236}">
                <a16:creationId xmlns:a16="http://schemas.microsoft.com/office/drawing/2014/main" id="{8CCDBAE6-0E8F-F949-44FD-CC47B5C71EA8}"/>
              </a:ext>
            </a:extLst>
          </p:cNvPr>
          <p:cNvSpPr txBox="1">
            <a:spLocks/>
          </p:cNvSpPr>
          <p:nvPr/>
        </p:nvSpPr>
        <p:spPr>
          <a:xfrm>
            <a:off x="4724403" y="1409617"/>
            <a:ext cx="4269696" cy="359709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a:t>
            </a:r>
            <a:r>
              <a:rPr lang="cs-CZ" sz="1400" b="1" dirty="0">
                <a:ea typeface="Calibri" panose="020F0502020204030204" pitchFamily="34" charset="0"/>
              </a:rPr>
              <a:t>státy se mohou odchýlit </a:t>
            </a:r>
            <a:r>
              <a:rPr lang="cs-CZ" sz="1400" dirty="0">
                <a:ea typeface="Calibri" panose="020F0502020204030204" pitchFamily="34" charset="0"/>
              </a:rPr>
              <a:t>od odstavce 1 tohoto článku, </a:t>
            </a:r>
            <a:r>
              <a:rPr lang="cs-CZ" sz="1400" b="1" dirty="0">
                <a:ea typeface="Calibri" panose="020F0502020204030204" pitchFamily="34" charset="0"/>
              </a:rPr>
              <a:t>pokud je pro příslušný postup udělování povolení k dispozici </a:t>
            </a:r>
            <a:r>
              <a:rPr lang="cs-CZ" sz="1400" b="1" dirty="0">
                <a:highlight>
                  <a:srgbClr val="FFFF00"/>
                </a:highlight>
                <a:ea typeface="Calibri" panose="020F0502020204030204" pitchFamily="34" charset="0"/>
              </a:rPr>
              <a:t>alespoň jeden z těchto prostředků</a:t>
            </a:r>
            <a:r>
              <a:rPr lang="cs-CZ" sz="1400" dirty="0">
                <a:highlight>
                  <a:srgbClr val="FFFF00"/>
                </a:highlight>
                <a:ea typeface="Calibri" panose="020F0502020204030204" pitchFamily="34" charset="0"/>
              </a:rPr>
              <a:t> </a:t>
            </a:r>
            <a:r>
              <a:rPr lang="cs-CZ" sz="1400" dirty="0">
                <a:ea typeface="Calibri" panose="020F0502020204030204" pitchFamily="34" charset="0"/>
              </a:rPr>
              <a:t>právní ochrany:</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operáto</a:t>
            </a:r>
            <a:r>
              <a:rPr lang="cs-CZ" sz="1400" dirty="0">
                <a:ea typeface="Calibri" panose="020F0502020204030204" pitchFamily="34" charset="0"/>
              </a:rPr>
              <a:t>r, který </a:t>
            </a:r>
            <a:r>
              <a:rPr lang="cs-CZ" sz="1400" b="1" dirty="0">
                <a:highlight>
                  <a:srgbClr val="FFFF00"/>
                </a:highlight>
                <a:ea typeface="Calibri" panose="020F0502020204030204" pitchFamily="34" charset="0"/>
              </a:rPr>
              <a:t>v důsledku nedodržení platné lhůty stanovené </a:t>
            </a:r>
            <a:r>
              <a:rPr lang="cs-CZ" sz="1400" dirty="0">
                <a:ea typeface="Calibri" panose="020F0502020204030204" pitchFamily="34" charset="0"/>
              </a:rPr>
              <a:t>v čl. 7 odst. 5 příslušným orgánem </a:t>
            </a:r>
            <a:r>
              <a:rPr lang="cs-CZ" sz="1400" b="1" dirty="0">
                <a:highlight>
                  <a:srgbClr val="FFFF00"/>
                </a:highlight>
                <a:ea typeface="Calibri" panose="020F0502020204030204" pitchFamily="34" charset="0"/>
              </a:rPr>
              <a:t>utrpěl škodu, má právo požadovat náhradu škody </a:t>
            </a:r>
            <a:r>
              <a:rPr lang="cs-CZ" sz="1400" dirty="0">
                <a:ea typeface="Calibri" panose="020F0502020204030204" pitchFamily="34" charset="0"/>
              </a:rPr>
              <a:t>v souladu s vnitrostátními právními předpisy;</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operátor se může obrátit na soud nebo na orgán dohledu.</a:t>
            </a:r>
          </a:p>
        </p:txBody>
      </p:sp>
    </p:spTree>
    <p:extLst>
      <p:ext uri="{BB962C8B-B14F-4D97-AF65-F5344CB8AC3E}">
        <p14:creationId xmlns:p14="http://schemas.microsoft.com/office/powerpoint/2010/main" val="36143706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92964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67450" cy="771750"/>
          </a:xfrm>
        </p:spPr>
        <p:txBody>
          <a:bodyPr>
            <a:normAutofit/>
          </a:bodyPr>
          <a:lstStyle/>
          <a:p>
            <a:r>
              <a:rPr lang="cs-CZ" sz="1800" dirty="0"/>
              <a:t>GIA &gt;&gt; </a:t>
            </a:r>
            <a:r>
              <a:rPr lang="cs-CZ" sz="1800" b="1" dirty="0"/>
              <a:t>Článek 9. Výjimky z postupu udělování povolení</a:t>
            </a:r>
            <a:endParaRPr lang="en-GB" sz="1800" b="1" dirty="0"/>
          </a:p>
        </p:txBody>
      </p:sp>
      <p:sp>
        <p:nvSpPr>
          <p:cNvPr id="5" name="Content Placeholder 1">
            <a:extLst>
              <a:ext uri="{FF2B5EF4-FFF2-40B4-BE49-F238E27FC236}">
                <a16:creationId xmlns:a16="http://schemas.microsoft.com/office/drawing/2014/main" id="{3B0F6DDB-ADF1-7E2C-2C80-8F4CFEAD9348}"/>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Na stavební práce </a:t>
            </a:r>
            <a:r>
              <a:rPr lang="cs-CZ" sz="1400" dirty="0">
                <a:ea typeface="Calibri" panose="020F0502020204030204" pitchFamily="34" charset="0"/>
              </a:rPr>
              <a:t>sestávající </a:t>
            </a:r>
            <a:r>
              <a:rPr lang="cs-CZ" sz="1400" b="1" dirty="0">
                <a:highlight>
                  <a:srgbClr val="FFFF00"/>
                </a:highlight>
                <a:ea typeface="Calibri" panose="020F0502020204030204" pitchFamily="34" charset="0"/>
              </a:rPr>
              <a:t>z těchto prací se nevztahuje postup </a:t>
            </a:r>
            <a:r>
              <a:rPr lang="cs-CZ" sz="1400" dirty="0">
                <a:ea typeface="Calibri" panose="020F0502020204030204" pitchFamily="34" charset="0"/>
              </a:rPr>
              <a:t>udělování povolení ve smyslu </a:t>
            </a:r>
            <a:r>
              <a:rPr lang="cs-CZ" sz="1400" b="1" dirty="0">
                <a:highlight>
                  <a:srgbClr val="FFFF00"/>
                </a:highlight>
                <a:ea typeface="Calibri" panose="020F0502020204030204" pitchFamily="34" charset="0"/>
              </a:rPr>
              <a:t>článku 7</a:t>
            </a:r>
            <a:r>
              <a:rPr lang="cs-CZ" sz="1400" dirty="0">
                <a:ea typeface="Calibri" panose="020F0502020204030204" pitchFamily="34" charset="0"/>
              </a:rPr>
              <a:t>, pokud toto povolení není vyžadováno podle právních předpisů Unie: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opravy a údržbářské práce</a:t>
            </a:r>
            <a:r>
              <a:rPr lang="cs-CZ" sz="1400" dirty="0">
                <a:ea typeface="Calibri" panose="020F0502020204030204" pitchFamily="34" charset="0"/>
              </a:rPr>
              <a:t>, jejichž rozsah je omezen, pokud jde o hodnotu, velikost, dopad nebo trvání;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omezené technické modernizace </a:t>
            </a:r>
            <a:r>
              <a:rPr lang="cs-CZ" sz="1400" dirty="0">
                <a:ea typeface="Calibri" panose="020F0502020204030204" pitchFamily="34" charset="0"/>
              </a:rPr>
              <a:t>stávajících prací nebo zařízení s omezeným dopadem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c)	</a:t>
            </a:r>
            <a:r>
              <a:rPr lang="cs-CZ" sz="1400" b="1" dirty="0">
                <a:highlight>
                  <a:srgbClr val="FFFF00"/>
                </a:highlight>
                <a:ea typeface="Calibri" panose="020F0502020204030204" pitchFamily="34" charset="0"/>
              </a:rPr>
              <a:t>drobné stavební práce</a:t>
            </a:r>
            <a:r>
              <a:rPr lang="cs-CZ" sz="1400" dirty="0">
                <a:ea typeface="Calibri" panose="020F0502020204030204" pitchFamily="34" charset="0"/>
              </a:rPr>
              <a:t>, jejichž rozsah je omezen, pokud jde o hodnotu, velikost, dopad nebo trvání, vyžadované pro budování sítí VHCN.</a:t>
            </a:r>
          </a:p>
        </p:txBody>
      </p:sp>
      <p:sp>
        <p:nvSpPr>
          <p:cNvPr id="7" name="Content Placeholder 1">
            <a:extLst>
              <a:ext uri="{FF2B5EF4-FFF2-40B4-BE49-F238E27FC236}">
                <a16:creationId xmlns:a16="http://schemas.microsoft.com/office/drawing/2014/main" id="{0C46DEB3-4A37-D5E0-A98D-E0988A755646}"/>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mohou požadovat</a:t>
            </a:r>
            <a:r>
              <a:rPr lang="cs-CZ" sz="1400" dirty="0">
                <a:ea typeface="Calibri" panose="020F0502020204030204" pitchFamily="34" charset="0"/>
              </a:rPr>
              <a:t>, </a:t>
            </a:r>
            <a:r>
              <a:rPr lang="cs-CZ" sz="1400" b="1" dirty="0">
                <a:highlight>
                  <a:srgbClr val="FFFF00"/>
                </a:highlight>
                <a:ea typeface="Calibri" panose="020F0502020204030204" pitchFamily="34" charset="0"/>
              </a:rPr>
              <a:t>aby operátoři</a:t>
            </a:r>
            <a:r>
              <a:rPr lang="cs-CZ" sz="1400" dirty="0">
                <a:ea typeface="Calibri" panose="020F0502020204030204" pitchFamily="34" charset="0"/>
              </a:rPr>
              <a:t>, kteří </a:t>
            </a:r>
            <a:r>
              <a:rPr lang="cs-CZ" sz="1400" b="1" dirty="0">
                <a:highlight>
                  <a:srgbClr val="FFFF00"/>
                </a:highlight>
                <a:ea typeface="Calibri" panose="020F0502020204030204" pitchFamily="34" charset="0"/>
              </a:rPr>
              <a:t>plánují provedení stavebních prací</a:t>
            </a:r>
            <a:r>
              <a:rPr lang="cs-CZ" sz="1400" dirty="0">
                <a:ea typeface="Calibri" panose="020F0502020204030204" pitchFamily="34" charset="0"/>
              </a:rPr>
              <a:t>, které </a:t>
            </a:r>
            <a:r>
              <a:rPr lang="cs-CZ" sz="1400" b="1" dirty="0">
                <a:highlight>
                  <a:srgbClr val="FFFF00"/>
                </a:highlight>
                <a:ea typeface="Calibri" panose="020F0502020204030204" pitchFamily="34" charset="0"/>
              </a:rPr>
              <a:t>spadají</a:t>
            </a:r>
            <a:r>
              <a:rPr lang="cs-CZ" sz="1400" dirty="0">
                <a:ea typeface="Calibri" panose="020F0502020204030204" pitchFamily="34" charset="0"/>
              </a:rPr>
              <a:t> do působnosti tohoto </a:t>
            </a:r>
            <a:r>
              <a:rPr lang="cs-CZ" sz="1400" b="1" dirty="0">
                <a:highlight>
                  <a:srgbClr val="FFFF00"/>
                </a:highlight>
                <a:ea typeface="Calibri" panose="020F0502020204030204" pitchFamily="34" charset="0"/>
              </a:rPr>
              <a:t>článku</a:t>
            </a:r>
            <a:r>
              <a:rPr lang="cs-CZ" sz="1400" dirty="0">
                <a:ea typeface="Calibri" panose="020F0502020204030204" pitchFamily="34" charset="0"/>
              </a:rPr>
              <a:t>, oznámily příslušným orgánům svůj </a:t>
            </a:r>
            <a:r>
              <a:rPr lang="cs-CZ" sz="1400" b="1" dirty="0">
                <a:highlight>
                  <a:srgbClr val="FFFF00"/>
                </a:highlight>
                <a:ea typeface="Calibri" panose="020F0502020204030204" pitchFamily="34" charset="0"/>
              </a:rPr>
              <a:t>záměr zahájit</a:t>
            </a:r>
            <a:r>
              <a:rPr lang="cs-CZ" sz="1400" dirty="0">
                <a:ea typeface="Calibri" panose="020F0502020204030204" pitchFamily="34" charset="0"/>
              </a:rPr>
              <a:t> </a:t>
            </a:r>
            <a:r>
              <a:rPr lang="cs-CZ" sz="1400" b="1" dirty="0">
                <a:highlight>
                  <a:srgbClr val="FFFF00"/>
                </a:highlight>
                <a:ea typeface="Calibri" panose="020F0502020204030204" pitchFamily="34" charset="0"/>
              </a:rPr>
              <a:t>stavební práce</a:t>
            </a:r>
            <a:r>
              <a:rPr lang="cs-CZ" sz="1400" dirty="0">
                <a:ea typeface="Calibri" panose="020F0502020204030204" pitchFamily="34" charset="0"/>
              </a:rPr>
              <a:t>, a to </a:t>
            </a:r>
            <a:r>
              <a:rPr lang="cs-CZ" sz="1400" b="1" dirty="0">
                <a:highlight>
                  <a:srgbClr val="FFFF00"/>
                </a:highlight>
                <a:ea typeface="Calibri" panose="020F0502020204030204" pitchFamily="34" charset="0"/>
              </a:rPr>
              <a:t>před</a:t>
            </a:r>
            <a:r>
              <a:rPr lang="cs-CZ" sz="1400" dirty="0">
                <a:ea typeface="Calibri" panose="020F0502020204030204" pitchFamily="34" charset="0"/>
              </a:rPr>
              <a:t> jejich </a:t>
            </a:r>
            <a:r>
              <a:rPr lang="cs-CZ" sz="1400" b="1" dirty="0">
                <a:highlight>
                  <a:srgbClr val="FFFF00"/>
                </a:highlight>
                <a:ea typeface="Calibri" panose="020F0502020204030204" pitchFamily="34" charset="0"/>
              </a:rPr>
              <a:t>započetím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Toto </a:t>
            </a:r>
            <a:r>
              <a:rPr lang="cs-CZ" sz="1400" b="1" dirty="0">
                <a:highlight>
                  <a:srgbClr val="FFFF00"/>
                </a:highlight>
                <a:ea typeface="Calibri" panose="020F0502020204030204" pitchFamily="34" charset="0"/>
              </a:rPr>
              <a:t>oznámení zahrnuje pouze prohlášení operátora o záměru zahájit stavební práce </a:t>
            </a:r>
            <a:r>
              <a:rPr lang="cs-CZ" sz="1400" dirty="0">
                <a:ea typeface="Calibri" panose="020F0502020204030204" pitchFamily="34" charset="0"/>
              </a:rPr>
              <a:t>a minimální informace, které příslušným orgánům umožní posoudit, zda se na tyto práce vztahuje odchylka stanovená v odstavci 3.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4245026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7" y="1409617"/>
            <a:ext cx="4179412"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Všechny nově postavené budovy a budovy procházející významnou renovací</a:t>
            </a:r>
            <a:r>
              <a:rPr lang="cs-CZ" sz="1400" dirty="0">
                <a:ea typeface="Calibri" panose="020F0502020204030204" pitchFamily="34" charset="0"/>
              </a:rPr>
              <a:t>, včetně prvků ve spoluvlastnictví, pro něž </a:t>
            </a:r>
            <a:r>
              <a:rPr lang="cs-CZ" sz="1400" b="1" dirty="0">
                <a:highlight>
                  <a:srgbClr val="FFFF00"/>
                </a:highlight>
                <a:ea typeface="Calibri" panose="020F0502020204030204" pitchFamily="34" charset="0"/>
              </a:rPr>
              <a:t>byla žádost o stavební povolení podána po </a:t>
            </a:r>
            <a:r>
              <a:rPr lang="cs-CZ" sz="1400" dirty="0">
                <a:ea typeface="Calibri" panose="020F0502020204030204" pitchFamily="34" charset="0"/>
              </a:rPr>
              <a:t>… [</a:t>
            </a:r>
            <a:r>
              <a:rPr lang="cs-CZ" sz="1400" b="1" dirty="0">
                <a:highlight>
                  <a:srgbClr val="FFFF00"/>
                </a:highlight>
                <a:ea typeface="Calibri" panose="020F0502020204030204" pitchFamily="34" charset="0"/>
              </a:rPr>
              <a:t>21 měsíců </a:t>
            </a:r>
            <a:r>
              <a:rPr lang="cs-CZ" sz="1400" dirty="0">
                <a:ea typeface="Calibri" panose="020F0502020204030204" pitchFamily="34" charset="0"/>
              </a:rPr>
              <a:t>ode dne </a:t>
            </a:r>
            <a:r>
              <a:rPr lang="cs-CZ" sz="1400" b="1" dirty="0">
                <a:highlight>
                  <a:srgbClr val="FFFF00"/>
                </a:highlight>
                <a:ea typeface="Calibri" panose="020F0502020204030204" pitchFamily="34" charset="0"/>
              </a:rPr>
              <a:t>vstupu tohoto nařízení v platnost</a:t>
            </a:r>
            <a:r>
              <a:rPr lang="cs-CZ" sz="1400" dirty="0">
                <a:ea typeface="Calibri" panose="020F0502020204030204" pitchFamily="34" charset="0"/>
              </a:rPr>
              <a:t>], </a:t>
            </a:r>
            <a:r>
              <a:rPr lang="cs-CZ" sz="1400" b="1" dirty="0">
                <a:solidFill>
                  <a:schemeClr val="accent5"/>
                </a:solidFill>
                <a:highlight>
                  <a:srgbClr val="FFFF00"/>
                </a:highlight>
                <a:ea typeface="Calibri" panose="020F0502020204030204" pitchFamily="34" charset="0"/>
              </a:rPr>
              <a:t>musí být vybaveny 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a:t>
            </a:r>
            <a:r>
              <a:rPr lang="cs-CZ" sz="1400" dirty="0">
                <a:ea typeface="Calibri" panose="020F0502020204030204" pitchFamily="34" charset="0"/>
              </a:rPr>
              <a:t>vlákna a optickými rozvody 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k veřejné síti.</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Všechny</a:t>
            </a:r>
            <a:r>
              <a:rPr lang="cs-CZ" sz="1400" dirty="0">
                <a:ea typeface="Calibri" panose="020F0502020204030204" pitchFamily="34" charset="0"/>
              </a:rPr>
              <a:t> nově postavené </a:t>
            </a:r>
            <a:r>
              <a:rPr lang="cs-CZ" sz="1400" dirty="0" err="1">
                <a:ea typeface="Calibri" panose="020F0502020204030204" pitchFamily="34" charset="0"/>
              </a:rPr>
              <a:t>vícebytové</a:t>
            </a:r>
            <a:r>
              <a:rPr lang="cs-CZ" sz="1400" dirty="0">
                <a:ea typeface="Calibri" panose="020F0502020204030204" pitchFamily="34" charset="0"/>
              </a:rPr>
              <a:t> budovy nebo </a:t>
            </a:r>
            <a:r>
              <a:rPr lang="cs-CZ" sz="1400" dirty="0" err="1">
                <a:ea typeface="Calibri" panose="020F0502020204030204" pitchFamily="34" charset="0"/>
              </a:rPr>
              <a:t>vícebytové</a:t>
            </a:r>
            <a:r>
              <a:rPr lang="cs-CZ" sz="1400" dirty="0">
                <a:ea typeface="Calibri" panose="020F0502020204030204" pitchFamily="34" charset="0"/>
              </a:rPr>
              <a:t> budovy</a:t>
            </a:r>
            <a:r>
              <a:rPr lang="cs-CZ" sz="1400" b="1" dirty="0">
                <a:solidFill>
                  <a:schemeClr val="accent5"/>
                </a:solidFill>
                <a:ea typeface="Calibri" panose="020F0502020204030204" pitchFamily="34" charset="0"/>
              </a:rPr>
              <a:t>…….</a:t>
            </a:r>
            <a:r>
              <a:rPr lang="cs-CZ" sz="1400" b="1" dirty="0">
                <a:solidFill>
                  <a:schemeClr val="accent5"/>
                </a:solidFill>
                <a:highlight>
                  <a:srgbClr val="FFFF00"/>
                </a:highlight>
                <a:ea typeface="Calibri" panose="020F0502020204030204" pitchFamily="34" charset="0"/>
              </a:rPr>
              <a:t>musí být </a:t>
            </a:r>
            <a:r>
              <a:rPr lang="cs-CZ" sz="1400" dirty="0">
                <a:highlight>
                  <a:srgbClr val="FFFF00"/>
                </a:highlight>
                <a:ea typeface="Calibri" panose="020F0502020204030204" pitchFamily="34" charset="0"/>
              </a:rPr>
              <a:t>vybaveny přístupovým bodem</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724402" y="1409617"/>
            <a:ext cx="4269696" cy="3158635"/>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Všechny nově postavené </a:t>
            </a:r>
            <a:r>
              <a:rPr lang="cs-CZ" sz="1400" dirty="0" err="1">
                <a:ea typeface="Calibri" panose="020F0502020204030204" pitchFamily="34" charset="0"/>
              </a:rPr>
              <a:t>vícebytové</a:t>
            </a:r>
            <a:r>
              <a:rPr lang="cs-CZ" sz="1400" dirty="0">
                <a:ea typeface="Calibri" panose="020F0502020204030204" pitchFamily="34" charset="0"/>
              </a:rPr>
              <a:t> budovy……. </a:t>
            </a:r>
            <a:r>
              <a:rPr lang="cs-CZ" sz="1400" b="1" dirty="0">
                <a:highlight>
                  <a:srgbClr val="FFFF00"/>
                </a:highlight>
                <a:ea typeface="Calibri" panose="020F0502020204030204" pitchFamily="34" charset="0"/>
              </a:rPr>
              <a:t>vybaveny</a:t>
            </a:r>
            <a:r>
              <a:rPr lang="cs-CZ" sz="1400" dirty="0">
                <a:ea typeface="Calibri" panose="020F0502020204030204" pitchFamily="34" charset="0"/>
              </a:rPr>
              <a:t> </a:t>
            </a:r>
            <a:r>
              <a:rPr lang="cs-CZ" sz="1400" b="1" dirty="0">
                <a:highlight>
                  <a:srgbClr val="FFFF00"/>
                </a:highlight>
                <a:ea typeface="Calibri" panose="020F0502020204030204" pitchFamily="34" charset="0"/>
              </a:rPr>
              <a:t>fyzickou infrastrukturou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připravenou pro optická vlákna </a:t>
            </a:r>
            <a:r>
              <a:rPr lang="cs-CZ" sz="1400" dirty="0">
                <a:ea typeface="Calibri" panose="020F0502020204030204" pitchFamily="34" charset="0"/>
              </a:rPr>
              <a:t>a </a:t>
            </a:r>
            <a:r>
              <a:rPr lang="cs-CZ" sz="1400" b="1" dirty="0">
                <a:highlight>
                  <a:srgbClr val="FFFF00"/>
                </a:highlight>
                <a:ea typeface="Calibri" panose="020F0502020204030204" pitchFamily="34" charset="0"/>
              </a:rPr>
              <a:t>optickými rozvody </a:t>
            </a:r>
            <a:r>
              <a:rPr lang="cs-CZ" sz="1400" dirty="0">
                <a:ea typeface="Calibri" panose="020F0502020204030204" pitchFamily="34" charset="0"/>
              </a:rPr>
              <a:t>uvnitř budovy, </a:t>
            </a:r>
            <a:r>
              <a:rPr lang="cs-CZ" sz="1400" b="1" dirty="0">
                <a:highlight>
                  <a:srgbClr val="FFFF00"/>
                </a:highlight>
                <a:ea typeface="Calibri" panose="020F0502020204030204" pitchFamily="34" charset="0"/>
              </a:rPr>
              <a:t>včetně</a:t>
            </a:r>
            <a:r>
              <a:rPr lang="cs-CZ" sz="1400" dirty="0">
                <a:ea typeface="Calibri" panose="020F0502020204030204" pitchFamily="34" charset="0"/>
              </a:rPr>
              <a:t> </a:t>
            </a:r>
            <a:r>
              <a:rPr lang="cs-CZ" sz="1400" b="1" dirty="0">
                <a:highlight>
                  <a:srgbClr val="FFFF00"/>
                </a:highlight>
                <a:ea typeface="Calibri" panose="020F0502020204030204" pitchFamily="34" charset="0"/>
              </a:rPr>
              <a:t>připojení až po fyzický bod</a:t>
            </a:r>
            <a:r>
              <a:rPr lang="cs-CZ" sz="1400" dirty="0">
                <a:ea typeface="Calibri" panose="020F0502020204030204" pitchFamily="34" charset="0"/>
              </a:rPr>
              <a:t>, kde se koncový uživatel připojuje </a:t>
            </a:r>
            <a:r>
              <a:rPr lang="cs-CZ" sz="1400" b="1" dirty="0">
                <a:highlight>
                  <a:srgbClr val="FFFF00"/>
                </a:highlight>
                <a:ea typeface="Calibri" panose="020F0502020204030204" pitchFamily="34" charset="0"/>
              </a:rPr>
              <a:t>k veřejné síti</a:t>
            </a:r>
            <a:r>
              <a:rPr lang="cs-CZ" sz="1400" dirty="0">
                <a:ea typeface="Calibri" panose="020F0502020204030204" pitchFamily="34" charset="0"/>
              </a:rPr>
              <a:t>, </a:t>
            </a:r>
            <a:r>
              <a:rPr lang="cs-CZ" sz="1400" b="1" dirty="0">
                <a:highlight>
                  <a:srgbClr val="FFFF00"/>
                </a:highlight>
                <a:ea typeface="Calibri" panose="020F0502020204030204" pitchFamily="34" charset="0"/>
              </a:rPr>
              <a:t>pokud</a:t>
            </a:r>
            <a:r>
              <a:rPr lang="cs-CZ" sz="1400" dirty="0">
                <a:ea typeface="Calibri" panose="020F0502020204030204" pitchFamily="34" charset="0"/>
              </a:rPr>
              <a:t> to </a:t>
            </a:r>
            <a:r>
              <a:rPr lang="cs-CZ" sz="1400" b="1" dirty="0">
                <a:highlight>
                  <a:srgbClr val="FFFF00"/>
                </a:highlight>
                <a:ea typeface="Calibri" panose="020F0502020204030204" pitchFamily="34" charset="0"/>
              </a:rPr>
              <a:t>nepřiměřeně nezvyšuje náklady </a:t>
            </a:r>
            <a:r>
              <a:rPr lang="cs-CZ" sz="1400" dirty="0">
                <a:ea typeface="Calibri" panose="020F0502020204030204" pitchFamily="34" charset="0"/>
              </a:rPr>
              <a:t>na renovační práce a je-li to technicky proveditelné. </a:t>
            </a:r>
            <a:endParaRPr lang="cs-CZ" sz="1400" dirty="0">
              <a:effectLst/>
              <a:ea typeface="Calibri" panose="020F0502020204030204" pitchFamily="34" charset="0"/>
            </a:endParaRPr>
          </a:p>
        </p:txBody>
      </p:sp>
    </p:spTree>
    <p:extLst>
      <p:ext uri="{BB962C8B-B14F-4D97-AF65-F5344CB8AC3E}">
        <p14:creationId xmlns:p14="http://schemas.microsoft.com/office/powerpoint/2010/main" val="1377730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8370570" cy="771750"/>
          </a:xfrm>
        </p:spPr>
        <p:txBody>
          <a:bodyPr>
            <a:normAutofit/>
          </a:bodyPr>
          <a:lstStyle/>
          <a:p>
            <a:r>
              <a:rPr lang="cs-CZ" sz="1800" dirty="0"/>
              <a:t>GIA &gt;&gt; </a:t>
            </a:r>
            <a:r>
              <a:rPr lang="cs-CZ" sz="1800" b="1" dirty="0"/>
              <a:t>Článek 10. Fyzická infrastruktura uvnitř budovy a optické rozvody</a:t>
            </a:r>
            <a:endParaRPr lang="en-GB" sz="1800" b="1" dirty="0"/>
          </a:p>
        </p:txBody>
      </p:sp>
      <p:sp>
        <p:nvSpPr>
          <p:cNvPr id="5" name="Content Placeholder 1">
            <a:extLst>
              <a:ext uri="{FF2B5EF4-FFF2-40B4-BE49-F238E27FC236}">
                <a16:creationId xmlns:a16="http://schemas.microsoft.com/office/drawing/2014/main" id="{2A582C6C-F78E-A491-FDA3-7A48F81A9BB2}"/>
              </a:ext>
            </a:extLst>
          </p:cNvPr>
          <p:cNvSpPr txBox="1">
            <a:spLocks/>
          </p:cNvSpPr>
          <p:nvPr/>
        </p:nvSpPr>
        <p:spPr>
          <a:xfrm>
            <a:off x="240186" y="1409617"/>
            <a:ext cx="4455483" cy="3552127"/>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ea typeface="Calibri" panose="020F0502020204030204" pitchFamily="34" charset="0"/>
              </a:rPr>
              <a:t>Do ... [18 měsíců …</a:t>
            </a:r>
            <a:r>
              <a:rPr lang="cs-CZ" sz="1400" dirty="0">
                <a:ea typeface="Calibri" panose="020F0502020204030204" pitchFamily="34" charset="0"/>
              </a:rPr>
              <a:t> státy ….přijmou příslušné </a:t>
            </a:r>
            <a:r>
              <a:rPr lang="cs-CZ" sz="1400" b="1" dirty="0">
                <a:ea typeface="Calibri" panose="020F0502020204030204" pitchFamily="34" charset="0"/>
              </a:rPr>
              <a:t>normy nebo technické specifikace, </a:t>
            </a:r>
            <a:r>
              <a:rPr lang="cs-CZ" sz="1400" dirty="0">
                <a:ea typeface="Calibri" panose="020F0502020204030204" pitchFamily="34" charset="0"/>
              </a:rPr>
              <a:t>které jsou n</a:t>
            </a:r>
            <a:r>
              <a:rPr lang="cs-CZ" sz="1400" b="1" dirty="0">
                <a:highlight>
                  <a:srgbClr val="FFFF00"/>
                </a:highlight>
                <a:ea typeface="Calibri" panose="020F0502020204030204" pitchFamily="34" charset="0"/>
              </a:rPr>
              <a:t>ezbytné k provedení odstavců 1, 2 a 3. </a:t>
            </a:r>
            <a:r>
              <a:rPr lang="cs-CZ" sz="1400" dirty="0">
                <a:ea typeface="Calibri" panose="020F0502020204030204" pitchFamily="34" charset="0"/>
              </a:rPr>
              <a:t>…..</a:t>
            </a:r>
            <a:r>
              <a:rPr lang="cs-CZ" sz="1400" b="1" dirty="0">
                <a:highlight>
                  <a:srgbClr val="FFFF00"/>
                </a:highlight>
                <a:ea typeface="Calibri" panose="020F0502020204030204" pitchFamily="34" charset="0"/>
              </a:rPr>
              <a:t>rozvody</a:t>
            </a:r>
            <a:r>
              <a:rPr lang="cs-CZ" sz="1400" dirty="0">
                <a:ea typeface="Calibri" panose="020F0502020204030204" pitchFamily="34" charset="0"/>
              </a:rPr>
              <a:t>, které každý operátor …sítě </a:t>
            </a:r>
            <a:r>
              <a:rPr lang="cs-CZ" sz="1400" b="1" dirty="0">
                <a:highlight>
                  <a:srgbClr val="FFFF00"/>
                </a:highlight>
                <a:ea typeface="Calibri" panose="020F0502020204030204" pitchFamily="34" charset="0"/>
              </a:rPr>
              <a:t>VHCN</a:t>
            </a:r>
            <a:r>
              <a:rPr lang="cs-CZ" sz="1400" dirty="0">
                <a:ea typeface="Calibri" panose="020F0502020204030204" pitchFamily="34" charset="0"/>
              </a:rPr>
              <a:t>, a stanoví alespoň:</a:t>
            </a:r>
          </a:p>
          <a:p>
            <a:pPr marL="360363" indent="0">
              <a:lnSpc>
                <a:spcPct val="100000"/>
              </a:lnSpc>
              <a:spcBef>
                <a:spcPts val="300"/>
              </a:spcBef>
              <a:buClr>
                <a:schemeClr val="accent5"/>
              </a:buClr>
              <a:buSzPct val="100000"/>
              <a:buNone/>
            </a:pPr>
            <a:r>
              <a:rPr lang="cs-CZ" sz="1400" dirty="0">
                <a:ea typeface="Calibri" panose="020F0502020204030204" pitchFamily="34" charset="0"/>
              </a:rPr>
              <a:t>a)	specifikace </a:t>
            </a:r>
            <a:r>
              <a:rPr lang="cs-CZ" sz="1400" b="1" dirty="0">
                <a:highlight>
                  <a:srgbClr val="FFFF00"/>
                </a:highlight>
                <a:ea typeface="Calibri" panose="020F0502020204030204" pitchFamily="34" charset="0"/>
              </a:rPr>
              <a:t>přístupových bodů </a:t>
            </a:r>
            <a:r>
              <a:rPr lang="cs-CZ" sz="1400" dirty="0">
                <a:ea typeface="Calibri" panose="020F0502020204030204" pitchFamily="34" charset="0"/>
              </a:rPr>
              <a:t>budovy a specifikace optických rozhraní;</a:t>
            </a:r>
          </a:p>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specifikace kabelů</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c)	specifikace </a:t>
            </a:r>
            <a:r>
              <a:rPr lang="cs-CZ" sz="1400" b="1" dirty="0">
                <a:highlight>
                  <a:srgbClr val="FFFF00"/>
                </a:highlight>
                <a:ea typeface="Calibri" panose="020F0502020204030204" pitchFamily="34" charset="0"/>
              </a:rPr>
              <a:t>zásuvek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d)	specifikace </a:t>
            </a:r>
            <a:r>
              <a:rPr lang="cs-CZ" sz="1400" b="1" dirty="0">
                <a:highlight>
                  <a:srgbClr val="FFFF00"/>
                </a:highlight>
                <a:ea typeface="Calibri" panose="020F0502020204030204" pitchFamily="34" charset="0"/>
              </a:rPr>
              <a:t>potrubí nebo </a:t>
            </a:r>
            <a:r>
              <a:rPr lang="cs-CZ" sz="1400" b="1" dirty="0" err="1">
                <a:highlight>
                  <a:srgbClr val="FFFF00"/>
                </a:highlight>
                <a:ea typeface="Calibri" panose="020F0502020204030204" pitchFamily="34" charset="0"/>
              </a:rPr>
              <a:t>mikrotrubiček</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e)	technické specifikace potřebné k zabránění </a:t>
            </a:r>
            <a:r>
              <a:rPr lang="cs-CZ" sz="1400" b="1" dirty="0">
                <a:highlight>
                  <a:srgbClr val="FFFF00"/>
                </a:highlight>
                <a:ea typeface="Calibri" panose="020F0502020204030204" pitchFamily="34" charset="0"/>
              </a:rPr>
              <a:t>interferenci s elektrickým vedením</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f)	minimální </a:t>
            </a:r>
            <a:r>
              <a:rPr lang="cs-CZ" sz="1400" b="1" dirty="0">
                <a:highlight>
                  <a:srgbClr val="FFFF00"/>
                </a:highlight>
                <a:ea typeface="Calibri" panose="020F0502020204030204" pitchFamily="34" charset="0"/>
              </a:rPr>
              <a:t>poloměr ohybu</a:t>
            </a:r>
            <a:r>
              <a:rPr lang="cs-CZ" sz="1400" dirty="0">
                <a:ea typeface="Calibri" panose="020F0502020204030204" pitchFamily="34" charset="0"/>
              </a:rPr>
              <a:t>;</a:t>
            </a:r>
          </a:p>
          <a:p>
            <a:pPr marL="360363" indent="0">
              <a:lnSpc>
                <a:spcPct val="100000"/>
              </a:lnSpc>
              <a:spcBef>
                <a:spcPts val="300"/>
              </a:spcBef>
              <a:buClr>
                <a:schemeClr val="accent5"/>
              </a:buClr>
              <a:buSzPct val="100000"/>
              <a:buNone/>
            </a:pPr>
            <a:r>
              <a:rPr lang="cs-CZ" sz="1400" dirty="0">
                <a:ea typeface="Calibri" panose="020F0502020204030204" pitchFamily="34" charset="0"/>
              </a:rPr>
              <a:t>g)	technické </a:t>
            </a:r>
            <a:r>
              <a:rPr lang="cs-CZ" sz="1400" b="1" dirty="0">
                <a:highlight>
                  <a:srgbClr val="FFFF00"/>
                </a:highlight>
                <a:ea typeface="Calibri" panose="020F0502020204030204" pitchFamily="34" charset="0"/>
              </a:rPr>
              <a:t>specifikace kabeláže</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AFB82990-2D14-E44D-CE08-7DB09A098134}"/>
              </a:ext>
            </a:extLst>
          </p:cNvPr>
          <p:cNvSpPr txBox="1">
            <a:spLocks/>
          </p:cNvSpPr>
          <p:nvPr/>
        </p:nvSpPr>
        <p:spPr>
          <a:xfrm>
            <a:off x="4931764" y="1409617"/>
            <a:ext cx="4062334" cy="3525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5"/>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stanoví pro zajištění </a:t>
            </a:r>
            <a:r>
              <a:rPr lang="cs-CZ" sz="1400" dirty="0">
                <a:ea typeface="Calibri" panose="020F0502020204030204" pitchFamily="34" charset="0"/>
              </a:rPr>
              <a:t>tohoto </a:t>
            </a:r>
            <a:r>
              <a:rPr lang="cs-CZ" sz="1400" b="1" dirty="0">
                <a:highlight>
                  <a:srgbClr val="FFFF00"/>
                </a:highlight>
                <a:ea typeface="Calibri" panose="020F0502020204030204" pitchFamily="34" charset="0"/>
              </a:rPr>
              <a:t>souladu</a:t>
            </a:r>
            <a:r>
              <a:rPr lang="cs-CZ" sz="1400" dirty="0">
                <a:ea typeface="Calibri" panose="020F0502020204030204" pitchFamily="34" charset="0"/>
              </a:rPr>
              <a:t> </a:t>
            </a:r>
            <a:r>
              <a:rPr lang="cs-CZ" sz="1400" b="1" dirty="0">
                <a:highlight>
                  <a:srgbClr val="FFFF00"/>
                </a:highlight>
                <a:ea typeface="Calibri" panose="020F0502020204030204" pitchFamily="34" charset="0"/>
              </a:rPr>
              <a:t>postupy</a:t>
            </a:r>
            <a:r>
              <a:rPr lang="cs-CZ" sz="1400" dirty="0">
                <a:ea typeface="Calibri" panose="020F0502020204030204" pitchFamily="34" charset="0"/>
              </a:rPr>
              <a:t>, které by mohly zahrnovat </a:t>
            </a:r>
            <a:r>
              <a:rPr lang="cs-CZ" sz="1400" b="1" dirty="0">
                <a:highlight>
                  <a:srgbClr val="FFFF00"/>
                </a:highlight>
                <a:ea typeface="Calibri" panose="020F0502020204030204" pitchFamily="34" charset="0"/>
              </a:rPr>
              <a:t>kontrolu budov </a:t>
            </a:r>
            <a:r>
              <a:rPr lang="cs-CZ" sz="1400" dirty="0">
                <a:ea typeface="Calibri" panose="020F0502020204030204" pitchFamily="34" charset="0"/>
              </a:rPr>
              <a:t>na místě nebo jejich reprezentativního vzorku…</a:t>
            </a:r>
          </a:p>
          <a:p>
            <a:pPr marL="342900" indent="-342900">
              <a:lnSpc>
                <a:spcPct val="100000"/>
              </a:lnSpc>
              <a:spcBef>
                <a:spcPts val="300"/>
              </a:spcBef>
              <a:buClr>
                <a:schemeClr val="accent5"/>
              </a:buClr>
              <a:buSzPct val="100000"/>
              <a:buFont typeface="+mj-lt"/>
              <a:buAutoNum type="arabicPeriod" startAt="5"/>
            </a:pPr>
            <a:r>
              <a:rPr lang="cs-CZ" sz="1400" b="1" dirty="0">
                <a:ea typeface="Calibri" panose="020F0502020204030204" pitchFamily="34" charset="0"/>
              </a:rPr>
              <a:t>Budovy vybavené v souladu </a:t>
            </a:r>
            <a:r>
              <a:rPr lang="cs-CZ" sz="1400" dirty="0">
                <a:ea typeface="Calibri" panose="020F0502020204030204" pitchFamily="34" charset="0"/>
              </a:rPr>
              <a:t>s tímto článkem jsou </a:t>
            </a:r>
            <a:r>
              <a:rPr lang="cs-CZ" sz="1400" b="1" dirty="0">
                <a:highlight>
                  <a:srgbClr val="FFFF00"/>
                </a:highlight>
                <a:ea typeface="Calibri" panose="020F0502020204030204" pitchFamily="34" charset="0"/>
              </a:rPr>
              <a:t>způsobilé</a:t>
            </a:r>
            <a:r>
              <a:rPr lang="cs-CZ" sz="1400" dirty="0">
                <a:ea typeface="Calibri" panose="020F0502020204030204" pitchFamily="34" charset="0"/>
              </a:rPr>
              <a:t> k </a:t>
            </a:r>
            <a:r>
              <a:rPr lang="cs-CZ" sz="1400" b="1" dirty="0">
                <a:highlight>
                  <a:srgbClr val="FFFF00"/>
                </a:highlight>
                <a:ea typeface="Calibri" panose="020F0502020204030204" pitchFamily="34" charset="0"/>
              </a:rPr>
              <a:t>získání označení „</a:t>
            </a:r>
            <a:r>
              <a:rPr lang="cs-CZ" sz="1400" b="1" dirty="0" err="1">
                <a:highlight>
                  <a:srgbClr val="FFFF00"/>
                </a:highlight>
                <a:ea typeface="Calibri" panose="020F0502020204030204" pitchFamily="34" charset="0"/>
              </a:rPr>
              <a:t>fibre-ready</a:t>
            </a:r>
            <a:r>
              <a:rPr lang="cs-CZ" sz="1400" b="1" dirty="0">
                <a:highlight>
                  <a:srgbClr val="FFFF00"/>
                </a:highlight>
                <a:ea typeface="Calibri" panose="020F0502020204030204" pitchFamily="34" charset="0"/>
              </a:rPr>
              <a:t>“</a:t>
            </a:r>
            <a:r>
              <a:rPr lang="cs-CZ" sz="1400" dirty="0">
                <a:ea typeface="Calibri" panose="020F0502020204030204" pitchFamily="34" charset="0"/>
              </a:rPr>
              <a:t> (na základě dobrovolnosti …)</a:t>
            </a:r>
          </a:p>
          <a:p>
            <a:pPr marL="342900" indent="-342900">
              <a:lnSpc>
                <a:spcPct val="100000"/>
              </a:lnSpc>
              <a:spcBef>
                <a:spcPts val="300"/>
              </a:spcBef>
              <a:buClr>
                <a:schemeClr val="accent5"/>
              </a:buClr>
              <a:buSzPct val="100000"/>
              <a:buFont typeface="+mj-lt"/>
              <a:buAutoNum type="arabicPeriod" startAt="5"/>
            </a:pPr>
            <a:r>
              <a:rPr lang="cs-CZ" sz="1400" dirty="0">
                <a:effectLst/>
                <a:ea typeface="Calibri" panose="020F0502020204030204" pitchFamily="34" charset="0"/>
              </a:rPr>
              <a:t>…Členské státy </a:t>
            </a:r>
            <a:r>
              <a:rPr lang="cs-CZ" sz="1400" b="1" dirty="0">
                <a:effectLst/>
                <a:highlight>
                  <a:srgbClr val="FFFF00"/>
                </a:highlight>
                <a:ea typeface="Calibri" panose="020F0502020204030204" pitchFamily="34" charset="0"/>
              </a:rPr>
              <a:t>identifikují tyto kategorie budov</a:t>
            </a:r>
            <a:r>
              <a:rPr lang="cs-CZ" sz="1400" dirty="0">
                <a:effectLst/>
                <a:ea typeface="Calibri" panose="020F0502020204030204" pitchFamily="34" charset="0"/>
              </a:rPr>
              <a:t> na základě řádně opodstatněných a přiměřených důvodů</a:t>
            </a:r>
          </a:p>
          <a:p>
            <a:pPr marL="342900" indent="-342900">
              <a:lnSpc>
                <a:spcPct val="100000"/>
              </a:lnSpc>
              <a:spcBef>
                <a:spcPts val="300"/>
              </a:spcBef>
              <a:buClr>
                <a:schemeClr val="accent5"/>
              </a:buClr>
              <a:buSzPct val="100000"/>
              <a:buFont typeface="+mj-lt"/>
              <a:buAutoNum type="arabicPeriod" startAt="5"/>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843803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428018" y="1498059"/>
            <a:ext cx="2613498" cy="2985433"/>
          </a:xfrm>
          <a:prstGeom prst="rect">
            <a:avLst/>
          </a:prstGeom>
          <a:noFill/>
          <a:ln>
            <a:solidFill>
              <a:schemeClr val="tx1"/>
            </a:solidFill>
          </a:ln>
        </p:spPr>
        <p:txBody>
          <a:bodyPr wrap="square" lIns="72000" rIns="36000" rtlCol="0">
            <a:noAutofit/>
          </a:bodyPr>
          <a:lstStyle/>
          <a:p>
            <a:pPr algn="ctr"/>
            <a:r>
              <a:rPr lang="cs-CZ" b="1" dirty="0"/>
              <a:t>rok 2010</a:t>
            </a:r>
          </a:p>
          <a:p>
            <a:pPr algn="ctr"/>
            <a:r>
              <a:rPr lang="cs-CZ" b="1" dirty="0"/>
              <a:t>Digitální agenda pro Evropu</a:t>
            </a:r>
          </a:p>
          <a:p>
            <a:pPr algn="ctr"/>
            <a:r>
              <a:rPr lang="cs-CZ" b="1" dirty="0"/>
              <a:t> </a:t>
            </a:r>
          </a:p>
          <a:p>
            <a:pPr marL="285750" indent="-285750">
              <a:buFont typeface="Arial" panose="020B0604020202020204" pitchFamily="34" charset="0"/>
              <a:buChar char="•"/>
            </a:pPr>
            <a:r>
              <a:rPr lang="cs-CZ" sz="1400" dirty="0"/>
              <a:t>do roku 2013 pro všechny  základní širokopásmové připojení; </a:t>
            </a:r>
          </a:p>
          <a:p>
            <a:pPr marL="285750" indent="-285750">
              <a:buFont typeface="Arial" panose="020B0604020202020204" pitchFamily="34" charset="0"/>
              <a:buChar char="•"/>
            </a:pPr>
            <a:r>
              <a:rPr lang="cs-CZ" sz="1400" dirty="0"/>
              <a:t>do roku 2020 pro všechny rychlosti vyšší než 30 Mb/s a více jak 50 % domácností mělo vyšší než 100 Mb/s.</a:t>
            </a:r>
          </a:p>
          <a:p>
            <a:pPr algn="ctr"/>
            <a:r>
              <a:rPr lang="cs-CZ"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rtlCol="0">
            <a:noAutofit/>
          </a:bodyPr>
          <a:lstStyle/>
          <a:p>
            <a:pPr algn="ctr"/>
            <a:r>
              <a:rPr lang="cs-CZ" b="1" dirty="0"/>
              <a:t>15.5 2014</a:t>
            </a:r>
          </a:p>
          <a:p>
            <a:pPr algn="ctr"/>
            <a:r>
              <a:rPr lang="cs-CZ" b="1" dirty="0"/>
              <a:t>Směrnice 2014/61/EU</a:t>
            </a:r>
          </a:p>
          <a:p>
            <a:pPr algn="ctr"/>
            <a:r>
              <a:rPr lang="cs-CZ" sz="1400" b="1" dirty="0"/>
              <a:t>BCRD – Broadband </a:t>
            </a:r>
            <a:r>
              <a:rPr lang="en-GB" sz="1400" b="1" dirty="0"/>
              <a:t>Cost Reduction Directive </a:t>
            </a:r>
            <a:r>
              <a:rPr lang="cs-CZ" sz="1050" i="1" dirty="0"/>
              <a:t>(</a:t>
            </a:r>
            <a:r>
              <a:rPr lang="cs-CZ" sz="1050" b="0" i="1" u="none" strike="noStrike" baseline="0" dirty="0"/>
              <a:t>Sm</a:t>
            </a:r>
            <a:r>
              <a:rPr lang="cs-CZ" sz="1050" i="1" dirty="0"/>
              <a:t>ě</a:t>
            </a:r>
            <a:r>
              <a:rPr lang="cs-CZ" sz="1050" b="0" i="1" u="none" strike="noStrike" baseline="0" dirty="0"/>
              <a:t>rnice o snižování nákladů na širokopásmové připojení)</a:t>
            </a:r>
            <a:endParaRPr lang="cs-CZ" sz="1050" b="1" i="1" dirty="0"/>
          </a:p>
          <a:p>
            <a:pPr>
              <a:spcBef>
                <a:spcPts val="600"/>
              </a:spcBef>
            </a:pPr>
            <a:r>
              <a:rPr lang="cs-CZ" sz="1400" b="1" dirty="0"/>
              <a:t>Plánované k řešení:</a:t>
            </a:r>
          </a:p>
          <a:p>
            <a:pPr marL="285750" indent="-285750">
              <a:buFont typeface="Arial" panose="020B0604020202020204" pitchFamily="34" charset="0"/>
              <a:buChar char="•"/>
            </a:pPr>
            <a:r>
              <a:rPr lang="cs-CZ" sz="1400" dirty="0"/>
              <a:t>neefektivnost - vysoké náklady stavebních prací, nedostatek informací o stávající fyzické infrastruktuře;</a:t>
            </a:r>
          </a:p>
          <a:p>
            <a:pPr marL="285750" indent="-285750">
              <a:buFont typeface="Arial" panose="020B0604020202020204" pitchFamily="34" charset="0"/>
              <a:buChar char="•"/>
            </a:pPr>
            <a:r>
              <a:rPr lang="cs-CZ" sz="1400" b="1" dirty="0"/>
              <a:t>překážky</a:t>
            </a:r>
            <a:r>
              <a:rPr lang="cs-CZ" sz="1400" dirty="0"/>
              <a:t> spojené se </a:t>
            </a:r>
            <a:r>
              <a:rPr lang="cs-CZ" sz="1400" b="1" dirty="0"/>
              <a:t>společným</a:t>
            </a:r>
            <a:r>
              <a:rPr lang="cs-CZ" sz="1400" dirty="0"/>
              <a:t> </a:t>
            </a:r>
            <a:r>
              <a:rPr lang="cs-CZ" sz="1400" b="1" dirty="0"/>
              <a:t>plánováním</a:t>
            </a:r>
            <a:r>
              <a:rPr lang="cs-CZ" sz="1400" dirty="0"/>
              <a:t> stavebních pracích;</a:t>
            </a:r>
          </a:p>
          <a:p>
            <a:pPr marL="285750" indent="-285750">
              <a:buFont typeface="Arial" panose="020B0604020202020204" pitchFamily="34" charset="0"/>
              <a:buChar char="•"/>
            </a:pPr>
            <a:r>
              <a:rPr lang="cs-CZ" sz="1400" b="1" dirty="0"/>
              <a:t>neefektivnost</a:t>
            </a:r>
            <a:r>
              <a:rPr lang="cs-CZ" sz="1400" dirty="0"/>
              <a:t> v oblasti </a:t>
            </a:r>
            <a:r>
              <a:rPr lang="cs-CZ" sz="1400" b="1" dirty="0"/>
              <a:t>správních</a:t>
            </a:r>
            <a:r>
              <a:rPr lang="cs-CZ" sz="1400" dirty="0"/>
              <a:t> </a:t>
            </a:r>
            <a:r>
              <a:rPr lang="cs-CZ" sz="1400" b="1" dirty="0"/>
              <a:t>povolení</a:t>
            </a:r>
            <a:r>
              <a:rPr lang="cs-CZ" sz="1400" dirty="0"/>
              <a:t>, různorodost a složitost povolení;</a:t>
            </a:r>
          </a:p>
          <a:p>
            <a:pPr marL="285750" indent="-285750">
              <a:buFont typeface="Arial" panose="020B0604020202020204" pitchFamily="34" charset="0"/>
              <a:buChar char="•"/>
            </a:pPr>
            <a:r>
              <a:rPr lang="cs-CZ" sz="1400" dirty="0"/>
              <a:t>přístup k </a:t>
            </a:r>
            <a:r>
              <a:rPr lang="cs-CZ" sz="1400" b="1" dirty="0"/>
              <a:t>vedením</a:t>
            </a:r>
            <a:r>
              <a:rPr lang="cs-CZ" sz="1400" dirty="0"/>
              <a:t> v </a:t>
            </a:r>
            <a:r>
              <a:rPr lang="cs-CZ" sz="1400" b="1" dirty="0"/>
              <a:t>budovách</a:t>
            </a:r>
            <a:r>
              <a:rPr lang="cs-CZ" sz="1400" dirty="0"/>
              <a:t>.</a:t>
            </a:r>
          </a:p>
        </p:txBody>
      </p:sp>
      <p:sp>
        <p:nvSpPr>
          <p:cNvPr id="12" name="Šipka: doprava 11">
            <a:extLst>
              <a:ext uri="{FF2B5EF4-FFF2-40B4-BE49-F238E27FC236}">
                <a16:creationId xmlns:a16="http://schemas.microsoft.com/office/drawing/2014/main" id="{38C3547D-D40F-FFAF-61E0-FFDE017C7322}"/>
              </a:ext>
            </a:extLst>
          </p:cNvPr>
          <p:cNvSpPr/>
          <p:nvPr/>
        </p:nvSpPr>
        <p:spPr>
          <a:xfrm>
            <a:off x="3238984"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8228542" y="2815073"/>
            <a:ext cx="497004"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557719" y="2457855"/>
            <a:ext cx="236057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52673" y="245785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801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hlavní informace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50</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543493" y="1410851"/>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10. Fyzická infrastruktura v budovách a optické rozvody</a:t>
            </a:r>
          </a:p>
          <a:p>
            <a:pPr>
              <a:lnSpc>
                <a:spcPct val="100000"/>
              </a:lnSpc>
              <a:spcBef>
                <a:spcPts val="300"/>
              </a:spcBef>
              <a:buClr>
                <a:schemeClr val="accent5"/>
              </a:buClr>
              <a:buSzPct val="150000"/>
            </a:pPr>
            <a:r>
              <a:rPr lang="pl-PL" sz="1100" dirty="0">
                <a:solidFill>
                  <a:srgbClr val="3D3D3D"/>
                </a:solidFill>
                <a:latin typeface="Arial" panose="020B0604020202020204" pitchFamily="34" charset="0"/>
              </a:rPr>
              <a:t>... </a:t>
            </a:r>
            <a:r>
              <a:rPr lang="pl-PL" sz="1100" b="1" dirty="0">
                <a:solidFill>
                  <a:srgbClr val="3D3D3D"/>
                </a:solidFill>
                <a:latin typeface="Arial" panose="020B0604020202020204" pitchFamily="34" charset="0"/>
              </a:rPr>
              <a:t>nově a</a:t>
            </a:r>
            <a:r>
              <a:rPr lang="pl-PL" sz="1100" dirty="0">
                <a:solidFill>
                  <a:srgbClr val="3D3D3D"/>
                </a:solidFill>
                <a:latin typeface="Arial" panose="020B0604020202020204" pitchFamily="34" charset="0"/>
              </a:rPr>
              <a:t> rozsáhle rekonstruované </a:t>
            </a:r>
            <a:r>
              <a:rPr lang="pl-PL" sz="1100" b="1" dirty="0">
                <a:solidFill>
                  <a:srgbClr val="3D3D3D"/>
                </a:solidFill>
                <a:latin typeface="Arial" panose="020B0604020202020204" pitchFamily="34" charset="0"/>
              </a:rPr>
              <a:t>budovy</a:t>
            </a:r>
            <a:r>
              <a:rPr lang="pl-PL" sz="1100" dirty="0">
                <a:solidFill>
                  <a:srgbClr val="3D3D3D"/>
                </a:solidFill>
                <a:latin typeface="Arial" panose="020B0604020202020204" pitchFamily="34" charset="0"/>
              </a:rPr>
              <a:t> ...  </a:t>
            </a:r>
            <a:r>
              <a:rPr lang="pl-PL" sz="1100" b="1" dirty="0">
                <a:solidFill>
                  <a:srgbClr val="3D3D3D"/>
                </a:solidFill>
                <a:latin typeface="Arial" panose="020B0604020202020204" pitchFamily="34" charset="0"/>
              </a:rPr>
              <a:t>musí být </a:t>
            </a:r>
            <a:r>
              <a:rPr lang="pl-PL" sz="1100" dirty="0">
                <a:solidFill>
                  <a:srgbClr val="3D3D3D"/>
                </a:solidFill>
                <a:latin typeface="Arial" panose="020B0604020202020204" pitchFamily="34" charset="0"/>
              </a:rPr>
              <a:t>vybaveny </a:t>
            </a:r>
            <a:r>
              <a:rPr lang="pl-PL" sz="1100" b="1" dirty="0">
                <a:solidFill>
                  <a:srgbClr val="3D3D3D"/>
                </a:solidFill>
                <a:latin typeface="Arial" panose="020B0604020202020204" pitchFamily="34" charset="0"/>
              </a:rPr>
              <a:t>fyzickou infrastrukturou připravenou </a:t>
            </a:r>
            <a:r>
              <a:rPr lang="pl-PL" sz="1100" dirty="0">
                <a:solidFill>
                  <a:srgbClr val="3D3D3D"/>
                </a:solidFill>
                <a:latin typeface="Arial" panose="020B0604020202020204" pitchFamily="34" charset="0"/>
              </a:rPr>
              <a:t>pro </a:t>
            </a:r>
            <a:r>
              <a:rPr lang="pl-PL" sz="1100" b="1" dirty="0">
                <a:solidFill>
                  <a:srgbClr val="3D3D3D"/>
                </a:solidFill>
                <a:latin typeface="Arial" panose="020B0604020202020204" pitchFamily="34" charset="0"/>
              </a:rPr>
              <a:t>optické vlákno </a:t>
            </a:r>
            <a:r>
              <a:rPr lang="pl-PL" sz="1100" dirty="0">
                <a:solidFill>
                  <a:srgbClr val="3D3D3D"/>
                </a:solidFill>
                <a:latin typeface="Arial" panose="020B0604020202020204" pitchFamily="34" charset="0"/>
              </a:rPr>
              <a:t>v budově a </a:t>
            </a:r>
            <a:r>
              <a:rPr lang="pl-PL" sz="1100" b="1" dirty="0">
                <a:solidFill>
                  <a:srgbClr val="3D3D3D"/>
                </a:solidFill>
                <a:latin typeface="Arial" panose="020B0604020202020204" pitchFamily="34" charset="0"/>
              </a:rPr>
              <a:t>optickými rozvody</a:t>
            </a:r>
            <a:r>
              <a:rPr lang="pl-PL" sz="1100" dirty="0">
                <a:solidFill>
                  <a:srgbClr val="3D3D3D"/>
                </a:solidFill>
                <a:latin typeface="Arial" panose="020B0604020202020204" pitchFamily="34" charset="0"/>
              </a:rPr>
              <a:t> v budově, včetně přípojek až k fyzickému bodu, kde se koncový uživatel připojuje k veřejné síti,</a:t>
            </a:r>
          </a:p>
          <a:p>
            <a:pPr>
              <a:lnSpc>
                <a:spcPct val="100000"/>
              </a:lnSpc>
              <a:spcBef>
                <a:spcPts val="300"/>
              </a:spcBef>
              <a:buClr>
                <a:schemeClr val="accent5"/>
              </a:buClr>
              <a:buSzPct val="150000"/>
            </a:pPr>
            <a:r>
              <a:rPr lang="pl-PL" sz="1100" b="1" dirty="0">
                <a:solidFill>
                  <a:srgbClr val="3D3D3D"/>
                </a:solidFill>
                <a:latin typeface="Arial" panose="020B0604020202020204" pitchFamily="34" charset="0"/>
              </a:rPr>
              <a:t>Státy na základě osvědčených postupů přijmou příslušné normy nebo technické specifikace</a:t>
            </a:r>
            <a:r>
              <a:rPr lang="pl-PL" sz="1100" dirty="0">
                <a:solidFill>
                  <a:srgbClr val="3D3D3D"/>
                </a:solidFill>
                <a:latin typeface="Arial" panose="020B0604020202020204" pitchFamily="34" charset="0"/>
              </a:rPr>
              <a:t>, pro provádění vybavení rozvody...  normy nebo technické specifikace musí snadno umožňovat běžné činnosti,</a:t>
            </a:r>
          </a:p>
          <a:p>
            <a:pPr>
              <a:lnSpc>
                <a:spcPct val="100000"/>
              </a:lnSpc>
              <a:spcBef>
                <a:spcPts val="300"/>
              </a:spcBef>
              <a:buClr>
                <a:schemeClr val="accent5"/>
              </a:buClr>
              <a:buSzPct val="150000"/>
            </a:pPr>
            <a:r>
              <a:rPr lang="cs-CZ" sz="1100" dirty="0">
                <a:solidFill>
                  <a:srgbClr val="3D3D3D"/>
                </a:solidFill>
                <a:latin typeface="Arial" panose="020B0604020202020204" pitchFamily="34" charset="0"/>
              </a:rPr>
              <a:t>státy zajistí dodržování norem …</a:t>
            </a:r>
            <a:endParaRPr lang="pl-PL" sz="1100" dirty="0">
              <a:solidFill>
                <a:srgbClr val="3D3D3D"/>
              </a:solidFill>
              <a:latin typeface="Arial" panose="020B0604020202020204" pitchFamily="34" charset="0"/>
            </a:endParaRPr>
          </a:p>
        </p:txBody>
      </p:sp>
      <p:sp>
        <p:nvSpPr>
          <p:cNvPr id="3" name="Content Placeholder 1">
            <a:extLst>
              <a:ext uri="{FF2B5EF4-FFF2-40B4-BE49-F238E27FC236}">
                <a16:creationId xmlns:a16="http://schemas.microsoft.com/office/drawing/2014/main" id="{AB8D20F2-890C-4D01-9B9C-D0FC08589938}"/>
              </a:ext>
            </a:extLst>
          </p:cNvPr>
          <p:cNvSpPr txBox="1">
            <a:spLocks/>
          </p:cNvSpPr>
          <p:nvPr/>
        </p:nvSpPr>
        <p:spPr>
          <a:xfrm>
            <a:off x="4862919" y="1439606"/>
            <a:ext cx="3960813" cy="3703894"/>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Clr>
                <a:schemeClr val="accent5"/>
              </a:buClr>
              <a:buSzPct val="150000"/>
              <a:buNone/>
            </a:pPr>
            <a:r>
              <a:rPr lang="cs-CZ" sz="1100" b="1" u="sng" dirty="0">
                <a:solidFill>
                  <a:schemeClr val="accent1"/>
                </a:solidFill>
                <a:latin typeface="Arial" panose="020B0604020202020204" pitchFamily="34" charset="0"/>
              </a:rPr>
              <a:t>Možné vstupní vodítko do problematiky vnitřních rozvodů </a:t>
            </a:r>
            <a:r>
              <a:rPr lang="cs-CZ" sz="1100" dirty="0">
                <a:solidFill>
                  <a:schemeClr val="accent1"/>
                </a:solidFill>
                <a:latin typeface="Arial" panose="020B0604020202020204" pitchFamily="34" charset="0"/>
              </a:rPr>
              <a:t>v bytových domech lze najít na stránkách ČKAIT – autoři upozorňují, že je nutná aktualizace dokumentu</a:t>
            </a:r>
          </a:p>
          <a:p>
            <a:pPr marL="0" indent="0">
              <a:lnSpc>
                <a:spcPct val="120000"/>
              </a:lnSpc>
              <a:buClr>
                <a:schemeClr val="accent5"/>
              </a:buClr>
              <a:buSzPct val="150000"/>
              <a:buNone/>
            </a:pPr>
            <a:r>
              <a:rPr lang="cs-CZ" sz="1100" i="1" u="sng" dirty="0">
                <a:solidFill>
                  <a:schemeClr val="accent1"/>
                </a:solidFill>
                <a:latin typeface="Arial" panose="020B0604020202020204" pitchFamily="34" charset="0"/>
              </a:rPr>
              <a:t>https://profesis.ckait.cz/dokumenty-ckait/tp-1-25/</a:t>
            </a:r>
          </a:p>
          <a:p>
            <a:pPr marL="0" indent="0">
              <a:lnSpc>
                <a:spcPct val="120000"/>
              </a:lnSpc>
              <a:buClr>
                <a:schemeClr val="accent5"/>
              </a:buClr>
              <a:buSzPct val="150000"/>
              <a:buNone/>
            </a:pPr>
            <a:endParaRPr lang="cs-CZ" sz="1100" dirty="0">
              <a:solidFill>
                <a:srgbClr val="3D3D3D"/>
              </a:solidFill>
              <a:latin typeface="Arial" panose="020B0604020202020204" pitchFamily="34" charset="0"/>
            </a:endParaRPr>
          </a:p>
        </p:txBody>
      </p:sp>
      <p:pic>
        <p:nvPicPr>
          <p:cNvPr id="12" name="Obrázek 11">
            <a:extLst>
              <a:ext uri="{FF2B5EF4-FFF2-40B4-BE49-F238E27FC236}">
                <a16:creationId xmlns:a16="http://schemas.microsoft.com/office/drawing/2014/main" id="{A503F971-8FF4-D471-9547-E4409CC1C337}"/>
              </a:ext>
            </a:extLst>
          </p:cNvPr>
          <p:cNvPicPr>
            <a:picLocks noChangeAspect="1"/>
          </p:cNvPicPr>
          <p:nvPr/>
        </p:nvPicPr>
        <p:blipFill>
          <a:blip r:embed="rId3"/>
          <a:stretch>
            <a:fillRect/>
          </a:stretch>
        </p:blipFill>
        <p:spPr>
          <a:xfrm>
            <a:off x="4933309" y="2397991"/>
            <a:ext cx="2058568" cy="2704122"/>
          </a:xfrm>
          <a:prstGeom prst="rect">
            <a:avLst/>
          </a:prstGeom>
        </p:spPr>
      </p:pic>
      <p:sp>
        <p:nvSpPr>
          <p:cNvPr id="13" name="TextovéPole 12">
            <a:extLst>
              <a:ext uri="{FF2B5EF4-FFF2-40B4-BE49-F238E27FC236}">
                <a16:creationId xmlns:a16="http://schemas.microsoft.com/office/drawing/2014/main" id="{87D0F4CB-08FB-8E7A-BD73-CE9B04AD4C80}"/>
              </a:ext>
            </a:extLst>
          </p:cNvPr>
          <p:cNvSpPr txBox="1"/>
          <p:nvPr/>
        </p:nvSpPr>
        <p:spPr>
          <a:xfrm>
            <a:off x="7023472" y="2397991"/>
            <a:ext cx="1768665" cy="2691490"/>
          </a:xfrm>
          <a:prstGeom prst="rect">
            <a:avLst/>
          </a:prstGeom>
          <a:noFill/>
          <a:ln>
            <a:solidFill>
              <a:schemeClr val="bg1">
                <a:lumMod val="65000"/>
              </a:schemeClr>
            </a:solidFill>
          </a:ln>
        </p:spPr>
        <p:txBody>
          <a:bodyPr wrap="square" rtlCol="0">
            <a:noAutofit/>
          </a:bodyPr>
          <a:lstStyle/>
          <a:p>
            <a:r>
              <a:rPr lang="cs-CZ" sz="1100" u="sng" dirty="0"/>
              <a:t>Příklady aktualizovaných předpisů</a:t>
            </a:r>
          </a:p>
          <a:p>
            <a:pPr marL="171450" indent="-171450">
              <a:buFont typeface="Arial" panose="020B0604020202020204" pitchFamily="34" charset="0"/>
              <a:buChar char="•"/>
            </a:pPr>
            <a:r>
              <a:rPr lang="cs-CZ" sz="1100" dirty="0"/>
              <a:t>127/2005 Sb.</a:t>
            </a:r>
          </a:p>
          <a:p>
            <a:pPr marL="171450" indent="-171450">
              <a:buFont typeface="Arial" panose="020B0604020202020204" pitchFamily="34" charset="0"/>
              <a:buChar char="•"/>
            </a:pPr>
            <a:r>
              <a:rPr lang="cs-CZ" sz="1100" dirty="0"/>
              <a:t>416/2009 Sb.</a:t>
            </a:r>
          </a:p>
          <a:p>
            <a:pPr marL="171450" indent="-171450">
              <a:buFont typeface="Arial" panose="020B0604020202020204" pitchFamily="34" charset="0"/>
              <a:buChar char="•"/>
            </a:pPr>
            <a:r>
              <a:rPr lang="cs-CZ" sz="1100" dirty="0"/>
              <a:t>194/2017 Sb.</a:t>
            </a:r>
          </a:p>
          <a:p>
            <a:pPr marL="171450" indent="-171450">
              <a:buFont typeface="Arial" panose="020B0604020202020204" pitchFamily="34" charset="0"/>
              <a:buChar char="•"/>
            </a:pPr>
            <a:r>
              <a:rPr lang="cs-CZ" sz="1100" dirty="0"/>
              <a:t>283/2021 Sb. včetně vyhlášek</a:t>
            </a:r>
          </a:p>
          <a:p>
            <a:pPr marL="171450" indent="-171450">
              <a:buFont typeface="Arial" panose="020B0604020202020204" pitchFamily="34" charset="0"/>
              <a:buChar char="•"/>
            </a:pPr>
            <a:r>
              <a:rPr lang="cs-CZ" sz="1100" dirty="0"/>
              <a:t>a další…. </a:t>
            </a:r>
          </a:p>
        </p:txBody>
      </p:sp>
    </p:spTree>
    <p:extLst>
      <p:ext uri="{BB962C8B-B14F-4D97-AF65-F5344CB8AC3E}">
        <p14:creationId xmlns:p14="http://schemas.microsoft.com/office/powerpoint/2010/main" val="2679992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GIA - </a:t>
            </a:r>
            <a:r>
              <a:rPr lang="cs-CZ" sz="1800" b="1" u="sng" dirty="0">
                <a:latin typeface="Arial" panose="020B0604020202020204" pitchFamily="34" charset="0"/>
              </a:rPr>
              <a:t>Fyzická infrastruktura v budovách a optické rozvody</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51</a:t>
            </a:fld>
            <a:endParaRPr lang="en-GB"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3628103" y="1384300"/>
            <a:ext cx="5427407" cy="3703894"/>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spcBef>
                <a:spcPts val="600"/>
              </a:spcBef>
              <a:buClr>
                <a:schemeClr val="accent5"/>
              </a:buClr>
              <a:buSzPct val="150000"/>
              <a:buNone/>
            </a:pPr>
            <a:r>
              <a:rPr lang="cs-CZ" sz="1100" b="1" u="sng" dirty="0">
                <a:solidFill>
                  <a:schemeClr val="accent1"/>
                </a:solidFill>
                <a:latin typeface="Arial" panose="020B0604020202020204" pitchFamily="34" charset="0"/>
              </a:rPr>
              <a:t>Zejména upozorňujeme na …:</a:t>
            </a:r>
          </a:p>
          <a:p>
            <a:pPr marL="172800" indent="-172800">
              <a:lnSpc>
                <a:spcPct val="100000"/>
              </a:lnSpc>
              <a:spcBef>
                <a:spcPts val="300"/>
              </a:spcBef>
              <a:buClr>
                <a:schemeClr val="accent5"/>
              </a:buClr>
              <a:buSzPct val="150000"/>
            </a:pPr>
            <a:r>
              <a:rPr lang="cs-CZ" sz="1100" dirty="0">
                <a:solidFill>
                  <a:srgbClr val="3D3D3D"/>
                </a:solidFill>
                <a:latin typeface="Arial" panose="020B0604020202020204" pitchFamily="34" charset="0"/>
              </a:rPr>
              <a:t>„… </a:t>
            </a:r>
            <a:r>
              <a:rPr lang="pl-PL" sz="1100" dirty="0">
                <a:solidFill>
                  <a:srgbClr val="3D3D3D"/>
                </a:solidFill>
                <a:latin typeface="Arial" panose="020B0604020202020204" pitchFamily="34" charset="0"/>
              </a:rPr>
              <a:t>Státy na základě osvědčených postupů přijmou příslušné normy nebo technické specifikace...”</a:t>
            </a:r>
            <a:br>
              <a:rPr lang="pl-PL" sz="1100" dirty="0">
                <a:solidFill>
                  <a:srgbClr val="3D3D3D"/>
                </a:solidFill>
                <a:latin typeface="Arial" panose="020B0604020202020204" pitchFamily="34" charset="0"/>
              </a:rPr>
            </a:br>
            <a:r>
              <a:rPr lang="pl-PL" sz="1100" dirty="0">
                <a:solidFill>
                  <a:srgbClr val="3D3D3D"/>
                </a:solidFill>
                <a:latin typeface="Arial" panose="020B0604020202020204" pitchFamily="34" charset="0"/>
              </a:rPr>
              <a:t>V našem případě se bude jednat o seočasně revidovanou normu </a:t>
            </a:r>
            <a:r>
              <a:rPr lang="pl-PL" sz="1100" b="1" dirty="0">
                <a:solidFill>
                  <a:srgbClr val="3D3D3D"/>
                </a:solidFill>
                <a:latin typeface="Arial" panose="020B0604020202020204" pitchFamily="34" charset="0"/>
              </a:rPr>
              <a:t>ČSN 33 2130 ev.4</a:t>
            </a:r>
            <a:r>
              <a:rPr lang="pl-PL" sz="1100" dirty="0">
                <a:solidFill>
                  <a:srgbClr val="3D3D3D"/>
                </a:solidFill>
                <a:latin typeface="Arial" panose="020B0604020202020204" pitchFamily="34" charset="0"/>
              </a:rPr>
              <a:t>, ale tato norma není elek. komunikace vyhovující (tato cílí hlavně NN rozvody).</a:t>
            </a:r>
          </a:p>
          <a:p>
            <a:pPr marL="172800" indent="-172800">
              <a:lnSpc>
                <a:spcPct val="100000"/>
              </a:lnSpc>
              <a:spcBef>
                <a:spcPts val="300"/>
              </a:spcBef>
              <a:buClr>
                <a:schemeClr val="accent5"/>
              </a:buClr>
              <a:buSzPct val="150000"/>
            </a:pPr>
            <a:r>
              <a:rPr lang="pl-PL" sz="1100" dirty="0">
                <a:solidFill>
                  <a:srgbClr val="3D3D3D"/>
                </a:solidFill>
                <a:latin typeface="Arial" panose="020B0604020202020204" pitchFamily="34" charset="0"/>
              </a:rPr>
              <a:t>V návaznosti na povinnosti GIA, bude nutno revidovat i ČSN 342300 ed.2 (</a:t>
            </a:r>
            <a:r>
              <a:rPr lang="pl-PL" sz="1100" i="1" dirty="0">
                <a:solidFill>
                  <a:srgbClr val="3D3D3D"/>
                </a:solidFill>
                <a:latin typeface="Arial" panose="020B0604020202020204" pitchFamily="34" charset="0"/>
              </a:rPr>
              <a:t>Předpisy pro vnitřní rozvody vedení elektronických komunikací).</a:t>
            </a:r>
          </a:p>
          <a:p>
            <a:pPr marL="172800" indent="-172800">
              <a:lnSpc>
                <a:spcPct val="100000"/>
              </a:lnSpc>
              <a:spcBef>
                <a:spcPts val="300"/>
              </a:spcBef>
              <a:buClr>
                <a:schemeClr val="accent5"/>
              </a:buClr>
              <a:buSzPct val="150000"/>
            </a:pPr>
            <a:r>
              <a:rPr lang="pl-PL" sz="1100" i="1" dirty="0">
                <a:solidFill>
                  <a:srgbClr val="3D3D3D"/>
                </a:solidFill>
                <a:latin typeface="Arial" panose="020B0604020202020204" pitchFamily="34" charset="0"/>
              </a:rPr>
              <a:t>Revize se bude týkat zejména.. „10. Fyzická infrastruktura v budovách.” viz GIA</a:t>
            </a:r>
          </a:p>
          <a:p>
            <a:pPr>
              <a:lnSpc>
                <a:spcPct val="100000"/>
              </a:lnSpc>
              <a:spcBef>
                <a:spcPts val="0"/>
              </a:spcBef>
              <a:buClr>
                <a:schemeClr val="accent5"/>
              </a:buClr>
              <a:buSzPct val="150000"/>
            </a:pPr>
            <a:r>
              <a:rPr lang="pl-PL" sz="1100" b="1" dirty="0">
                <a:solidFill>
                  <a:srgbClr val="3D3D3D"/>
                </a:solidFill>
              </a:rPr>
              <a:t>Povinnosti:</a:t>
            </a:r>
          </a:p>
          <a:p>
            <a:pPr marL="361950" indent="-96838">
              <a:lnSpc>
                <a:spcPct val="100000"/>
              </a:lnSpc>
              <a:spcBef>
                <a:spcPts val="0"/>
              </a:spcBef>
            </a:pPr>
            <a:r>
              <a:rPr lang="cs-CZ" sz="1100" dirty="0">
                <a:effectLst/>
                <a:ea typeface="Calibri" panose="020F0502020204030204" pitchFamily="34" charset="0"/>
              </a:rPr>
              <a:t>„…členské státy </a:t>
            </a:r>
            <a:r>
              <a:rPr lang="cs-CZ" sz="1100" b="1" i="1" dirty="0">
                <a:effectLst/>
                <a:ea typeface="Calibri" panose="020F0502020204030204" pitchFamily="34" charset="0"/>
              </a:rPr>
              <a:t>po konzultaci </a:t>
            </a:r>
            <a:r>
              <a:rPr lang="cs-CZ" sz="1100" b="1" i="1" dirty="0">
                <a:effectLst/>
                <a:highlight>
                  <a:srgbClr val="FFFF00"/>
                </a:highlight>
                <a:ea typeface="Calibri" panose="020F0502020204030204" pitchFamily="34" charset="0"/>
              </a:rPr>
              <a:t>se zainteresovanými stranami</a:t>
            </a:r>
            <a:r>
              <a:rPr lang="cs-CZ" sz="1100" b="1" i="1" dirty="0">
                <a:effectLst/>
                <a:ea typeface="Calibri" panose="020F0502020204030204" pitchFamily="34" charset="0"/>
              </a:rPr>
              <a:t> a na základě </a:t>
            </a:r>
            <a:r>
              <a:rPr lang="cs-CZ" sz="1100" b="1" i="1" dirty="0">
                <a:effectLst/>
                <a:highlight>
                  <a:srgbClr val="FFFF00"/>
                </a:highlight>
                <a:ea typeface="Calibri" panose="020F0502020204030204" pitchFamily="34" charset="0"/>
              </a:rPr>
              <a:t>osvědčených postupů v daném odvětví</a:t>
            </a:r>
            <a:r>
              <a:rPr lang="cs-CZ" sz="1100" dirty="0">
                <a:effectLst/>
                <a:highlight>
                  <a:srgbClr val="FFFF00"/>
                </a:highlight>
                <a:ea typeface="Calibri" panose="020F0502020204030204" pitchFamily="34" charset="0"/>
              </a:rPr>
              <a:t> </a:t>
            </a:r>
            <a:r>
              <a:rPr lang="cs-CZ" sz="1100" dirty="0">
                <a:effectLst/>
                <a:ea typeface="Calibri" panose="020F0502020204030204" pitchFamily="34" charset="0"/>
              </a:rPr>
              <a:t>přijmou příslušné normy nebo technické specifikace……..stanoví alespoň:</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a)	specifikace přístupových bodů budovy a specifikace optických rozhraní;</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b)	specifikace kabelů;</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c)	specifikace zásuvek;</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d)	specifikace </a:t>
            </a:r>
            <a:r>
              <a:rPr lang="cs-CZ" sz="1100" b="1" i="1" dirty="0">
                <a:effectLst/>
                <a:ea typeface="Calibri" panose="020F0502020204030204" pitchFamily="34" charset="0"/>
              </a:rPr>
              <a:t>potrubí</a:t>
            </a:r>
            <a:r>
              <a:rPr lang="cs-CZ" sz="1100" dirty="0">
                <a:effectLst/>
                <a:ea typeface="Calibri" panose="020F0502020204030204" pitchFamily="34" charset="0"/>
              </a:rPr>
              <a:t> nebo </a:t>
            </a:r>
            <a:r>
              <a:rPr lang="cs-CZ" sz="1100" dirty="0" err="1">
                <a:effectLst/>
                <a:ea typeface="Calibri" panose="020F0502020204030204" pitchFamily="34" charset="0"/>
              </a:rPr>
              <a:t>mikrotrubiček</a:t>
            </a:r>
            <a:r>
              <a:rPr lang="cs-CZ" sz="1100" dirty="0">
                <a:effectLst/>
                <a:ea typeface="Calibri" panose="020F0502020204030204" pitchFamily="34" charset="0"/>
              </a:rPr>
              <a:t>;</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e)	technické specifikace potřebné k zabránění interferenci s elektrickým vedením;</a:t>
            </a:r>
            <a:endParaRPr lang="cs-CZ" sz="1100" dirty="0">
              <a:effectLst/>
              <a:ea typeface="Times New Roman" panose="02020603050405020304" pitchFamily="18" charset="0"/>
            </a:endParaRPr>
          </a:p>
          <a:p>
            <a:pPr marL="715963" indent="-266700">
              <a:lnSpc>
                <a:spcPct val="100000"/>
              </a:lnSpc>
              <a:spcBef>
                <a:spcPts val="0"/>
              </a:spcBef>
              <a:buNone/>
            </a:pPr>
            <a:r>
              <a:rPr lang="cs-CZ" sz="1100" dirty="0">
                <a:effectLst/>
                <a:ea typeface="Calibri" panose="020F0502020204030204" pitchFamily="34" charset="0"/>
              </a:rPr>
              <a:t>f)	minimální poloměr ohybu;</a:t>
            </a:r>
            <a:endParaRPr lang="cs-CZ" sz="1100" dirty="0">
              <a:effectLst/>
              <a:ea typeface="Times New Roman" panose="02020603050405020304" pitchFamily="18" charset="0"/>
            </a:endParaRPr>
          </a:p>
          <a:p>
            <a:pPr marL="715963" indent="-266700">
              <a:lnSpc>
                <a:spcPct val="100000"/>
              </a:lnSpc>
              <a:spcBef>
                <a:spcPts val="0"/>
              </a:spcBef>
              <a:buNone/>
            </a:pPr>
            <a:r>
              <a:rPr lang="cs-CZ" sz="1100" i="1" dirty="0">
                <a:effectLst/>
                <a:ea typeface="Calibri" panose="020F0502020204030204" pitchFamily="34" charset="0"/>
              </a:rPr>
              <a:t>g)</a:t>
            </a:r>
            <a:r>
              <a:rPr lang="cs-CZ" sz="1100" dirty="0">
                <a:effectLst/>
                <a:ea typeface="Calibri" panose="020F0502020204030204" pitchFamily="34" charset="0"/>
              </a:rPr>
              <a:t>	</a:t>
            </a:r>
            <a:r>
              <a:rPr lang="cs-CZ" sz="1100" i="1" dirty="0">
                <a:effectLst/>
                <a:ea typeface="Calibri" panose="020F0502020204030204" pitchFamily="34" charset="0"/>
              </a:rPr>
              <a:t>technické specifikace kabeláže.</a:t>
            </a:r>
            <a:endParaRPr lang="cs-CZ" sz="1100" dirty="0">
              <a:effectLst/>
              <a:ea typeface="Times New Roman" panose="02020603050405020304" pitchFamily="18" charset="0"/>
            </a:endParaRPr>
          </a:p>
          <a:p>
            <a:pPr>
              <a:lnSpc>
                <a:spcPct val="100000"/>
              </a:lnSpc>
              <a:spcBef>
                <a:spcPts val="0"/>
              </a:spcBef>
              <a:buClr>
                <a:schemeClr val="accent5"/>
              </a:buClr>
              <a:buSzPct val="150000"/>
            </a:pPr>
            <a:endParaRPr lang="pl-PL" sz="1100" b="1" dirty="0">
              <a:solidFill>
                <a:srgbClr val="3D3D3D"/>
              </a:solidFill>
              <a:latin typeface="Arial" panose="020B0604020202020204" pitchFamily="34" charset="0"/>
            </a:endParaRPr>
          </a:p>
        </p:txBody>
      </p:sp>
      <p:pic>
        <p:nvPicPr>
          <p:cNvPr id="2050" name="Picture 2">
            <a:extLst>
              <a:ext uri="{FF2B5EF4-FFF2-40B4-BE49-F238E27FC236}">
                <a16:creationId xmlns:a16="http://schemas.microsoft.com/office/drawing/2014/main" id="{365D9C22-E33A-F8C7-5094-1ED439FED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90" y="1696064"/>
            <a:ext cx="3191249" cy="2790365"/>
          </a:xfrm>
          <a:prstGeom prst="rect">
            <a:avLst/>
          </a:prstGeom>
          <a:noFill/>
          <a:extLst>
            <a:ext uri="{909E8E84-426E-40DD-AFC4-6F175D3DCCD1}">
              <a14:hiddenFill xmlns:a14="http://schemas.microsoft.com/office/drawing/2010/main">
                <a:solidFill>
                  <a:srgbClr val="FFFFFF"/>
                </a:solidFill>
              </a14:hiddenFill>
            </a:ext>
          </a:extLst>
        </p:spPr>
      </p:pic>
      <p:pic>
        <p:nvPicPr>
          <p:cNvPr id="9" name="Obrázek 8">
            <a:extLst>
              <a:ext uri="{FF2B5EF4-FFF2-40B4-BE49-F238E27FC236}">
                <a16:creationId xmlns:a16="http://schemas.microsoft.com/office/drawing/2014/main" id="{EBE97C8A-38E8-51DF-3A48-BFE33D60F64B}"/>
              </a:ext>
            </a:extLst>
          </p:cNvPr>
          <p:cNvPicPr>
            <a:picLocks noChangeAspect="1"/>
          </p:cNvPicPr>
          <p:nvPr/>
        </p:nvPicPr>
        <p:blipFill>
          <a:blip r:embed="rId4"/>
          <a:stretch>
            <a:fillRect/>
          </a:stretch>
        </p:blipFill>
        <p:spPr>
          <a:xfrm>
            <a:off x="3628104" y="2361201"/>
            <a:ext cx="5427406" cy="730046"/>
          </a:xfrm>
          <a:prstGeom prst="rect">
            <a:avLst/>
          </a:prstGeom>
          <a:ln>
            <a:solidFill>
              <a:schemeClr val="accent5"/>
            </a:solidFill>
          </a:ln>
        </p:spPr>
      </p:pic>
    </p:spTree>
    <p:extLst>
      <p:ext uri="{BB962C8B-B14F-4D97-AF65-F5344CB8AC3E}">
        <p14:creationId xmlns:p14="http://schemas.microsoft.com/office/powerpoint/2010/main" val="33178009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7068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11. Přístup k fyzické infrastruktuře uvnitř budovy</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ffectLst/>
                <a:ea typeface="Calibri" panose="020F0502020204030204" pitchFamily="34" charset="0"/>
              </a:rPr>
              <a:t>„</a:t>
            </a:r>
            <a:r>
              <a:rPr lang="cs-CZ" sz="1400" dirty="0" err="1">
                <a:effectLst/>
                <a:ea typeface="Calibri" panose="020F0502020204030204" pitchFamily="34" charset="0"/>
              </a:rPr>
              <a:t>xxxx</a:t>
            </a:r>
            <a:endParaRPr lang="cs-CZ" sz="1400" dirty="0">
              <a:effectLst/>
              <a:ea typeface="Calibri" panose="020F0502020204030204" pitchFamily="34" charset="0"/>
            </a:endParaRP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5" name="Content Placeholder 1">
            <a:extLst>
              <a:ext uri="{FF2B5EF4-FFF2-40B4-BE49-F238E27FC236}">
                <a16:creationId xmlns:a16="http://schemas.microsoft.com/office/drawing/2014/main" id="{06BAE131-ACAE-3105-C15A-514E90A5218E}"/>
              </a:ext>
            </a:extLst>
          </p:cNvPr>
          <p:cNvSpPr txBox="1">
            <a:spLocks/>
          </p:cNvSpPr>
          <p:nvPr/>
        </p:nvSpPr>
        <p:spPr>
          <a:xfrm>
            <a:off x="240188" y="1408202"/>
            <a:ext cx="4179412"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 výhradou odstavce 3</a:t>
            </a:r>
            <a:r>
              <a:rPr lang="cs-CZ" sz="1400" dirty="0">
                <a:ea typeface="Calibri" panose="020F0502020204030204" pitchFamily="34" charset="0"/>
              </a:rPr>
              <a:t>, a </a:t>
            </a:r>
            <a:r>
              <a:rPr lang="cs-CZ" sz="1400" b="1" dirty="0">
                <a:ea typeface="Calibri" panose="020F0502020204030204" pitchFamily="34" charset="0"/>
              </a:rPr>
              <a:t>aniž jsou dotčena vlastnická práva</a:t>
            </a:r>
            <a:r>
              <a:rPr lang="cs-CZ" sz="1400" dirty="0">
                <a:ea typeface="Calibri" panose="020F0502020204030204" pitchFamily="34" charset="0"/>
              </a:rPr>
              <a:t>, </a:t>
            </a:r>
            <a:r>
              <a:rPr lang="cs-CZ" sz="1400" b="1" dirty="0">
                <a:ea typeface="Calibri" panose="020F0502020204030204" pitchFamily="34" charset="0"/>
              </a:rPr>
              <a:t>je každý poskytovatel veřejné sítě elektronických komunikací oprávněn </a:t>
            </a:r>
            <a:r>
              <a:rPr lang="cs-CZ" sz="1400" b="1" dirty="0">
                <a:highlight>
                  <a:srgbClr val="FFFF00"/>
                </a:highlight>
                <a:ea typeface="Calibri" panose="020F0502020204030204" pitchFamily="34" charset="0"/>
              </a:rPr>
              <a:t>zavést svou síť na vlastní náklady až k přístupovému bodu..</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a:t>
            </a:r>
            <a:r>
              <a:rPr lang="cs-CZ" sz="1400" b="1" dirty="0">
                <a:highlight>
                  <a:srgbClr val="FFFF00"/>
                </a:highlight>
                <a:ea typeface="Calibri" panose="020F0502020204030204" pitchFamily="34" charset="0"/>
              </a:rPr>
              <a:t>každý poskytovatel veřejné sítě </a:t>
            </a:r>
            <a:r>
              <a:rPr lang="cs-CZ" sz="1400" dirty="0">
                <a:ea typeface="Calibri" panose="020F0502020204030204" pitchFamily="34" charset="0"/>
              </a:rPr>
              <a:t>elektronických komunikací </a:t>
            </a:r>
            <a:r>
              <a:rPr lang="cs-CZ" sz="1400" b="1" dirty="0">
                <a:highlight>
                  <a:srgbClr val="FFFF00"/>
                </a:highlight>
                <a:ea typeface="Calibri" panose="020F0502020204030204" pitchFamily="34" charset="0"/>
              </a:rPr>
              <a:t>právo na přístup </a:t>
            </a:r>
            <a:r>
              <a:rPr lang="cs-CZ" sz="1400" dirty="0">
                <a:ea typeface="Calibri" panose="020F0502020204030204" pitchFamily="34" charset="0"/>
              </a:rPr>
              <a:t>ke kterékoli existující fyzické i</a:t>
            </a:r>
            <a:r>
              <a:rPr lang="cs-CZ" sz="1400" b="1" dirty="0">
                <a:highlight>
                  <a:srgbClr val="FFFF00"/>
                </a:highlight>
                <a:ea typeface="Calibri" panose="020F0502020204030204" pitchFamily="34" charset="0"/>
              </a:rPr>
              <a:t>nfrastruktuře</a:t>
            </a:r>
            <a:r>
              <a:rPr lang="cs-CZ" sz="1400" dirty="0">
                <a:ea typeface="Calibri" panose="020F0502020204030204" pitchFamily="34" charset="0"/>
              </a:rPr>
              <a:t> uvnitř budovy za účelem budování prvků </a:t>
            </a:r>
            <a:r>
              <a:rPr lang="cs-CZ" sz="1400" b="1" dirty="0">
                <a:highlight>
                  <a:srgbClr val="FFFF00"/>
                </a:highlight>
                <a:ea typeface="Calibri" panose="020F0502020204030204" pitchFamily="34" charset="0"/>
              </a:rPr>
              <a:t>sítí VHCN</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Držitel práva </a:t>
            </a:r>
            <a:r>
              <a:rPr lang="cs-CZ" sz="1400" dirty="0">
                <a:ea typeface="Calibri" panose="020F0502020204030204" pitchFamily="34" charset="0"/>
              </a:rPr>
              <a:t>…</a:t>
            </a:r>
            <a:r>
              <a:rPr lang="cs-CZ" sz="1400" b="1" dirty="0">
                <a:ea typeface="Calibri" panose="020F0502020204030204" pitchFamily="34" charset="0"/>
              </a:rPr>
              <a:t>vyhoví</a:t>
            </a:r>
            <a:r>
              <a:rPr lang="cs-CZ" sz="1400" dirty="0">
                <a:ea typeface="Calibri" panose="020F0502020204030204" pitchFamily="34" charset="0"/>
              </a:rPr>
              <a:t> </a:t>
            </a:r>
            <a:r>
              <a:rPr lang="cs-CZ" sz="1400" b="1" dirty="0">
                <a:ea typeface="Calibri" panose="020F0502020204030204" pitchFamily="34" charset="0"/>
              </a:rPr>
              <a:t>všem přiměřeným písemným žádostem</a:t>
            </a:r>
            <a:r>
              <a:rPr lang="cs-CZ" sz="1400" dirty="0">
                <a:ea typeface="Calibri" panose="020F0502020204030204" pitchFamily="34" charset="0"/>
              </a:rPr>
              <a:t> …za </a:t>
            </a:r>
            <a:r>
              <a:rPr lang="cs-CZ" sz="1400" b="1" dirty="0">
                <a:ea typeface="Calibri" panose="020F0502020204030204" pitchFamily="34" charset="0"/>
              </a:rPr>
              <a:t>spravedlivých, …podmínek, včetně ceny,</a:t>
            </a:r>
            <a:r>
              <a:rPr lang="cs-CZ" sz="1400" dirty="0">
                <a:ea typeface="Calibri" panose="020F0502020204030204" pitchFamily="34" charset="0"/>
              </a:rPr>
              <a:t> ... </a:t>
            </a:r>
            <a:br>
              <a:rPr lang="cs-CZ" sz="1400" dirty="0">
                <a:ea typeface="Calibri" panose="020F0502020204030204" pitchFamily="34" charset="0"/>
              </a:rPr>
            </a:br>
            <a:r>
              <a:rPr lang="cs-CZ" sz="1400" dirty="0">
                <a:ea typeface="Calibri" panose="020F0502020204030204" pitchFamily="34" charset="0"/>
              </a:rPr>
              <a:t>Členské státy mohou upřesnit náležitosti týkající se administrativních aspektů žádosti.</a:t>
            </a:r>
          </a:p>
        </p:txBody>
      </p:sp>
      <p:sp>
        <p:nvSpPr>
          <p:cNvPr id="7" name="Content Placeholder 1">
            <a:extLst>
              <a:ext uri="{FF2B5EF4-FFF2-40B4-BE49-F238E27FC236}">
                <a16:creationId xmlns:a16="http://schemas.microsoft.com/office/drawing/2014/main" id="{F50FD6E0-F8F1-5D38-2153-84358470D30F}"/>
              </a:ext>
            </a:extLst>
          </p:cNvPr>
          <p:cNvSpPr txBox="1">
            <a:spLocks/>
          </p:cNvSpPr>
          <p:nvPr/>
        </p:nvSpPr>
        <p:spPr>
          <a:xfrm>
            <a:off x="4724402" y="1408202"/>
            <a:ext cx="4269696" cy="3523562"/>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 po konzultaci se zúčastněnými stranami, ….sdružení </a:t>
            </a:r>
            <a:r>
              <a:rPr lang="cs-CZ" sz="1400" b="1" dirty="0">
                <a:highlight>
                  <a:srgbClr val="FFFF00"/>
                </a:highlight>
                <a:ea typeface="Calibri" panose="020F0502020204030204" pitchFamily="34" charset="0"/>
              </a:rPr>
              <a:t>BEREC</a:t>
            </a:r>
            <a:r>
              <a:rPr lang="cs-CZ" sz="1400" dirty="0">
                <a:ea typeface="Calibri" panose="020F0502020204030204" pitchFamily="34" charset="0"/>
              </a:rPr>
              <a:t> v úzké spolupráci s Komisí </a:t>
            </a:r>
            <a:r>
              <a:rPr lang="cs-CZ" sz="1400" b="1" dirty="0">
                <a:highlight>
                  <a:srgbClr val="FFFF00"/>
                </a:highlight>
                <a:ea typeface="Calibri" panose="020F0502020204030204" pitchFamily="34" charset="0"/>
              </a:rPr>
              <a:t>vydá pokyny </a:t>
            </a:r>
            <a:r>
              <a:rPr lang="cs-CZ" sz="1400" dirty="0">
                <a:ea typeface="Calibri" panose="020F0502020204030204" pitchFamily="34" charset="0"/>
              </a:rPr>
              <a:t>k podmínkám </a:t>
            </a:r>
            <a:r>
              <a:rPr lang="cs-CZ" sz="1400" b="1" dirty="0">
                <a:highlight>
                  <a:srgbClr val="FFFF00"/>
                </a:highlight>
                <a:ea typeface="Calibri" panose="020F0502020204030204" pitchFamily="34" charset="0"/>
              </a:rPr>
              <a:t>přístupu</a:t>
            </a:r>
            <a:r>
              <a:rPr lang="cs-CZ" sz="1400" dirty="0">
                <a:ea typeface="Calibri" panose="020F0502020204030204" pitchFamily="34" charset="0"/>
              </a:rPr>
              <a:t> k fyzické </a:t>
            </a:r>
            <a:r>
              <a:rPr lang="cs-CZ" sz="1400" b="1" dirty="0">
                <a:highlight>
                  <a:srgbClr val="FFFF00"/>
                </a:highlight>
                <a:ea typeface="Calibri" panose="020F0502020204030204" pitchFamily="34" charset="0"/>
              </a:rPr>
              <a:t>infrastruktuře</a:t>
            </a:r>
            <a:r>
              <a:rPr lang="cs-CZ" sz="1400" dirty="0">
                <a:ea typeface="Calibri" panose="020F0502020204030204" pitchFamily="34" charset="0"/>
              </a:rPr>
              <a:t> uvnitř budovy, a to i o uplatňování spravedlivých a </a:t>
            </a:r>
            <a:r>
              <a:rPr lang="cs-CZ" sz="1400" b="1" dirty="0">
                <a:highlight>
                  <a:srgbClr val="FFFF00"/>
                </a:highlight>
                <a:ea typeface="Calibri" panose="020F0502020204030204" pitchFamily="34" charset="0"/>
              </a:rPr>
              <a:t>přiměřených</a:t>
            </a:r>
            <a:r>
              <a:rPr lang="cs-CZ" sz="1400" dirty="0">
                <a:ea typeface="Calibri" panose="020F0502020204030204" pitchFamily="34" charset="0"/>
              </a:rPr>
              <a:t> </a:t>
            </a:r>
            <a:r>
              <a:rPr lang="cs-CZ" sz="1400" b="1" dirty="0">
                <a:highlight>
                  <a:srgbClr val="FFFF00"/>
                </a:highlight>
                <a:ea typeface="Calibri" panose="020F0502020204030204" pitchFamily="34" charset="0"/>
              </a:rPr>
              <a:t>podmínek</a:t>
            </a:r>
            <a:r>
              <a:rPr lang="cs-CZ" sz="1400" dirty="0">
                <a:ea typeface="Calibri" panose="020F0502020204030204" pitchFamily="34" charset="0"/>
              </a:rPr>
              <a:t>, a </a:t>
            </a:r>
            <a:r>
              <a:rPr lang="cs-CZ" sz="1400" b="1" dirty="0">
                <a:highlight>
                  <a:srgbClr val="FFFF00"/>
                </a:highlight>
                <a:ea typeface="Calibri" panose="020F0502020204030204" pitchFamily="34" charset="0"/>
              </a:rPr>
              <a:t>kritéria</a:t>
            </a:r>
            <a:r>
              <a:rPr lang="cs-CZ" sz="1400" dirty="0">
                <a:ea typeface="Calibri" panose="020F0502020204030204" pitchFamily="34" charset="0"/>
              </a:rPr>
              <a:t>, kterými </a:t>
            </a:r>
            <a:r>
              <a:rPr lang="cs-CZ" sz="1400" b="1" dirty="0">
                <a:highlight>
                  <a:srgbClr val="FFFF00"/>
                </a:highlight>
                <a:ea typeface="Calibri" panose="020F0502020204030204" pitchFamily="34" charset="0"/>
              </a:rPr>
              <a:t>by se měly vnitrostátní orgány pro řešení sporů při řešení těchto sporů řídit.</a:t>
            </a:r>
            <a:endParaRPr lang="cs-CZ" sz="1400" b="1" dirty="0">
              <a:effectLst/>
              <a:highlight>
                <a:srgbClr val="FFFF00"/>
              </a:highlight>
              <a:ea typeface="Calibri" panose="020F0502020204030204" pitchFamily="34" charset="0"/>
            </a:endParaRPr>
          </a:p>
        </p:txBody>
      </p:sp>
    </p:spTree>
    <p:extLst>
      <p:ext uri="{BB962C8B-B14F-4D97-AF65-F5344CB8AC3E}">
        <p14:creationId xmlns:p14="http://schemas.microsoft.com/office/powerpoint/2010/main" val="5462222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14097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12. Digitalizace jednotných informačních míst</a:t>
            </a:r>
            <a:endParaRPr lang="en-GB" sz="1800" b="1" dirty="0"/>
          </a:p>
        </p:txBody>
      </p:sp>
      <p:sp>
        <p:nvSpPr>
          <p:cNvPr id="7" name="Content Placeholder 1">
            <a:extLst>
              <a:ext uri="{FF2B5EF4-FFF2-40B4-BE49-F238E27FC236}">
                <a16:creationId xmlns:a16="http://schemas.microsoft.com/office/drawing/2014/main" id="{4C59E502-4008-AF77-5AC4-97142C7F120C}"/>
              </a:ext>
            </a:extLst>
          </p:cNvPr>
          <p:cNvSpPr txBox="1">
            <a:spLocks/>
          </p:cNvSpPr>
          <p:nvPr/>
        </p:nvSpPr>
        <p:spPr>
          <a:xfrm>
            <a:off x="4751230" y="1409617"/>
            <a:ext cx="4164172" cy="3581918"/>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err="1">
                <a:ea typeface="Calibri" panose="020F0502020204030204" pitchFamily="34" charset="0"/>
              </a:rPr>
              <a:t>xxxx</a:t>
            </a:r>
            <a:endParaRPr lang="cs-CZ" sz="1400" dirty="0">
              <a:effectLst/>
              <a:ea typeface="Calibri" panose="020F0502020204030204" pitchFamily="34" charset="0"/>
            </a:endParaRPr>
          </a:p>
        </p:txBody>
      </p:sp>
      <p:sp>
        <p:nvSpPr>
          <p:cNvPr id="8" name="Content Placeholder 1">
            <a:extLst>
              <a:ext uri="{FF2B5EF4-FFF2-40B4-BE49-F238E27FC236}">
                <a16:creationId xmlns:a16="http://schemas.microsoft.com/office/drawing/2014/main" id="{05DECBF1-683A-1183-994C-FEC2C0A2EE36}"/>
              </a:ext>
            </a:extLst>
          </p:cNvPr>
          <p:cNvSpPr txBox="1">
            <a:spLocks/>
          </p:cNvSpPr>
          <p:nvPr/>
        </p:nvSpPr>
        <p:spPr>
          <a:xfrm>
            <a:off x="228598"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Jednotná informační místa </a:t>
            </a:r>
            <a:r>
              <a:rPr lang="cs-CZ" sz="1400" b="1" dirty="0">
                <a:highlight>
                  <a:srgbClr val="FFFF00"/>
                </a:highlight>
                <a:ea typeface="Calibri" panose="020F0502020204030204" pitchFamily="34" charset="0"/>
              </a:rPr>
              <a:t>zpřístupní vhodné digitální nástroje</a:t>
            </a:r>
            <a:r>
              <a:rPr lang="cs-CZ" sz="1400" dirty="0">
                <a:ea typeface="Calibri" panose="020F0502020204030204" pitchFamily="34" charset="0"/>
              </a:rPr>
              <a:t>, například ve formě:</a:t>
            </a:r>
          </a:p>
          <a:p>
            <a:pPr marL="539750" indent="-179388">
              <a:lnSpc>
                <a:spcPct val="100000"/>
              </a:lnSpc>
              <a:spcBef>
                <a:spcPts val="300"/>
              </a:spcBef>
              <a:buClr>
                <a:schemeClr val="accent5"/>
              </a:buClr>
              <a:buSzPct val="100000"/>
            </a:pPr>
            <a:r>
              <a:rPr lang="cs-CZ" sz="1400" dirty="0">
                <a:ea typeface="Calibri" panose="020F0502020204030204" pitchFamily="34" charset="0"/>
              </a:rPr>
              <a:t>internetových portálů, </a:t>
            </a:r>
          </a:p>
          <a:p>
            <a:pPr marL="539750" indent="-179388">
              <a:lnSpc>
                <a:spcPct val="100000"/>
              </a:lnSpc>
              <a:spcBef>
                <a:spcPts val="300"/>
              </a:spcBef>
              <a:buClr>
                <a:schemeClr val="accent5"/>
              </a:buClr>
              <a:buSzPct val="100000"/>
            </a:pPr>
            <a:r>
              <a:rPr lang="cs-CZ" sz="1400" dirty="0">
                <a:ea typeface="Calibri" panose="020F0502020204030204" pitchFamily="34" charset="0"/>
              </a:rPr>
              <a:t>databází,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platforem nebo </a:t>
            </a:r>
          </a:p>
          <a:p>
            <a:pPr marL="539750" indent="-179388">
              <a:lnSpc>
                <a:spcPct val="100000"/>
              </a:lnSpc>
              <a:spcBef>
                <a:spcPts val="300"/>
              </a:spcBef>
              <a:buClr>
                <a:schemeClr val="accent5"/>
              </a:buClr>
              <a:buSzPct val="100000"/>
            </a:pPr>
            <a:r>
              <a:rPr lang="cs-CZ" sz="1400" dirty="0">
                <a:ea typeface="Calibri" panose="020F0502020204030204" pitchFamily="34" charset="0"/>
              </a:rPr>
              <a:t>digitálních aplikací, aby umožnila on-line výkon všech práv a dodržování všech povinností stanovených v tomto nařízení.</a:t>
            </a:r>
          </a:p>
          <a:p>
            <a:pPr marL="342900" indent="-342900">
              <a:lnSpc>
                <a:spcPct val="100000"/>
              </a:lnSpc>
              <a:spcBef>
                <a:spcPts val="300"/>
              </a:spcBef>
              <a:buClr>
                <a:schemeClr val="accent5"/>
              </a:buClr>
              <a:buSzPct val="100000"/>
              <a:buFont typeface="+mj-lt"/>
              <a:buAutoNum type="arabicPeriod" startAt="2"/>
            </a:pPr>
            <a:r>
              <a:rPr lang="cs-CZ" sz="1400" dirty="0">
                <a:ea typeface="Calibri" panose="020F0502020204030204" pitchFamily="34" charset="0"/>
              </a:rPr>
              <a:t>Členské státy </a:t>
            </a:r>
            <a:r>
              <a:rPr lang="cs-CZ" sz="1400" b="1" dirty="0">
                <a:highlight>
                  <a:srgbClr val="FFFF00"/>
                </a:highlight>
                <a:ea typeface="Calibri" panose="020F0502020204030204" pitchFamily="34" charset="0"/>
              </a:rPr>
              <a:t>mohou podle potřeby </a:t>
            </a:r>
            <a:r>
              <a:rPr lang="cs-CZ" sz="1400" dirty="0">
                <a:highlight>
                  <a:srgbClr val="FFFF00"/>
                </a:highlight>
                <a:ea typeface="Calibri" panose="020F0502020204030204" pitchFamily="34" charset="0"/>
              </a:rPr>
              <a:t>vzájemně </a:t>
            </a:r>
            <a:r>
              <a:rPr lang="cs-CZ" sz="1400" b="1" dirty="0">
                <a:highlight>
                  <a:srgbClr val="FFFF00"/>
                </a:highlight>
                <a:ea typeface="Calibri" panose="020F0502020204030204" pitchFamily="34" charset="0"/>
              </a:rPr>
              <a:t>propojit nebo plně či částečně integrovat více existujících</a:t>
            </a:r>
            <a:r>
              <a:rPr lang="cs-CZ" sz="1400" b="1" dirty="0">
                <a:ea typeface="Calibri" panose="020F0502020204030204" pitchFamily="34" charset="0"/>
              </a:rPr>
              <a:t> </a:t>
            </a:r>
            <a:r>
              <a:rPr lang="cs-CZ" sz="1400" dirty="0">
                <a:ea typeface="Calibri" panose="020F0502020204030204" pitchFamily="34" charset="0"/>
              </a:rPr>
              <a:t>nebo nově vytvořených digitálních nástrojů ……uvedená v odstavci 1, aby se </a:t>
            </a:r>
            <a:r>
              <a:rPr lang="cs-CZ" sz="1400" b="1" dirty="0">
                <a:ea typeface="Calibri" panose="020F0502020204030204" pitchFamily="34" charset="0"/>
              </a:rPr>
              <a:t>zabránilo zdvojování digitálních nástrojů.</a:t>
            </a:r>
          </a:p>
        </p:txBody>
      </p:sp>
      <p:sp>
        <p:nvSpPr>
          <p:cNvPr id="9" name="Content Placeholder 1">
            <a:extLst>
              <a:ext uri="{FF2B5EF4-FFF2-40B4-BE49-F238E27FC236}">
                <a16:creationId xmlns:a16="http://schemas.microsoft.com/office/drawing/2014/main" id="{F0CD5C67-7F2A-9A3A-E13A-4D8ACFE2DD97}"/>
              </a:ext>
            </a:extLst>
          </p:cNvPr>
          <p:cNvSpPr txBox="1">
            <a:spLocks/>
          </p:cNvSpPr>
          <p:nvPr/>
        </p:nvSpPr>
        <p:spPr>
          <a:xfrm>
            <a:off x="472440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4"/>
            </a:pPr>
            <a:endParaRPr lang="cs-CZ" sz="1400" dirty="0">
              <a:ea typeface="Calibri" panose="020F0502020204030204" pitchFamily="34" charset="0"/>
            </a:endParaRP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a:t>
            </a:r>
            <a:r>
              <a:rPr lang="cs-CZ" sz="1400" b="1" dirty="0">
                <a:highlight>
                  <a:srgbClr val="FFFF00"/>
                </a:highlight>
                <a:ea typeface="Calibri" panose="020F0502020204030204" pitchFamily="34" charset="0"/>
              </a:rPr>
              <a:t>státy stanoví jednotné vnitrostátní digitální kontaktní místo</a:t>
            </a:r>
            <a:r>
              <a:rPr lang="cs-CZ" sz="1400" dirty="0">
                <a:ea typeface="Calibri" panose="020F0502020204030204" pitchFamily="34" charset="0"/>
              </a:rPr>
              <a:t>, které sestává ze společného uživ</a:t>
            </a:r>
            <a:r>
              <a:rPr lang="cs-CZ" sz="1400" b="1" dirty="0">
                <a:highlight>
                  <a:srgbClr val="FFFF00"/>
                </a:highlight>
                <a:ea typeface="Calibri" panose="020F0502020204030204" pitchFamily="34" charset="0"/>
              </a:rPr>
              <a:t>atelského rozhraní zajišťujícího bezproblémový přístup k digitalizovaným jednotným informačním místům</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Členské </a:t>
            </a:r>
            <a:r>
              <a:rPr lang="cs-CZ" sz="1400" b="1" dirty="0">
                <a:ea typeface="Calibri" panose="020F0502020204030204" pitchFamily="34" charset="0"/>
              </a:rPr>
              <a:t>státy zajistí odpovídající technické, finanční a lidské zdroje na podporu zavádění a digitalizace jednotných informačních míst.</a:t>
            </a:r>
            <a:endParaRPr lang="cs-CZ" sz="1400" b="1" dirty="0">
              <a:effectLst/>
              <a:ea typeface="Calibri" panose="020F0502020204030204" pitchFamily="34" charset="0"/>
            </a:endParaRPr>
          </a:p>
        </p:txBody>
      </p:sp>
    </p:spTree>
    <p:extLst>
      <p:ext uri="{BB962C8B-B14F-4D97-AF65-F5344CB8AC3E}">
        <p14:creationId xmlns:p14="http://schemas.microsoft.com/office/powerpoint/2010/main" val="7632537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Přímá spojnice 13">
            <a:extLst>
              <a:ext uri="{FF2B5EF4-FFF2-40B4-BE49-F238E27FC236}">
                <a16:creationId xmlns:a16="http://schemas.microsoft.com/office/drawing/2014/main" id="{85E53D19-6EF0-257A-B784-F61C782CFC28}"/>
              </a:ext>
            </a:extLst>
          </p:cNvPr>
          <p:cNvCxnSpPr>
            <a:cxnSpLocks/>
            <a:stCxn id="13" idx="3"/>
            <a:endCxn id="8" idx="1"/>
          </p:cNvCxnSpPr>
          <p:nvPr/>
        </p:nvCxnSpPr>
        <p:spPr>
          <a:xfrm flipV="1">
            <a:off x="3824662" y="1849402"/>
            <a:ext cx="429379" cy="13872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Jednotné vnitrostátní digitální kontaktní místo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9201200" y="4634065"/>
            <a:ext cx="957337" cy="273844"/>
          </a:xfrm>
        </p:spPr>
        <p:txBody>
          <a:bodyPr/>
          <a:lstStyle/>
          <a:p>
            <a:fld id="{F1B53376-7BDC-4344-8612-6E595346C041}" type="slidenum">
              <a:rPr lang="en-GB" smtClean="0"/>
              <a:pPr/>
              <a:t>54</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83294" y="1511643"/>
            <a:ext cx="597932" cy="597932"/>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54041" y="1372348"/>
            <a:ext cx="2113831" cy="954107"/>
          </a:xfrm>
          <a:prstGeom prst="rect">
            <a:avLst/>
          </a:prstGeom>
          <a:noFill/>
          <a:ln>
            <a:solidFill>
              <a:schemeClr val="tx1"/>
            </a:solidFill>
          </a:ln>
        </p:spPr>
        <p:txBody>
          <a:bodyPr wrap="square">
            <a:spAutoFit/>
          </a:bodyPr>
          <a:lstStyle/>
          <a:p>
            <a:r>
              <a:rPr lang="cs-CZ" sz="1400" dirty="0"/>
              <a:t>Jednotné vnitrostátní </a:t>
            </a:r>
          </a:p>
          <a:p>
            <a:br>
              <a:rPr lang="cs-CZ" sz="1400" dirty="0"/>
            </a:br>
            <a:br>
              <a:rPr lang="cs-CZ" sz="1400" dirty="0"/>
            </a:br>
            <a:r>
              <a:rPr lang="cs-CZ" sz="1400" dirty="0"/>
              <a:t>digitální kontaktní místo</a:t>
            </a:r>
          </a:p>
        </p:txBody>
      </p:sp>
      <p:cxnSp>
        <p:nvCxnSpPr>
          <p:cNvPr id="38" name="Přímá spojnice 37">
            <a:extLst>
              <a:ext uri="{FF2B5EF4-FFF2-40B4-BE49-F238E27FC236}">
                <a16:creationId xmlns:a16="http://schemas.microsoft.com/office/drawing/2014/main" id="{B2A860BD-DFD4-3B80-CA2D-484EC71782F1}"/>
              </a:ext>
            </a:extLst>
          </p:cNvPr>
          <p:cNvCxnSpPr>
            <a:cxnSpLocks/>
            <a:stCxn id="10" idx="3"/>
            <a:endCxn id="8" idx="1"/>
          </p:cNvCxnSpPr>
          <p:nvPr/>
        </p:nvCxnSpPr>
        <p:spPr>
          <a:xfrm flipV="1">
            <a:off x="1938447" y="1849402"/>
            <a:ext cx="2315594" cy="2105055"/>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grpSp>
        <p:nvGrpSpPr>
          <p:cNvPr id="49" name="Skupina 48">
            <a:extLst>
              <a:ext uri="{FF2B5EF4-FFF2-40B4-BE49-F238E27FC236}">
                <a16:creationId xmlns:a16="http://schemas.microsoft.com/office/drawing/2014/main" id="{BA2A7696-14A3-80B7-FB31-A07D63584956}"/>
              </a:ext>
            </a:extLst>
          </p:cNvPr>
          <p:cNvGrpSpPr/>
          <p:nvPr/>
        </p:nvGrpSpPr>
        <p:grpSpPr>
          <a:xfrm>
            <a:off x="7138566" y="1536031"/>
            <a:ext cx="1145781" cy="680069"/>
            <a:chOff x="7226307" y="818788"/>
            <a:chExt cx="1145781" cy="680069"/>
          </a:xfrm>
        </p:grpSpPr>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5686" y="920427"/>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7226307" y="818788"/>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grpSp>
        <p:nvGrpSpPr>
          <p:cNvPr id="81" name="Skupina 80">
            <a:extLst>
              <a:ext uri="{FF2B5EF4-FFF2-40B4-BE49-F238E27FC236}">
                <a16:creationId xmlns:a16="http://schemas.microsoft.com/office/drawing/2014/main" id="{7391EAD9-4495-298F-8B74-CAD1F138D61B}"/>
              </a:ext>
            </a:extLst>
          </p:cNvPr>
          <p:cNvGrpSpPr/>
          <p:nvPr/>
        </p:nvGrpSpPr>
        <p:grpSpPr>
          <a:xfrm>
            <a:off x="7909259" y="1988127"/>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a:endCxn id="79" idx="1"/>
          </p:cNvCxnSpPr>
          <p:nvPr/>
        </p:nvCxnSpPr>
        <p:spPr>
          <a:xfrm>
            <a:off x="6367872" y="1849402"/>
            <a:ext cx="770694" cy="2666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a:endCxn id="83" idx="1"/>
          </p:cNvCxnSpPr>
          <p:nvPr/>
        </p:nvCxnSpPr>
        <p:spPr>
          <a:xfrm>
            <a:off x="6367872" y="1849402"/>
            <a:ext cx="1541387" cy="478760"/>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44" name="TextovéPole 43">
            <a:extLst>
              <a:ext uri="{FF2B5EF4-FFF2-40B4-BE49-F238E27FC236}">
                <a16:creationId xmlns:a16="http://schemas.microsoft.com/office/drawing/2014/main" id="{5EF55C56-DEEE-D464-3428-9660F7C11B03}"/>
              </a:ext>
            </a:extLst>
          </p:cNvPr>
          <p:cNvSpPr txBox="1"/>
          <p:nvPr/>
        </p:nvSpPr>
        <p:spPr>
          <a:xfrm>
            <a:off x="6381749" y="141519"/>
            <a:ext cx="2753983" cy="1015663"/>
          </a:xfrm>
          <a:prstGeom prst="rect">
            <a:avLst/>
          </a:prstGeom>
          <a:solidFill>
            <a:schemeClr val="bg1"/>
          </a:solidFill>
        </p:spPr>
        <p:txBody>
          <a:bodyPr wrap="square">
            <a:spAutoFit/>
          </a:bodyPr>
          <a:lstStyle/>
          <a:p>
            <a:pPr algn="just"/>
            <a:r>
              <a:rPr lang="cs-CZ" sz="1000" b="1" dirty="0"/>
              <a:t>Členské státy stanoví </a:t>
            </a:r>
            <a:r>
              <a:rPr lang="cs-CZ" sz="1000" dirty="0"/>
              <a:t>jednotné vnitrostátní digitální kontaktní místo, které sestává ze společného uživatelského rozhraní zajišťujícího bezproblémový přístup k digitalizovaným jednotným informačním místům.</a:t>
            </a:r>
          </a:p>
        </p:txBody>
      </p:sp>
      <p:sp>
        <p:nvSpPr>
          <p:cNvPr id="52" name="TextovéPole 51">
            <a:extLst>
              <a:ext uri="{FF2B5EF4-FFF2-40B4-BE49-F238E27FC236}">
                <a16:creationId xmlns:a16="http://schemas.microsoft.com/office/drawing/2014/main" id="{C7850503-57EF-B097-0305-FB696AB4B66D}"/>
              </a:ext>
            </a:extLst>
          </p:cNvPr>
          <p:cNvSpPr txBox="1"/>
          <p:nvPr/>
        </p:nvSpPr>
        <p:spPr>
          <a:xfrm>
            <a:off x="43654" y="1312895"/>
            <a:ext cx="1894692" cy="1523494"/>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3</a:t>
            </a:r>
          </a:p>
          <a:p>
            <a:pPr algn="l"/>
            <a:r>
              <a:rPr lang="cs-CZ" b="1" dirty="0"/>
              <a:t>Přístup k existující fyzické infrastruktuře</a:t>
            </a:r>
          </a:p>
          <a:p>
            <a:pPr algn="l"/>
            <a:r>
              <a:rPr lang="cs-CZ" dirty="0">
                <a:solidFill>
                  <a:schemeClr val="accent5"/>
                </a:solidFill>
              </a:rPr>
              <a:t>Provozovatelé sítě a subjekty veřejného sektoru, které vlastní nebo ovládají fyzickou infrastrukturu</a:t>
            </a:r>
            <a:r>
              <a:rPr lang="cs-CZ" dirty="0"/>
              <a:t>, ….žádostem o přístup k … fyzické infrastruktuře</a:t>
            </a:r>
          </a:p>
        </p:txBody>
      </p:sp>
      <p:cxnSp>
        <p:nvCxnSpPr>
          <p:cNvPr id="55" name="Přímá spojnice 54">
            <a:extLst>
              <a:ext uri="{FF2B5EF4-FFF2-40B4-BE49-F238E27FC236}">
                <a16:creationId xmlns:a16="http://schemas.microsoft.com/office/drawing/2014/main" id="{49CD0CE4-7FC2-5685-B1AF-A379BC7BEFDB}"/>
              </a:ext>
            </a:extLst>
          </p:cNvPr>
          <p:cNvCxnSpPr>
            <a:cxnSpLocks/>
            <a:stCxn id="52" idx="3"/>
            <a:endCxn id="8" idx="1"/>
          </p:cNvCxnSpPr>
          <p:nvPr/>
        </p:nvCxnSpPr>
        <p:spPr>
          <a:xfrm flipV="1">
            <a:off x="1938346" y="1849402"/>
            <a:ext cx="2315695" cy="22524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0" name="TextovéPole 9">
            <a:extLst>
              <a:ext uri="{FF2B5EF4-FFF2-40B4-BE49-F238E27FC236}">
                <a16:creationId xmlns:a16="http://schemas.microsoft.com/office/drawing/2014/main" id="{125351C6-75A5-A979-02FD-E1644D8E95B6}"/>
              </a:ext>
            </a:extLst>
          </p:cNvPr>
          <p:cNvSpPr txBox="1"/>
          <p:nvPr/>
        </p:nvSpPr>
        <p:spPr>
          <a:xfrm>
            <a:off x="43755" y="2903097"/>
            <a:ext cx="1894692" cy="2102720"/>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4. Transparentnost fyzické infrastruktury</a:t>
            </a:r>
            <a:endParaRPr lang="cs-CZ" dirty="0"/>
          </a:p>
          <a:p>
            <a:pPr algn="l">
              <a:lnSpc>
                <a:spcPct val="100000"/>
              </a:lnSpc>
              <a:buClr>
                <a:schemeClr val="accent5"/>
              </a:buClr>
              <a:buSzPct val="100000"/>
            </a:pPr>
            <a:r>
              <a:rPr lang="cs-CZ" dirty="0">
                <a:solidFill>
                  <a:schemeClr val="accent5"/>
                </a:solidFill>
                <a:ea typeface="Calibri" panose="020F0502020204030204" pitchFamily="34" charset="0"/>
              </a:rPr>
              <a:t>právo získat přístup k informacím </a:t>
            </a:r>
            <a:r>
              <a:rPr lang="cs-CZ" b="1" dirty="0">
                <a:solidFill>
                  <a:schemeClr val="accent5"/>
                </a:solidFill>
                <a:ea typeface="Calibri" panose="020F0502020204030204" pitchFamily="34" charset="0"/>
              </a:rPr>
              <a:t>o existující fyzické infrastruktuře</a:t>
            </a:r>
            <a:r>
              <a:rPr lang="cs-CZ" dirty="0">
                <a:solidFill>
                  <a:schemeClr val="accent5"/>
                </a:solidFill>
                <a:ea typeface="Calibri" panose="020F0502020204030204" pitchFamily="34" charset="0"/>
              </a:rPr>
              <a:t>:</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err="1">
                <a:ea typeface="Calibri" panose="020F0502020204030204" pitchFamily="34" charset="0"/>
              </a:rPr>
              <a:t>georeferencované</a:t>
            </a:r>
            <a:r>
              <a:rPr lang="cs-CZ" dirty="0">
                <a:ea typeface="Calibri" panose="020F0502020204030204" pitchFamily="34" charset="0"/>
              </a:rPr>
              <a:t> umístění a trasa;</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druh a současné využití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endParaRPr lang="cs-CZ" dirty="0"/>
          </a:p>
        </p:txBody>
      </p:sp>
      <p:sp>
        <p:nvSpPr>
          <p:cNvPr id="13" name="TextovéPole 12">
            <a:extLst>
              <a:ext uri="{FF2B5EF4-FFF2-40B4-BE49-F238E27FC236}">
                <a16:creationId xmlns:a16="http://schemas.microsoft.com/office/drawing/2014/main" id="{B38C3190-826A-DE17-5A4B-3F90D6AD43D4}"/>
              </a:ext>
            </a:extLst>
          </p:cNvPr>
          <p:cNvSpPr txBox="1"/>
          <p:nvPr/>
        </p:nvSpPr>
        <p:spPr>
          <a:xfrm>
            <a:off x="1986643" y="1311018"/>
            <a:ext cx="1838019" cy="1354217"/>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cs-CZ" b="1" dirty="0"/>
              <a:t>Článek 5</a:t>
            </a:r>
          </a:p>
          <a:p>
            <a:pPr algn="l"/>
            <a:r>
              <a:rPr lang="cs-CZ" b="1" dirty="0"/>
              <a:t>Koordinace stavebních prací</a:t>
            </a:r>
          </a:p>
          <a:p>
            <a:pPr algn="l"/>
            <a:r>
              <a:rPr lang="cs-CZ" b="1" dirty="0"/>
              <a:t>Článek 9</a:t>
            </a:r>
          </a:p>
          <a:p>
            <a:pPr algn="l"/>
            <a:r>
              <a:rPr lang="cs-CZ" b="1" dirty="0"/>
              <a:t>Výjimky z postupu udělování povolení</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Výjimky z koordinace</a:t>
            </a:r>
            <a:endParaRPr lang="cs-CZ" dirty="0">
              <a:solidFill>
                <a:schemeClr val="accent5"/>
              </a:solidFill>
            </a:endParaRPr>
          </a:p>
        </p:txBody>
      </p:sp>
      <p:sp>
        <p:nvSpPr>
          <p:cNvPr id="40" name="TextovéPole 39">
            <a:extLst>
              <a:ext uri="{FF2B5EF4-FFF2-40B4-BE49-F238E27FC236}">
                <a16:creationId xmlns:a16="http://schemas.microsoft.com/office/drawing/2014/main" id="{F4897B93-067F-FD62-0149-12FBBB139E72}"/>
              </a:ext>
            </a:extLst>
          </p:cNvPr>
          <p:cNvSpPr txBox="1"/>
          <p:nvPr/>
        </p:nvSpPr>
        <p:spPr>
          <a:xfrm>
            <a:off x="1985229" y="2805215"/>
            <a:ext cx="3386553"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6</a:t>
            </a:r>
          </a:p>
          <a:p>
            <a:pPr algn="l"/>
            <a:r>
              <a:rPr lang="sv-SE" b="1" dirty="0"/>
              <a:t>Transparentnost plánovaných stavebních prací</a:t>
            </a:r>
          </a:p>
          <a:p>
            <a:pPr algn="l">
              <a:lnSpc>
                <a:spcPct val="100000"/>
              </a:lnSpc>
              <a:buClr>
                <a:schemeClr val="accent5"/>
              </a:buClr>
              <a:buSzPct val="100000"/>
            </a:pPr>
            <a:r>
              <a:rPr lang="cs-CZ" dirty="0">
                <a:solidFill>
                  <a:schemeClr val="accent5"/>
                </a:solidFill>
                <a:ea typeface="Calibri" panose="020F0502020204030204" pitchFamily="34" charset="0"/>
              </a:rPr>
              <a:t>umožnit sjednávání </a:t>
            </a:r>
            <a:r>
              <a:rPr lang="cs-CZ" b="1" dirty="0">
                <a:solidFill>
                  <a:schemeClr val="accent5"/>
                </a:solidFill>
                <a:ea typeface="Calibri" panose="020F0502020204030204" pitchFamily="34" charset="0"/>
              </a:rPr>
              <a:t>dohod o koordinaci stavebních prací </a:t>
            </a:r>
            <a:r>
              <a:rPr lang="cs-CZ" dirty="0">
                <a:solidFill>
                  <a:schemeClr val="accent5"/>
                </a:solidFill>
                <a:ea typeface="Calibri" panose="020F0502020204030204" pitchFamily="34" charset="0"/>
              </a:rPr>
              <a:t>…. následující minimální informace v elektronické podobě prostřednictvím jednotného informačního místa</a:t>
            </a:r>
          </a:p>
          <a:p>
            <a:pPr algn="l">
              <a:lnSpc>
                <a:spcPct val="100000"/>
              </a:lnSpc>
              <a:buClr>
                <a:schemeClr val="accent5"/>
              </a:buClr>
              <a:buSzPct val="100000"/>
            </a:pPr>
            <a:r>
              <a:rPr lang="cs-CZ" dirty="0">
                <a:ea typeface="Calibri" panose="020F0502020204030204" pitchFamily="34" charset="0"/>
              </a:rPr>
              <a:t>Minimální rozsah dat:</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…umístění a druh prací;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dotčené prvky fyzické infrastruktury;</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zahájení prací a ..trvání;</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předpokládaný termín předložení konečného projektu;</a:t>
            </a:r>
          </a:p>
          <a:p>
            <a:pPr marL="260350" indent="-171450" algn="l">
              <a:lnSpc>
                <a:spcPct val="100000"/>
              </a:lnSpc>
              <a:buClr>
                <a:schemeClr val="accent5"/>
              </a:buClr>
              <a:buSzPct val="100000"/>
              <a:buFont typeface="Arial" panose="020B0604020202020204" pitchFamily="34" charset="0"/>
              <a:buChar char="•"/>
            </a:pPr>
            <a:r>
              <a:rPr lang="cs-CZ" dirty="0">
                <a:ea typeface="Calibri" panose="020F0502020204030204" pitchFamily="34" charset="0"/>
              </a:rPr>
              <a:t>kontaktní místo.</a:t>
            </a:r>
          </a:p>
        </p:txBody>
      </p:sp>
      <p:cxnSp>
        <p:nvCxnSpPr>
          <p:cNvPr id="65" name="Přímá spojnice 64">
            <a:extLst>
              <a:ext uri="{FF2B5EF4-FFF2-40B4-BE49-F238E27FC236}">
                <a16:creationId xmlns:a16="http://schemas.microsoft.com/office/drawing/2014/main" id="{FBD47195-478A-7BB2-D96C-7365EEAB688C}"/>
              </a:ext>
            </a:extLst>
          </p:cNvPr>
          <p:cNvCxnSpPr>
            <a:cxnSpLocks/>
            <a:stCxn id="40" idx="0"/>
            <a:endCxn id="8" idx="2"/>
          </p:cNvCxnSpPr>
          <p:nvPr/>
        </p:nvCxnSpPr>
        <p:spPr>
          <a:xfrm flipV="1">
            <a:off x="3678506" y="2326455"/>
            <a:ext cx="1632451"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41" name="TextovéPole 40">
            <a:extLst>
              <a:ext uri="{FF2B5EF4-FFF2-40B4-BE49-F238E27FC236}">
                <a16:creationId xmlns:a16="http://schemas.microsoft.com/office/drawing/2014/main" id="{7361E840-5C33-30DF-8F38-889C3ABA20F4}"/>
              </a:ext>
            </a:extLst>
          </p:cNvPr>
          <p:cNvSpPr txBox="1"/>
          <p:nvPr/>
        </p:nvSpPr>
        <p:spPr>
          <a:xfrm>
            <a:off x="5427739" y="2805215"/>
            <a:ext cx="2231140"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7</a:t>
            </a:r>
          </a:p>
          <a:p>
            <a:pPr algn="l"/>
            <a:r>
              <a:rPr lang="sv-SE" b="1" dirty="0"/>
              <a:t>Postup udělování povolení a omezení vlastnických práv třetích osob</a:t>
            </a:r>
            <a:endParaRPr lang="cs-CZ" b="1" dirty="0"/>
          </a:p>
          <a:p>
            <a:pPr marL="87313" indent="-79375" algn="l">
              <a:buFont typeface="Arial" panose="020B0604020202020204" pitchFamily="34" charset="0"/>
              <a:buChar char="•"/>
            </a:pPr>
            <a:r>
              <a:rPr lang="cs-CZ" dirty="0">
                <a:solidFill>
                  <a:schemeClr val="accent5"/>
                </a:solidFill>
                <a:ea typeface="Calibri" panose="020F0502020204030204" pitchFamily="34" charset="0"/>
              </a:rPr>
              <a:t>informace o podmínkách a postupech pro udělování povolení a omezení vlastnických práv třetích osob</a:t>
            </a:r>
          </a:p>
          <a:p>
            <a:pPr marL="87313" indent="-79375" algn="l">
              <a:lnSpc>
                <a:spcPct val="100000"/>
              </a:lnSpc>
              <a:buClr>
                <a:schemeClr val="accent5"/>
              </a:buClr>
              <a:buSzPct val="100000"/>
              <a:buFont typeface="Arial" panose="020B0604020202020204" pitchFamily="34" charset="0"/>
              <a:buChar char="•"/>
            </a:pPr>
            <a:r>
              <a:rPr lang="cs-CZ" dirty="0">
                <a:solidFill>
                  <a:schemeClr val="accent5"/>
                </a:solidFill>
                <a:ea typeface="Calibri" panose="020F0502020204030204" pitchFamily="34" charset="0"/>
              </a:rPr>
              <a:t>podávat v elektronické podobě žádosti o všechna nezbytná povolení, omezení vlastnických práv třetích osob a informace o stavu své žádosti</a:t>
            </a:r>
          </a:p>
        </p:txBody>
      </p:sp>
      <p:cxnSp>
        <p:nvCxnSpPr>
          <p:cNvPr id="69" name="Přímá spojnice 68">
            <a:extLst>
              <a:ext uri="{FF2B5EF4-FFF2-40B4-BE49-F238E27FC236}">
                <a16:creationId xmlns:a16="http://schemas.microsoft.com/office/drawing/2014/main" id="{6D99298A-7EC6-585D-AB83-E43DED40B43E}"/>
              </a:ext>
            </a:extLst>
          </p:cNvPr>
          <p:cNvCxnSpPr>
            <a:cxnSpLocks/>
            <a:stCxn id="41" idx="0"/>
            <a:endCxn id="8" idx="2"/>
          </p:cNvCxnSpPr>
          <p:nvPr/>
        </p:nvCxnSpPr>
        <p:spPr>
          <a:xfrm flipH="1" flipV="1">
            <a:off x="5310957" y="2326455"/>
            <a:ext cx="1232352"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5" name="TextovéPole 74">
            <a:extLst>
              <a:ext uri="{FF2B5EF4-FFF2-40B4-BE49-F238E27FC236}">
                <a16:creationId xmlns:a16="http://schemas.microsoft.com/office/drawing/2014/main" id="{AD5793E9-B927-14B1-EB6B-D07FEB055922}"/>
              </a:ext>
            </a:extLst>
          </p:cNvPr>
          <p:cNvSpPr txBox="1"/>
          <p:nvPr/>
        </p:nvSpPr>
        <p:spPr>
          <a:xfrm>
            <a:off x="7706108" y="2805215"/>
            <a:ext cx="1360464" cy="2200602"/>
          </a:xfrm>
          <a:prstGeom prst="rect">
            <a:avLst/>
          </a:prstGeom>
          <a:solidFill>
            <a:schemeClr val="bg1">
              <a:lumMod val="85000"/>
            </a:schemeClr>
          </a:solid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pPr algn="l"/>
            <a:r>
              <a:rPr lang="sv-SE" b="1" dirty="0"/>
              <a:t>Článek 10</a:t>
            </a:r>
          </a:p>
          <a:p>
            <a:pPr algn="l"/>
            <a:r>
              <a:rPr lang="sv-SE" b="1" dirty="0"/>
              <a:t>Fyzická infrastruktura uvnitř budovy a optické rozvody</a:t>
            </a:r>
            <a:br>
              <a:rPr lang="cs-CZ" b="1" dirty="0"/>
            </a:br>
            <a:r>
              <a:rPr lang="cs-CZ" dirty="0"/>
              <a:t>.</a:t>
            </a:r>
            <a:r>
              <a:rPr lang="cs-CZ" dirty="0">
                <a:solidFill>
                  <a:schemeClr val="accent5"/>
                </a:solidFill>
              </a:rPr>
              <a:t>Informace o těchto kategoriích budov se zveřejňují prostřednictvím jednotného informačního místa </a:t>
            </a:r>
            <a:endParaRPr lang="sv-SE" b="1" dirty="0"/>
          </a:p>
        </p:txBody>
      </p:sp>
      <p:cxnSp>
        <p:nvCxnSpPr>
          <p:cNvPr id="94" name="Přímá spojnice 93">
            <a:extLst>
              <a:ext uri="{FF2B5EF4-FFF2-40B4-BE49-F238E27FC236}">
                <a16:creationId xmlns:a16="http://schemas.microsoft.com/office/drawing/2014/main" id="{FB3A128C-1CFE-A129-BDEE-595F9B63D9AE}"/>
              </a:ext>
            </a:extLst>
          </p:cNvPr>
          <p:cNvCxnSpPr>
            <a:cxnSpLocks/>
            <a:stCxn id="75" idx="0"/>
            <a:endCxn id="8" idx="2"/>
          </p:cNvCxnSpPr>
          <p:nvPr/>
        </p:nvCxnSpPr>
        <p:spPr>
          <a:xfrm flipH="1" flipV="1">
            <a:off x="5310957" y="2326455"/>
            <a:ext cx="3075383" cy="478760"/>
          </a:xfrm>
          <a:prstGeom prst="line">
            <a:avLst/>
          </a:prstGeom>
          <a:ln w="31750" cmpd="tri">
            <a:solidFill>
              <a:schemeClr val="accent1"/>
            </a:solidFill>
            <a:prstDash val="solid"/>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094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0" grpId="0" animBg="1"/>
      <p:bldP spid="13" grpId="0" animBg="1"/>
      <p:bldP spid="40" grpId="0" animBg="1"/>
      <p:bldP spid="41" grpId="0" animBg="1"/>
      <p:bldP spid="7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ovéPole 18">
            <a:extLst>
              <a:ext uri="{FF2B5EF4-FFF2-40B4-BE49-F238E27FC236}">
                <a16:creationId xmlns:a16="http://schemas.microsoft.com/office/drawing/2014/main" id="{21C7BBEF-69B1-B85B-99F6-49E46668366F}"/>
              </a:ext>
            </a:extLst>
          </p:cNvPr>
          <p:cNvSpPr txBox="1"/>
          <p:nvPr/>
        </p:nvSpPr>
        <p:spPr>
          <a:xfrm>
            <a:off x="143186" y="1347954"/>
            <a:ext cx="1325445" cy="1015663"/>
          </a:xfrm>
          <a:prstGeom prst="rect">
            <a:avLst/>
          </a:prstGeom>
          <a:noFill/>
          <a:ln w="3175">
            <a:solidFill>
              <a:schemeClr val="tx1">
                <a:lumMod val="60000"/>
                <a:lumOff val="40000"/>
              </a:schemeClr>
            </a:solidFill>
          </a:ln>
        </p:spPr>
        <p:txBody>
          <a:bodyPr wrap="square" lIns="108000" tIns="0" rIns="72000" bIns="0" rtlCol="0">
            <a:spAutoFit/>
          </a:bodyPr>
          <a:lstStyle>
            <a:defPPr>
              <a:defRPr lang="en-US"/>
            </a:defPPr>
            <a:lvl1pPr algn="ctr">
              <a:defRPr sz="1100"/>
            </a:lvl1pPr>
          </a:lstStyle>
          <a:p>
            <a:r>
              <a:rPr lang="cs-CZ" dirty="0"/>
              <a:t>DTM obcí a krajů</a:t>
            </a:r>
          </a:p>
          <a:p>
            <a:endParaRPr lang="cs-CZ" dirty="0"/>
          </a:p>
          <a:p>
            <a:endParaRPr lang="cs-CZ" dirty="0"/>
          </a:p>
          <a:p>
            <a:endParaRPr lang="cs-CZ" dirty="0"/>
          </a:p>
          <a:p>
            <a:endParaRPr lang="cs-CZ" dirty="0"/>
          </a:p>
          <a:p>
            <a:endParaRPr lang="cs-CZ"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75070" cy="771750"/>
          </a:xfrm>
        </p:spPr>
        <p:txBody>
          <a:bodyPr>
            <a:normAutofit/>
          </a:bodyPr>
          <a:lstStyle/>
          <a:p>
            <a:r>
              <a:rPr lang="cs-CZ" sz="1800" dirty="0"/>
              <a:t>Možný příklad řešení … Jednotného vnitrostátního kontaktního místa </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55</a:t>
            </a:fld>
            <a:endParaRPr lang="en-GB" dirty="0"/>
          </a:p>
        </p:txBody>
      </p:sp>
      <p:pic>
        <p:nvPicPr>
          <p:cNvPr id="6" name="Grafický objekt 5" descr="Webový design obrys">
            <a:extLst>
              <a:ext uri="{FF2B5EF4-FFF2-40B4-BE49-F238E27FC236}">
                <a16:creationId xmlns:a16="http://schemas.microsoft.com/office/drawing/2014/main" id="{A014483E-586E-D151-0607-6042F06F7E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0438" y="2363617"/>
            <a:ext cx="401200" cy="401200"/>
          </a:xfrm>
          <a:prstGeom prst="rect">
            <a:avLst/>
          </a:prstGeom>
        </p:spPr>
      </p:pic>
      <p:sp>
        <p:nvSpPr>
          <p:cNvPr id="8" name="TextovéPole 7">
            <a:extLst>
              <a:ext uri="{FF2B5EF4-FFF2-40B4-BE49-F238E27FC236}">
                <a16:creationId xmlns:a16="http://schemas.microsoft.com/office/drawing/2014/main" id="{7CBF95A1-47E5-2C4B-A626-0040FDF2DD82}"/>
              </a:ext>
            </a:extLst>
          </p:cNvPr>
          <p:cNvSpPr txBox="1"/>
          <p:nvPr/>
        </p:nvSpPr>
        <p:spPr>
          <a:xfrm>
            <a:off x="4231760" y="1985223"/>
            <a:ext cx="1069034" cy="1277273"/>
          </a:xfrm>
          <a:prstGeom prst="rect">
            <a:avLst/>
          </a:prstGeom>
          <a:noFill/>
          <a:ln>
            <a:solidFill>
              <a:schemeClr val="tx1"/>
            </a:solidFill>
          </a:ln>
        </p:spPr>
        <p:txBody>
          <a:bodyPr wrap="square">
            <a:spAutoFit/>
          </a:bodyPr>
          <a:lstStyle/>
          <a:p>
            <a:pPr algn="ctr"/>
            <a:r>
              <a:rPr lang="cs-CZ" sz="1100" dirty="0"/>
              <a:t>Jednotné vnitrostátní </a:t>
            </a:r>
          </a:p>
          <a:p>
            <a:pPr algn="ctr"/>
            <a:endParaRPr lang="cs-CZ" sz="1100" dirty="0"/>
          </a:p>
          <a:p>
            <a:pPr algn="ctr"/>
            <a:endParaRPr lang="cs-CZ" sz="1100" dirty="0"/>
          </a:p>
          <a:p>
            <a:pPr algn="ctr"/>
            <a:r>
              <a:rPr lang="cs-CZ" sz="1100" dirty="0"/>
              <a:t>digitální kontaktní místo</a:t>
            </a:r>
          </a:p>
        </p:txBody>
      </p:sp>
      <p:pic>
        <p:nvPicPr>
          <p:cNvPr id="11" name="Grafický objekt 10" descr="Server obrys">
            <a:extLst>
              <a:ext uri="{FF2B5EF4-FFF2-40B4-BE49-F238E27FC236}">
                <a16:creationId xmlns:a16="http://schemas.microsoft.com/office/drawing/2014/main" id="{D8DA3041-F91F-D0AC-1EC2-A2929B1BC2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305708" y="1763323"/>
            <a:ext cx="503626" cy="503626"/>
          </a:xfrm>
          <a:prstGeom prst="rect">
            <a:avLst/>
          </a:prstGeom>
        </p:spPr>
      </p:pic>
      <p:pic>
        <p:nvPicPr>
          <p:cNvPr id="18" name="Grafický objekt 17" descr="Databáze obrys">
            <a:extLst>
              <a:ext uri="{FF2B5EF4-FFF2-40B4-BE49-F238E27FC236}">
                <a16:creationId xmlns:a16="http://schemas.microsoft.com/office/drawing/2014/main" id="{86CD0FC2-092D-7855-1A5C-84DC19DEF49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345" y="1935863"/>
            <a:ext cx="362480" cy="362480"/>
          </a:xfrm>
          <a:prstGeom prst="rect">
            <a:avLst/>
          </a:prstGeom>
        </p:spPr>
      </p:pic>
      <p:sp>
        <p:nvSpPr>
          <p:cNvPr id="20" name="TextovéPole 19">
            <a:extLst>
              <a:ext uri="{FF2B5EF4-FFF2-40B4-BE49-F238E27FC236}">
                <a16:creationId xmlns:a16="http://schemas.microsoft.com/office/drawing/2014/main" id="{FD7185A3-9EC0-19ED-914F-F3C35D2867B9}"/>
              </a:ext>
            </a:extLst>
          </p:cNvPr>
          <p:cNvSpPr txBox="1"/>
          <p:nvPr/>
        </p:nvSpPr>
        <p:spPr>
          <a:xfrm>
            <a:off x="2098660" y="1534306"/>
            <a:ext cx="917722" cy="261610"/>
          </a:xfrm>
          <a:prstGeom prst="rect">
            <a:avLst/>
          </a:prstGeom>
          <a:noFill/>
        </p:spPr>
        <p:txBody>
          <a:bodyPr wrap="square" rtlCol="0">
            <a:spAutoFit/>
          </a:bodyPr>
          <a:lstStyle/>
          <a:p>
            <a:r>
              <a:rPr lang="cs-CZ" sz="1100" dirty="0"/>
              <a:t>DTM ČÚZK</a:t>
            </a:r>
          </a:p>
        </p:txBody>
      </p:sp>
      <p:cxnSp>
        <p:nvCxnSpPr>
          <p:cNvPr id="22" name="Přímá spojnice 21">
            <a:extLst>
              <a:ext uri="{FF2B5EF4-FFF2-40B4-BE49-F238E27FC236}">
                <a16:creationId xmlns:a16="http://schemas.microsoft.com/office/drawing/2014/main" id="{E6957CB7-A07A-AC70-C0C2-6096552A6A64}"/>
              </a:ext>
            </a:extLst>
          </p:cNvPr>
          <p:cNvCxnSpPr>
            <a:cxnSpLocks/>
          </p:cNvCxnSpPr>
          <p:nvPr/>
        </p:nvCxnSpPr>
        <p:spPr>
          <a:xfrm>
            <a:off x="785538" y="1604590"/>
            <a:ext cx="1520170" cy="410546"/>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6" name="Přímá spojnice 25">
            <a:extLst>
              <a:ext uri="{FF2B5EF4-FFF2-40B4-BE49-F238E27FC236}">
                <a16:creationId xmlns:a16="http://schemas.microsoft.com/office/drawing/2014/main" id="{50B55368-3533-795B-7954-3D0E987324BD}"/>
              </a:ext>
            </a:extLst>
          </p:cNvPr>
          <p:cNvCxnSpPr>
            <a:cxnSpLocks/>
          </p:cNvCxnSpPr>
          <p:nvPr/>
        </p:nvCxnSpPr>
        <p:spPr>
          <a:xfrm>
            <a:off x="998241" y="1878048"/>
            <a:ext cx="1307467" cy="146885"/>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27" name="Přímá spojnice 26">
            <a:extLst>
              <a:ext uri="{FF2B5EF4-FFF2-40B4-BE49-F238E27FC236}">
                <a16:creationId xmlns:a16="http://schemas.microsoft.com/office/drawing/2014/main" id="{17E68E1B-47B8-D57A-BD8F-FF7CA2101180}"/>
              </a:ext>
            </a:extLst>
          </p:cNvPr>
          <p:cNvCxnSpPr>
            <a:cxnSpLocks/>
          </p:cNvCxnSpPr>
          <p:nvPr/>
        </p:nvCxnSpPr>
        <p:spPr>
          <a:xfrm>
            <a:off x="1078029" y="2015545"/>
            <a:ext cx="1217803" cy="5360"/>
          </a:xfrm>
          <a:prstGeom prst="line">
            <a:avLst/>
          </a:prstGeom>
          <a:ln>
            <a:solidFill>
              <a:schemeClr val="accent1"/>
            </a:solidFill>
            <a:headEnd type="arrow" w="med" len="med"/>
            <a:tailEnd type="arrow" w="med" len="med"/>
          </a:ln>
        </p:spPr>
        <p:style>
          <a:lnRef idx="1">
            <a:schemeClr val="accent2"/>
          </a:lnRef>
          <a:fillRef idx="0">
            <a:schemeClr val="accent2"/>
          </a:fillRef>
          <a:effectRef idx="0">
            <a:schemeClr val="accent2"/>
          </a:effectRef>
          <a:fontRef idx="minor">
            <a:schemeClr val="tx1"/>
          </a:fontRef>
        </p:style>
      </p:cxnSp>
      <p:cxnSp>
        <p:nvCxnSpPr>
          <p:cNvPr id="34" name="Přímá spojnice 33">
            <a:extLst>
              <a:ext uri="{FF2B5EF4-FFF2-40B4-BE49-F238E27FC236}">
                <a16:creationId xmlns:a16="http://schemas.microsoft.com/office/drawing/2014/main" id="{6F047880-06CE-F031-F42A-EED459570568}"/>
              </a:ext>
            </a:extLst>
          </p:cNvPr>
          <p:cNvCxnSpPr>
            <a:cxnSpLocks/>
          </p:cNvCxnSpPr>
          <p:nvPr/>
        </p:nvCxnSpPr>
        <p:spPr>
          <a:xfrm>
            <a:off x="2794056" y="2008971"/>
            <a:ext cx="1478978" cy="562778"/>
          </a:xfrm>
          <a:prstGeom prst="line">
            <a:avLst/>
          </a:prstGeom>
          <a:ln w="31750" cmpd="tri">
            <a:solidFill>
              <a:schemeClr val="accent1"/>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pic>
        <p:nvPicPr>
          <p:cNvPr id="36" name="Grafický objekt 35" descr="Server obrys">
            <a:extLst>
              <a:ext uri="{FF2B5EF4-FFF2-40B4-BE49-F238E27FC236}">
                <a16:creationId xmlns:a16="http://schemas.microsoft.com/office/drawing/2014/main" id="{8E8B274A-56B3-B45B-07A6-E3A3FE2E315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2544314"/>
            <a:ext cx="318430" cy="318430"/>
          </a:xfrm>
          <a:prstGeom prst="rect">
            <a:avLst/>
          </a:prstGeom>
        </p:spPr>
      </p:pic>
      <p:sp>
        <p:nvSpPr>
          <p:cNvPr id="37" name="TextovéPole 36">
            <a:extLst>
              <a:ext uri="{FF2B5EF4-FFF2-40B4-BE49-F238E27FC236}">
                <a16:creationId xmlns:a16="http://schemas.microsoft.com/office/drawing/2014/main" id="{DCEB0289-BC18-8CA9-9268-80B0A318A8C7}"/>
              </a:ext>
            </a:extLst>
          </p:cNvPr>
          <p:cNvSpPr txBox="1"/>
          <p:nvPr/>
        </p:nvSpPr>
        <p:spPr>
          <a:xfrm>
            <a:off x="146098" y="2399495"/>
            <a:ext cx="1322553" cy="430887"/>
          </a:xfrm>
          <a:prstGeom prst="rect">
            <a:avLst/>
          </a:prstGeom>
          <a:noFill/>
          <a:ln w="3175">
            <a:solidFill>
              <a:schemeClr val="tx1">
                <a:lumMod val="60000"/>
                <a:lumOff val="40000"/>
              </a:schemeClr>
            </a:solidFill>
          </a:ln>
        </p:spPr>
        <p:txBody>
          <a:bodyPr wrap="square" lIns="108000" tIns="0" rIns="72000" rtlCol="0">
            <a:spAutoFit/>
          </a:bodyPr>
          <a:lstStyle>
            <a:defPPr>
              <a:defRPr lang="en-US"/>
            </a:defPPr>
            <a:lvl1pPr algn="ctr">
              <a:defRPr sz="1100"/>
            </a:lvl1pPr>
          </a:lstStyle>
          <a:p>
            <a:r>
              <a:rPr lang="cs-CZ" dirty="0"/>
              <a:t>Portál stavebníka</a:t>
            </a:r>
          </a:p>
          <a:p>
            <a:endParaRPr lang="cs-CZ" sz="300" dirty="0"/>
          </a:p>
          <a:p>
            <a:endParaRPr lang="cs-CZ" dirty="0"/>
          </a:p>
        </p:txBody>
      </p:sp>
      <p:cxnSp>
        <p:nvCxnSpPr>
          <p:cNvPr id="38" name="Přímá spojnice 37">
            <a:extLst>
              <a:ext uri="{FF2B5EF4-FFF2-40B4-BE49-F238E27FC236}">
                <a16:creationId xmlns:a16="http://schemas.microsoft.com/office/drawing/2014/main" id="{B2A860BD-DFD4-3B80-CA2D-484EC71782F1}"/>
              </a:ext>
            </a:extLst>
          </p:cNvPr>
          <p:cNvCxnSpPr>
            <a:cxnSpLocks/>
          </p:cNvCxnSpPr>
          <p:nvPr/>
        </p:nvCxnSpPr>
        <p:spPr>
          <a:xfrm flipV="1">
            <a:off x="909926" y="2571749"/>
            <a:ext cx="3363108" cy="11160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pic>
        <p:nvPicPr>
          <p:cNvPr id="45" name="Grafický objekt 44" descr="Server obrys">
            <a:extLst>
              <a:ext uri="{FF2B5EF4-FFF2-40B4-BE49-F238E27FC236}">
                <a16:creationId xmlns:a16="http://schemas.microsoft.com/office/drawing/2014/main" id="{CF9D5E53-7A5D-42D3-E8E0-63084C4BEA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007563"/>
            <a:ext cx="318430" cy="318430"/>
          </a:xfrm>
          <a:prstGeom prst="rect">
            <a:avLst/>
          </a:prstGeom>
        </p:spPr>
      </p:pic>
      <p:sp>
        <p:nvSpPr>
          <p:cNvPr id="46" name="TextovéPole 45">
            <a:extLst>
              <a:ext uri="{FF2B5EF4-FFF2-40B4-BE49-F238E27FC236}">
                <a16:creationId xmlns:a16="http://schemas.microsoft.com/office/drawing/2014/main" id="{17D0C0E5-BF5A-49E4-9BBF-27E75DA8A8D8}"/>
              </a:ext>
            </a:extLst>
          </p:cNvPr>
          <p:cNvSpPr txBox="1"/>
          <p:nvPr/>
        </p:nvSpPr>
        <p:spPr>
          <a:xfrm>
            <a:off x="88278" y="2842193"/>
            <a:ext cx="1414924" cy="626701"/>
          </a:xfrm>
          <a:prstGeom prst="rect">
            <a:avLst/>
          </a:prstGeom>
          <a:noFill/>
          <a:ln w="3175">
            <a:solidFill>
              <a:schemeClr val="tx1">
                <a:lumMod val="60000"/>
                <a:lumOff val="40000"/>
              </a:schemeClr>
            </a:solidFill>
          </a:ln>
        </p:spPr>
        <p:txBody>
          <a:bodyPr wrap="square" tIns="36000" bIns="36000" rtlCol="0">
            <a:spAutoFit/>
          </a:bodyPr>
          <a:lstStyle>
            <a:defPPr>
              <a:defRPr lang="en-US"/>
            </a:defPPr>
            <a:lvl1pPr algn="ctr">
              <a:defRPr sz="1100"/>
            </a:lvl1pPr>
          </a:lstStyle>
          <a:p>
            <a:r>
              <a:rPr lang="cs-CZ" dirty="0"/>
              <a:t>Evidence územních </a:t>
            </a:r>
          </a:p>
          <a:p>
            <a:endParaRPr lang="cs-CZ" sz="1400" dirty="0"/>
          </a:p>
          <a:p>
            <a:r>
              <a:rPr lang="cs-CZ" dirty="0"/>
              <a:t>a stavebních řízení</a:t>
            </a:r>
          </a:p>
        </p:txBody>
      </p:sp>
      <p:sp>
        <p:nvSpPr>
          <p:cNvPr id="47" name="TextovéPole 46">
            <a:extLst>
              <a:ext uri="{FF2B5EF4-FFF2-40B4-BE49-F238E27FC236}">
                <a16:creationId xmlns:a16="http://schemas.microsoft.com/office/drawing/2014/main" id="{99F50A15-C8A0-AD2A-0317-1822E0501844}"/>
              </a:ext>
            </a:extLst>
          </p:cNvPr>
          <p:cNvSpPr txBox="1"/>
          <p:nvPr/>
        </p:nvSpPr>
        <p:spPr>
          <a:xfrm>
            <a:off x="30720" y="348733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 elektronické</a:t>
            </a:r>
          </a:p>
          <a:p>
            <a:pPr algn="ctr"/>
            <a:endParaRPr lang="cs-CZ" sz="1100" dirty="0"/>
          </a:p>
          <a:p>
            <a:pPr algn="ctr"/>
            <a:endParaRPr lang="cs-CZ" sz="300" dirty="0"/>
          </a:p>
          <a:p>
            <a:pPr algn="ctr"/>
            <a:r>
              <a:rPr lang="cs-CZ" sz="1100" dirty="0"/>
              <a:t>dokumentace</a:t>
            </a:r>
          </a:p>
        </p:txBody>
      </p:sp>
      <p:pic>
        <p:nvPicPr>
          <p:cNvPr id="48" name="Grafický objekt 47" descr="Server obrys">
            <a:extLst>
              <a:ext uri="{FF2B5EF4-FFF2-40B4-BE49-F238E27FC236}">
                <a16:creationId xmlns:a16="http://schemas.microsoft.com/office/drawing/2014/main" id="{DF051D2A-5B11-C724-C7C5-A86BFCA7F0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3632711"/>
            <a:ext cx="318430" cy="318430"/>
          </a:xfrm>
          <a:prstGeom prst="rect">
            <a:avLst/>
          </a:prstGeom>
        </p:spPr>
      </p:pic>
      <p:cxnSp>
        <p:nvCxnSpPr>
          <p:cNvPr id="50" name="Přímá spojnice 49">
            <a:extLst>
              <a:ext uri="{FF2B5EF4-FFF2-40B4-BE49-F238E27FC236}">
                <a16:creationId xmlns:a16="http://schemas.microsoft.com/office/drawing/2014/main" id="{38357504-F437-088E-04E5-BAF81B41FAD8}"/>
              </a:ext>
            </a:extLst>
          </p:cNvPr>
          <p:cNvCxnSpPr>
            <a:cxnSpLocks/>
          </p:cNvCxnSpPr>
          <p:nvPr/>
        </p:nvCxnSpPr>
        <p:spPr>
          <a:xfrm flipV="1">
            <a:off x="909926" y="2574842"/>
            <a:ext cx="3363108" cy="5596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51" name="Přímá spojnice 50">
            <a:extLst>
              <a:ext uri="{FF2B5EF4-FFF2-40B4-BE49-F238E27FC236}">
                <a16:creationId xmlns:a16="http://schemas.microsoft.com/office/drawing/2014/main" id="{19231270-DB18-8B11-6A20-2B0B90E5023F}"/>
              </a:ext>
            </a:extLst>
          </p:cNvPr>
          <p:cNvCxnSpPr>
            <a:cxnSpLocks/>
          </p:cNvCxnSpPr>
          <p:nvPr/>
        </p:nvCxnSpPr>
        <p:spPr>
          <a:xfrm flipV="1">
            <a:off x="909926" y="2574842"/>
            <a:ext cx="3363108" cy="118948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58" name="TextovéPole 57">
            <a:extLst>
              <a:ext uri="{FF2B5EF4-FFF2-40B4-BE49-F238E27FC236}">
                <a16:creationId xmlns:a16="http://schemas.microsoft.com/office/drawing/2014/main" id="{E8766325-3CBC-7E44-1059-C44F7B6FE8E6}"/>
              </a:ext>
            </a:extLst>
          </p:cNvPr>
          <p:cNvSpPr txBox="1"/>
          <p:nvPr/>
        </p:nvSpPr>
        <p:spPr>
          <a:xfrm>
            <a:off x="30720" y="4123460"/>
            <a:ext cx="1553307" cy="553998"/>
          </a:xfrm>
          <a:prstGeom prst="rect">
            <a:avLst/>
          </a:prstGeom>
          <a:noFill/>
          <a:ln w="3175">
            <a:solidFill>
              <a:schemeClr val="tx1">
                <a:lumMod val="60000"/>
                <a:lumOff val="40000"/>
              </a:schemeClr>
            </a:solidFill>
          </a:ln>
        </p:spPr>
        <p:txBody>
          <a:bodyPr wrap="square" tIns="0" bIns="0" rtlCol="0">
            <a:spAutoFit/>
          </a:bodyPr>
          <a:lstStyle/>
          <a:p>
            <a:pPr algn="ctr"/>
            <a:r>
              <a:rPr lang="cs-CZ" sz="1100" dirty="0"/>
              <a:t>Evidence</a:t>
            </a:r>
          </a:p>
          <a:p>
            <a:pPr algn="ctr"/>
            <a:endParaRPr lang="cs-CZ" sz="1100" dirty="0"/>
          </a:p>
          <a:p>
            <a:pPr algn="ctr"/>
            <a:endParaRPr lang="cs-CZ" sz="300" dirty="0"/>
          </a:p>
          <a:p>
            <a:pPr algn="ctr"/>
            <a:r>
              <a:rPr lang="cs-CZ" sz="1100" dirty="0"/>
              <a:t>ISP a sběru dat</a:t>
            </a:r>
          </a:p>
        </p:txBody>
      </p:sp>
      <p:pic>
        <p:nvPicPr>
          <p:cNvPr id="59" name="Grafický objekt 58" descr="Server obrys">
            <a:extLst>
              <a:ext uri="{FF2B5EF4-FFF2-40B4-BE49-F238E27FC236}">
                <a16:creationId xmlns:a16="http://schemas.microsoft.com/office/drawing/2014/main" id="{A7C3CDC8-72C3-4648-213C-A127C196CA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9697" y="4268841"/>
            <a:ext cx="318430" cy="318430"/>
          </a:xfrm>
          <a:prstGeom prst="rect">
            <a:avLst/>
          </a:prstGeom>
        </p:spPr>
      </p:pic>
      <p:pic>
        <p:nvPicPr>
          <p:cNvPr id="60" name="Grafický objekt 59" descr="Databáze obrys">
            <a:extLst>
              <a:ext uri="{FF2B5EF4-FFF2-40B4-BE49-F238E27FC236}">
                <a16:creationId xmlns:a16="http://schemas.microsoft.com/office/drawing/2014/main" id="{9AAB6A82-4729-F838-656B-252C1DC8166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501" y="1529426"/>
            <a:ext cx="362480" cy="362480"/>
          </a:xfrm>
          <a:prstGeom prst="rect">
            <a:avLst/>
          </a:prstGeom>
        </p:spPr>
      </p:pic>
      <p:pic>
        <p:nvPicPr>
          <p:cNvPr id="61" name="Grafický objekt 60" descr="Databáze obrys">
            <a:extLst>
              <a:ext uri="{FF2B5EF4-FFF2-40B4-BE49-F238E27FC236}">
                <a16:creationId xmlns:a16="http://schemas.microsoft.com/office/drawing/2014/main" id="{D6B070CF-8A81-A28A-87E8-E3A3CA0C88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5549" y="1800853"/>
            <a:ext cx="362480" cy="362480"/>
          </a:xfrm>
          <a:prstGeom prst="rect">
            <a:avLst/>
          </a:prstGeom>
        </p:spPr>
      </p:pic>
      <p:cxnSp>
        <p:nvCxnSpPr>
          <p:cNvPr id="68" name="Přímá spojnice 67">
            <a:extLst>
              <a:ext uri="{FF2B5EF4-FFF2-40B4-BE49-F238E27FC236}">
                <a16:creationId xmlns:a16="http://schemas.microsoft.com/office/drawing/2014/main" id="{73CFA07F-990F-FC39-89B5-B9635D7E006D}"/>
              </a:ext>
            </a:extLst>
          </p:cNvPr>
          <p:cNvCxnSpPr>
            <a:cxnSpLocks/>
          </p:cNvCxnSpPr>
          <p:nvPr/>
        </p:nvCxnSpPr>
        <p:spPr>
          <a:xfrm flipV="1">
            <a:off x="909926" y="2558820"/>
            <a:ext cx="3363108" cy="1835311"/>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71" name="Přímá spojnice 70">
            <a:extLst>
              <a:ext uri="{FF2B5EF4-FFF2-40B4-BE49-F238E27FC236}">
                <a16:creationId xmlns:a16="http://schemas.microsoft.com/office/drawing/2014/main" id="{1A3CACB2-AC1D-6126-1DBD-CB1F73E8C726}"/>
              </a:ext>
            </a:extLst>
          </p:cNvPr>
          <p:cNvCxnSpPr>
            <a:cxnSpLocks/>
            <a:stCxn id="76" idx="0"/>
          </p:cNvCxnSpPr>
          <p:nvPr/>
        </p:nvCxnSpPr>
        <p:spPr>
          <a:xfrm flipV="1">
            <a:off x="2241205" y="2558820"/>
            <a:ext cx="2031829" cy="1564640"/>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76" name="TextovéPole 75">
            <a:extLst>
              <a:ext uri="{FF2B5EF4-FFF2-40B4-BE49-F238E27FC236}">
                <a16:creationId xmlns:a16="http://schemas.microsoft.com/office/drawing/2014/main" id="{0E96CDF4-711F-0410-9986-8BADD3B56EE1}"/>
              </a:ext>
            </a:extLst>
          </p:cNvPr>
          <p:cNvSpPr txBox="1"/>
          <p:nvPr/>
        </p:nvSpPr>
        <p:spPr>
          <a:xfrm>
            <a:off x="1620730" y="4123460"/>
            <a:ext cx="12409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endParaRPr lang="cs-CZ" dirty="0"/>
          </a:p>
          <a:p>
            <a:endParaRPr lang="cs-CZ" sz="1200" dirty="0"/>
          </a:p>
          <a:p>
            <a:r>
              <a:rPr lang="cs-CZ" dirty="0"/>
              <a:t>Databáze záměrů</a:t>
            </a:r>
          </a:p>
        </p:txBody>
      </p:sp>
      <p:pic>
        <p:nvPicPr>
          <p:cNvPr id="77" name="Grafický objekt 76" descr="Databáze obrys">
            <a:extLst>
              <a:ext uri="{FF2B5EF4-FFF2-40B4-BE49-F238E27FC236}">
                <a16:creationId xmlns:a16="http://schemas.microsoft.com/office/drawing/2014/main" id="{9E2839F2-06EA-6147-ADD7-B6B4F8FAB2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011764" y="4170156"/>
            <a:ext cx="362480" cy="362480"/>
          </a:xfrm>
          <a:prstGeom prst="rect">
            <a:avLst/>
          </a:prstGeom>
        </p:spPr>
      </p:pic>
      <p:pic>
        <p:nvPicPr>
          <p:cNvPr id="15" name="Grafický objekt 14" descr="Počítač obrys">
            <a:extLst>
              <a:ext uri="{FF2B5EF4-FFF2-40B4-BE49-F238E27FC236}">
                <a16:creationId xmlns:a16="http://schemas.microsoft.com/office/drawing/2014/main" id="{9582B176-4500-9254-48A9-75152C6869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97466" y="1254390"/>
            <a:ext cx="503626" cy="503626"/>
          </a:xfrm>
          <a:prstGeom prst="rect">
            <a:avLst/>
          </a:prstGeom>
        </p:spPr>
      </p:pic>
      <p:sp>
        <p:nvSpPr>
          <p:cNvPr id="79" name="TextovéPole 78">
            <a:extLst>
              <a:ext uri="{FF2B5EF4-FFF2-40B4-BE49-F238E27FC236}">
                <a16:creationId xmlns:a16="http://schemas.microsoft.com/office/drawing/2014/main" id="{0B3CD491-5919-D6A3-9259-8369C53016E5}"/>
              </a:ext>
            </a:extLst>
          </p:cNvPr>
          <p:cNvSpPr txBox="1"/>
          <p:nvPr/>
        </p:nvSpPr>
        <p:spPr>
          <a:xfrm>
            <a:off x="5868087" y="115275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grpSp>
        <p:nvGrpSpPr>
          <p:cNvPr id="81" name="Skupina 80">
            <a:extLst>
              <a:ext uri="{FF2B5EF4-FFF2-40B4-BE49-F238E27FC236}">
                <a16:creationId xmlns:a16="http://schemas.microsoft.com/office/drawing/2014/main" id="{7391EAD9-4495-298F-8B74-CAD1F138D61B}"/>
              </a:ext>
            </a:extLst>
          </p:cNvPr>
          <p:cNvGrpSpPr/>
          <p:nvPr/>
        </p:nvGrpSpPr>
        <p:grpSpPr>
          <a:xfrm>
            <a:off x="6856843" y="2011394"/>
            <a:ext cx="1145781" cy="680069"/>
            <a:chOff x="6023542" y="157611"/>
            <a:chExt cx="1145781" cy="680069"/>
          </a:xfrm>
        </p:grpSpPr>
        <p:sp>
          <p:nvSpPr>
            <p:cNvPr id="83" name="TextovéPole 82">
              <a:extLst>
                <a:ext uri="{FF2B5EF4-FFF2-40B4-BE49-F238E27FC236}">
                  <a16:creationId xmlns:a16="http://schemas.microsoft.com/office/drawing/2014/main" id="{1B388540-EEAA-A699-7344-758C103E6525}"/>
                </a:ext>
              </a:extLst>
            </p:cNvPr>
            <p:cNvSpPr txBox="1"/>
            <p:nvPr/>
          </p:nvSpPr>
          <p:spPr>
            <a:xfrm>
              <a:off x="6023542" y="157611"/>
              <a:ext cx="1145781" cy="680069"/>
            </a:xfrm>
            <a:prstGeom prst="rect">
              <a:avLst/>
            </a:prstGeom>
            <a:noFill/>
            <a:ln w="3175">
              <a:solidFill>
                <a:srgbClr val="FF000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sítí VHCN</a:t>
              </a:r>
            </a:p>
            <a:p>
              <a:endParaRPr lang="cs-CZ" dirty="0"/>
            </a:p>
            <a:p>
              <a:endParaRPr lang="cs-CZ" dirty="0"/>
            </a:p>
          </p:txBody>
        </p:sp>
        <p:pic>
          <p:nvPicPr>
            <p:cNvPr id="82" name="Grafický objekt 81" descr="Počítač obrys">
              <a:extLst>
                <a:ext uri="{FF2B5EF4-FFF2-40B4-BE49-F238E27FC236}">
                  <a16:creationId xmlns:a16="http://schemas.microsoft.com/office/drawing/2014/main" id="{0A2EAD9C-1137-A186-5BB8-D3D2C99201B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52943" y="244126"/>
              <a:ext cx="503626" cy="503626"/>
            </a:xfrm>
            <a:prstGeom prst="rect">
              <a:avLst/>
            </a:prstGeom>
          </p:spPr>
        </p:pic>
      </p:grpSp>
      <p:cxnSp>
        <p:nvCxnSpPr>
          <p:cNvPr id="84" name="Přímá spojnice 83">
            <a:extLst>
              <a:ext uri="{FF2B5EF4-FFF2-40B4-BE49-F238E27FC236}">
                <a16:creationId xmlns:a16="http://schemas.microsoft.com/office/drawing/2014/main" id="{FC6A4374-AB02-01BD-DD10-6FB40677D3F6}"/>
              </a:ext>
            </a:extLst>
          </p:cNvPr>
          <p:cNvCxnSpPr>
            <a:cxnSpLocks/>
            <a:stCxn id="8" idx="3"/>
          </p:cNvCxnSpPr>
          <p:nvPr/>
        </p:nvCxnSpPr>
        <p:spPr>
          <a:xfrm flipV="1">
            <a:off x="5300794" y="1410936"/>
            <a:ext cx="1083909" cy="1199615"/>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87" name="Přímá spojnice 86">
            <a:extLst>
              <a:ext uri="{FF2B5EF4-FFF2-40B4-BE49-F238E27FC236}">
                <a16:creationId xmlns:a16="http://schemas.microsoft.com/office/drawing/2014/main" id="{DE5951E7-AD33-0C70-B578-2C1A8212EB36}"/>
              </a:ext>
            </a:extLst>
          </p:cNvPr>
          <p:cNvCxnSpPr>
            <a:cxnSpLocks/>
            <a:stCxn id="8" idx="3"/>
          </p:cNvCxnSpPr>
          <p:nvPr/>
        </p:nvCxnSpPr>
        <p:spPr>
          <a:xfrm flipV="1">
            <a:off x="5300794" y="2267867"/>
            <a:ext cx="1972687" cy="342684"/>
          </a:xfrm>
          <a:prstGeom prst="line">
            <a:avLst/>
          </a:prstGeom>
          <a:ln w="31750" cmpd="tri">
            <a:solidFill>
              <a:srgbClr val="FF000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sp>
        <p:nvSpPr>
          <p:cNvPr id="90" name="Oblouk 89">
            <a:extLst>
              <a:ext uri="{FF2B5EF4-FFF2-40B4-BE49-F238E27FC236}">
                <a16:creationId xmlns:a16="http://schemas.microsoft.com/office/drawing/2014/main" id="{5D126FC4-2A19-F095-D2CA-C68FC9F168CA}"/>
              </a:ext>
            </a:extLst>
          </p:cNvPr>
          <p:cNvSpPr/>
          <p:nvPr/>
        </p:nvSpPr>
        <p:spPr>
          <a:xfrm>
            <a:off x="6586164" y="1838697"/>
            <a:ext cx="536006" cy="511025"/>
          </a:xfrm>
          <a:prstGeom prst="arc">
            <a:avLst>
              <a:gd name="adj1" fmla="val 16200000"/>
              <a:gd name="adj2" fmla="val 20399819"/>
            </a:avLst>
          </a:prstGeom>
          <a:ln>
            <a:solidFill>
              <a:schemeClr val="accent5"/>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91" name="Oblouk 90">
            <a:extLst>
              <a:ext uri="{FF2B5EF4-FFF2-40B4-BE49-F238E27FC236}">
                <a16:creationId xmlns:a16="http://schemas.microsoft.com/office/drawing/2014/main" id="{1C6B5336-248B-9ECC-9B2C-A7A6A2C5267C}"/>
              </a:ext>
            </a:extLst>
          </p:cNvPr>
          <p:cNvSpPr/>
          <p:nvPr/>
        </p:nvSpPr>
        <p:spPr>
          <a:xfrm rot="13534229">
            <a:off x="558492" y="1804205"/>
            <a:ext cx="423516" cy="167510"/>
          </a:xfrm>
          <a:prstGeom prst="arc">
            <a:avLst>
              <a:gd name="adj1" fmla="val 13731914"/>
              <a:gd name="adj2" fmla="val 19509152"/>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cs-CZ"/>
          </a:p>
        </p:txBody>
      </p:sp>
      <p:grpSp>
        <p:nvGrpSpPr>
          <p:cNvPr id="21" name="Skupina 20">
            <a:extLst>
              <a:ext uri="{FF2B5EF4-FFF2-40B4-BE49-F238E27FC236}">
                <a16:creationId xmlns:a16="http://schemas.microsoft.com/office/drawing/2014/main" id="{36F73166-DD57-86D1-8300-BB04DC211441}"/>
              </a:ext>
            </a:extLst>
          </p:cNvPr>
          <p:cNvGrpSpPr/>
          <p:nvPr/>
        </p:nvGrpSpPr>
        <p:grpSpPr>
          <a:xfrm>
            <a:off x="7420972" y="3162846"/>
            <a:ext cx="1145781" cy="1055561"/>
            <a:chOff x="5976388" y="3205089"/>
            <a:chExt cx="1145781" cy="1055561"/>
          </a:xfrm>
        </p:grpSpPr>
        <p:sp>
          <p:nvSpPr>
            <p:cNvPr id="101" name="TextovéPole 100">
              <a:extLst>
                <a:ext uri="{FF2B5EF4-FFF2-40B4-BE49-F238E27FC236}">
                  <a16:creationId xmlns:a16="http://schemas.microsoft.com/office/drawing/2014/main" id="{EACD583F-E9A3-AF8E-A768-A4312248F149}"/>
                </a:ext>
              </a:extLst>
            </p:cNvPr>
            <p:cNvSpPr txBox="1"/>
            <p:nvPr/>
          </p:nvSpPr>
          <p:spPr>
            <a:xfrm>
              <a:off x="5976388" y="3205089"/>
              <a:ext cx="1145781" cy="1055561"/>
            </a:xfrm>
            <a:prstGeom prst="rect">
              <a:avLst/>
            </a:prstGeom>
            <a:noFill/>
            <a:ln w="3175">
              <a:solidFill>
                <a:srgbClr val="00B050"/>
              </a:solidFill>
            </a:ln>
          </p:spPr>
          <p:txBody>
            <a:bodyPr wrap="square" lIns="36000" tIns="0" rIns="36000" bIns="0" rtlCol="0">
              <a:noAutofit/>
            </a:bodyPr>
            <a:lstStyle>
              <a:defPPr>
                <a:defRPr lang="en-US"/>
              </a:defPPr>
              <a:lvl1pPr algn="ctr">
                <a:defRPr sz="1100"/>
              </a:lvl1pPr>
            </a:lstStyle>
            <a:p>
              <a:r>
                <a:rPr lang="cs-CZ" dirty="0"/>
                <a:t>ISP výstavba </a:t>
              </a:r>
            </a:p>
            <a:p>
              <a:endParaRPr lang="cs-CZ" dirty="0"/>
            </a:p>
            <a:p>
              <a:endParaRPr lang="cs-CZ" dirty="0"/>
            </a:p>
            <a:p>
              <a:r>
                <a:rPr lang="cs-CZ" dirty="0"/>
                <a:t>tel. sítě bez </a:t>
              </a:r>
              <a:r>
                <a:rPr lang="cs-CZ" dirty="0" err="1"/>
                <a:t>spec</a:t>
              </a:r>
              <a:r>
                <a:rPr lang="cs-CZ" dirty="0"/>
                <a:t>. typu a kvality</a:t>
              </a:r>
            </a:p>
            <a:p>
              <a:endParaRPr lang="cs-CZ" dirty="0"/>
            </a:p>
            <a:p>
              <a:endParaRPr lang="cs-CZ" dirty="0"/>
            </a:p>
          </p:txBody>
        </p:sp>
        <p:pic>
          <p:nvPicPr>
            <p:cNvPr id="102" name="Grafický objekt 101" descr="Počítač obrys">
              <a:extLst>
                <a:ext uri="{FF2B5EF4-FFF2-40B4-BE49-F238E27FC236}">
                  <a16:creationId xmlns:a16="http://schemas.microsoft.com/office/drawing/2014/main" id="{D65D4D8D-7FCE-ABAC-2017-F20AD24225D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305789" y="3313970"/>
              <a:ext cx="503626" cy="503626"/>
            </a:xfrm>
            <a:prstGeom prst="rect">
              <a:avLst/>
            </a:prstGeom>
          </p:spPr>
        </p:pic>
      </p:grpSp>
      <p:cxnSp>
        <p:nvCxnSpPr>
          <p:cNvPr id="103" name="Přímá spojnice 102">
            <a:extLst>
              <a:ext uri="{FF2B5EF4-FFF2-40B4-BE49-F238E27FC236}">
                <a16:creationId xmlns:a16="http://schemas.microsoft.com/office/drawing/2014/main" id="{8E4013D9-9D9A-A2DF-1FBA-E823093F17EF}"/>
              </a:ext>
            </a:extLst>
          </p:cNvPr>
          <p:cNvCxnSpPr>
            <a:cxnSpLocks/>
            <a:endCxn id="101" idx="1"/>
          </p:cNvCxnSpPr>
          <p:nvPr/>
        </p:nvCxnSpPr>
        <p:spPr>
          <a:xfrm>
            <a:off x="5268774" y="3217138"/>
            <a:ext cx="2152198" cy="473489"/>
          </a:xfrm>
          <a:prstGeom prst="line">
            <a:avLst/>
          </a:prstGeom>
          <a:ln w="31750" cmpd="tri">
            <a:solidFill>
              <a:srgbClr val="00B050"/>
            </a:solidFill>
            <a:prstDash val="solid"/>
            <a:headEnd type="arrow"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08" name="Přímá spojnice 107">
            <a:extLst>
              <a:ext uri="{FF2B5EF4-FFF2-40B4-BE49-F238E27FC236}">
                <a16:creationId xmlns:a16="http://schemas.microsoft.com/office/drawing/2014/main" id="{226B4EDA-3022-125B-5B57-E6301A94C183}"/>
              </a:ext>
            </a:extLst>
          </p:cNvPr>
          <p:cNvCxnSpPr>
            <a:cxnSpLocks/>
          </p:cNvCxnSpPr>
          <p:nvPr/>
        </p:nvCxnSpPr>
        <p:spPr>
          <a:xfrm>
            <a:off x="5537200" y="3106966"/>
            <a:ext cx="67113" cy="3183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0" name="Přímá spojnice 109">
            <a:extLst>
              <a:ext uri="{FF2B5EF4-FFF2-40B4-BE49-F238E27FC236}">
                <a16:creationId xmlns:a16="http://schemas.microsoft.com/office/drawing/2014/main" id="{C2064E3F-165C-5AF4-D187-CCE2F5A8F767}"/>
              </a:ext>
            </a:extLst>
          </p:cNvPr>
          <p:cNvCxnSpPr>
            <a:cxnSpLocks/>
          </p:cNvCxnSpPr>
          <p:nvPr/>
        </p:nvCxnSpPr>
        <p:spPr>
          <a:xfrm flipH="1">
            <a:off x="5470987" y="3166778"/>
            <a:ext cx="216502" cy="1743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pojnice: zakřivená 114">
            <a:extLst>
              <a:ext uri="{FF2B5EF4-FFF2-40B4-BE49-F238E27FC236}">
                <a16:creationId xmlns:a16="http://schemas.microsoft.com/office/drawing/2014/main" id="{259B8A5A-5875-B073-D52C-62BDF7FB7326}"/>
              </a:ext>
            </a:extLst>
          </p:cNvPr>
          <p:cNvCxnSpPr>
            <a:cxnSpLocks/>
            <a:stCxn id="101" idx="1"/>
            <a:endCxn id="118" idx="3"/>
          </p:cNvCxnSpPr>
          <p:nvPr/>
        </p:nvCxnSpPr>
        <p:spPr>
          <a:xfrm rot="10800000" flipV="1">
            <a:off x="6901920" y="3690627"/>
            <a:ext cx="519052" cy="449744"/>
          </a:xfrm>
          <a:prstGeom prst="curvedConnector3">
            <a:avLst/>
          </a:prstGeom>
          <a:ln w="19050" cmpd="tri">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8" name="TextovéPole 117">
            <a:extLst>
              <a:ext uri="{FF2B5EF4-FFF2-40B4-BE49-F238E27FC236}">
                <a16:creationId xmlns:a16="http://schemas.microsoft.com/office/drawing/2014/main" id="{D6BA5C16-7CDC-F5D1-1FF0-494D768FAB99}"/>
              </a:ext>
            </a:extLst>
          </p:cNvPr>
          <p:cNvSpPr txBox="1"/>
          <p:nvPr/>
        </p:nvSpPr>
        <p:spPr>
          <a:xfrm>
            <a:off x="5660970" y="3690248"/>
            <a:ext cx="1240950" cy="900246"/>
          </a:xfrm>
          <a:prstGeom prst="rect">
            <a:avLst/>
          </a:prstGeom>
          <a:noFill/>
          <a:ln>
            <a:solidFill>
              <a:srgbClr val="00B050"/>
            </a:solidFill>
          </a:ln>
        </p:spPr>
        <p:txBody>
          <a:bodyPr wrap="square" rtlCol="0">
            <a:spAutoFit/>
          </a:bodyPr>
          <a:lstStyle/>
          <a:p>
            <a:pPr algn="ctr"/>
            <a:r>
              <a:rPr lang="cs-CZ" sz="1050" dirty="0"/>
              <a:t>Standardní legislativní procesy  dle zák. č. 416/2009 Sb.</a:t>
            </a:r>
          </a:p>
          <a:p>
            <a:pPr algn="ctr"/>
            <a:r>
              <a:rPr lang="cs-CZ" sz="1050" dirty="0"/>
              <a:t>a 283/2001 Sb.</a:t>
            </a:r>
          </a:p>
        </p:txBody>
      </p:sp>
      <p:cxnSp>
        <p:nvCxnSpPr>
          <p:cNvPr id="121" name="Přímá spojnice 120">
            <a:extLst>
              <a:ext uri="{FF2B5EF4-FFF2-40B4-BE49-F238E27FC236}">
                <a16:creationId xmlns:a16="http://schemas.microsoft.com/office/drawing/2014/main" id="{824EBC12-0E27-8D57-EB51-DD2AE8DDA3A1}"/>
              </a:ext>
            </a:extLst>
          </p:cNvPr>
          <p:cNvCxnSpPr>
            <a:cxnSpLocks/>
          </p:cNvCxnSpPr>
          <p:nvPr/>
        </p:nvCxnSpPr>
        <p:spPr>
          <a:xfrm>
            <a:off x="3430150" y="1607933"/>
            <a:ext cx="827201" cy="96018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4" name="TextovéPole 123">
            <a:extLst>
              <a:ext uri="{FF2B5EF4-FFF2-40B4-BE49-F238E27FC236}">
                <a16:creationId xmlns:a16="http://schemas.microsoft.com/office/drawing/2014/main" id="{3DA717E9-A14E-F1F0-0222-7907DAF4CF40}"/>
              </a:ext>
            </a:extLst>
          </p:cNvPr>
          <p:cNvSpPr txBox="1"/>
          <p:nvPr/>
        </p:nvSpPr>
        <p:spPr>
          <a:xfrm>
            <a:off x="3020565" y="1381907"/>
            <a:ext cx="917722" cy="261610"/>
          </a:xfrm>
          <a:prstGeom prst="rect">
            <a:avLst/>
          </a:prstGeom>
          <a:noFill/>
        </p:spPr>
        <p:txBody>
          <a:bodyPr wrap="square" rtlCol="0">
            <a:spAutoFit/>
          </a:bodyPr>
          <a:lstStyle/>
          <a:p>
            <a:r>
              <a:rPr lang="cs-CZ" sz="1100" dirty="0"/>
              <a:t>JIM ČTÚ</a:t>
            </a:r>
          </a:p>
        </p:txBody>
      </p:sp>
      <p:cxnSp>
        <p:nvCxnSpPr>
          <p:cNvPr id="125" name="Přímá spojnice 124">
            <a:extLst>
              <a:ext uri="{FF2B5EF4-FFF2-40B4-BE49-F238E27FC236}">
                <a16:creationId xmlns:a16="http://schemas.microsoft.com/office/drawing/2014/main" id="{D1037EA2-8E69-7695-83AB-9F94D0673154}"/>
              </a:ext>
            </a:extLst>
          </p:cNvPr>
          <p:cNvCxnSpPr>
            <a:cxnSpLocks/>
          </p:cNvCxnSpPr>
          <p:nvPr/>
        </p:nvCxnSpPr>
        <p:spPr>
          <a:xfrm flipV="1">
            <a:off x="3900959" y="2544314"/>
            <a:ext cx="330801" cy="911098"/>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129" name="TextovéPole 128">
            <a:extLst>
              <a:ext uri="{FF2B5EF4-FFF2-40B4-BE49-F238E27FC236}">
                <a16:creationId xmlns:a16="http://schemas.microsoft.com/office/drawing/2014/main" id="{D795C3D4-28C2-B671-5859-24D36C2DC93D}"/>
              </a:ext>
            </a:extLst>
          </p:cNvPr>
          <p:cNvSpPr txBox="1"/>
          <p:nvPr/>
        </p:nvSpPr>
        <p:spPr>
          <a:xfrm>
            <a:off x="3452268" y="3429017"/>
            <a:ext cx="971244" cy="261610"/>
          </a:xfrm>
          <a:prstGeom prst="rect">
            <a:avLst/>
          </a:prstGeom>
          <a:noFill/>
        </p:spPr>
        <p:txBody>
          <a:bodyPr wrap="square" rtlCol="0">
            <a:spAutoFit/>
          </a:bodyPr>
          <a:lstStyle/>
          <a:p>
            <a:r>
              <a:rPr lang="cs-CZ" sz="1100" dirty="0"/>
              <a:t>BCO ČR</a:t>
            </a:r>
          </a:p>
        </p:txBody>
      </p:sp>
      <p:cxnSp>
        <p:nvCxnSpPr>
          <p:cNvPr id="132" name="Přímá spojnice 131">
            <a:extLst>
              <a:ext uri="{FF2B5EF4-FFF2-40B4-BE49-F238E27FC236}">
                <a16:creationId xmlns:a16="http://schemas.microsoft.com/office/drawing/2014/main" id="{90F292D3-A92F-AED0-CFBB-DBF8234BF340}"/>
              </a:ext>
            </a:extLst>
          </p:cNvPr>
          <p:cNvCxnSpPr>
            <a:cxnSpLocks/>
            <a:stCxn id="118" idx="1"/>
          </p:cNvCxnSpPr>
          <p:nvPr/>
        </p:nvCxnSpPr>
        <p:spPr>
          <a:xfrm flipH="1" flipV="1">
            <a:off x="4256256" y="2582624"/>
            <a:ext cx="1404714" cy="1557747"/>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cxnSp>
        <p:nvCxnSpPr>
          <p:cNvPr id="136" name="Spojnice: zakřivená 135">
            <a:extLst>
              <a:ext uri="{FF2B5EF4-FFF2-40B4-BE49-F238E27FC236}">
                <a16:creationId xmlns:a16="http://schemas.microsoft.com/office/drawing/2014/main" id="{41AF5F96-A409-3E22-0248-DACBEBB4FFC1}"/>
              </a:ext>
            </a:extLst>
          </p:cNvPr>
          <p:cNvCxnSpPr>
            <a:cxnSpLocks/>
          </p:cNvCxnSpPr>
          <p:nvPr/>
        </p:nvCxnSpPr>
        <p:spPr>
          <a:xfrm rot="10800000">
            <a:off x="1179753" y="2169896"/>
            <a:ext cx="2536482" cy="326070"/>
          </a:xfrm>
          <a:prstGeom prst="curvedConnector3">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39" name="TextovéPole 138">
            <a:extLst>
              <a:ext uri="{FF2B5EF4-FFF2-40B4-BE49-F238E27FC236}">
                <a16:creationId xmlns:a16="http://schemas.microsoft.com/office/drawing/2014/main" id="{B49984C4-DF00-D820-49D5-8CC72EFA1BEF}"/>
              </a:ext>
            </a:extLst>
          </p:cNvPr>
          <p:cNvSpPr txBox="1"/>
          <p:nvPr/>
        </p:nvSpPr>
        <p:spPr>
          <a:xfrm>
            <a:off x="1620730" y="2212618"/>
            <a:ext cx="1389992" cy="430887"/>
          </a:xfrm>
          <a:prstGeom prst="rect">
            <a:avLst/>
          </a:prstGeom>
          <a:noFill/>
        </p:spPr>
        <p:txBody>
          <a:bodyPr wrap="square" rtlCol="0">
            <a:spAutoFit/>
          </a:bodyPr>
          <a:lstStyle/>
          <a:p>
            <a:r>
              <a:rPr lang="cs-CZ" sz="1100" dirty="0"/>
              <a:t>Koordinace stavebních prací</a:t>
            </a:r>
          </a:p>
        </p:txBody>
      </p:sp>
      <p:cxnSp>
        <p:nvCxnSpPr>
          <p:cNvPr id="140" name="Spojnice: zakřivená 139">
            <a:extLst>
              <a:ext uri="{FF2B5EF4-FFF2-40B4-BE49-F238E27FC236}">
                <a16:creationId xmlns:a16="http://schemas.microsoft.com/office/drawing/2014/main" id="{9BEB33FC-E82A-25FD-97C2-52101ED41EFC}"/>
              </a:ext>
            </a:extLst>
          </p:cNvPr>
          <p:cNvCxnSpPr>
            <a:cxnSpLocks/>
          </p:cNvCxnSpPr>
          <p:nvPr/>
        </p:nvCxnSpPr>
        <p:spPr>
          <a:xfrm rot="10800000" flipV="1">
            <a:off x="4357716" y="1340086"/>
            <a:ext cx="1493395" cy="699349"/>
          </a:xfrm>
          <a:prstGeom prst="curvedConnector3">
            <a:avLst>
              <a:gd name="adj1" fmla="val 100599"/>
            </a:avLst>
          </a:prstGeom>
          <a:ln w="19050" cmpd="tri">
            <a:solidFill>
              <a:srgbClr val="004B8F"/>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141" name="TextovéPole 140">
            <a:extLst>
              <a:ext uri="{FF2B5EF4-FFF2-40B4-BE49-F238E27FC236}">
                <a16:creationId xmlns:a16="http://schemas.microsoft.com/office/drawing/2014/main" id="{F39241F9-5D4E-9A0D-D92D-4D844C7E8FC6}"/>
              </a:ext>
            </a:extLst>
          </p:cNvPr>
          <p:cNvSpPr txBox="1"/>
          <p:nvPr/>
        </p:nvSpPr>
        <p:spPr>
          <a:xfrm>
            <a:off x="4392615" y="1501458"/>
            <a:ext cx="1389992" cy="430887"/>
          </a:xfrm>
          <a:prstGeom prst="rect">
            <a:avLst/>
          </a:prstGeom>
          <a:noFill/>
        </p:spPr>
        <p:txBody>
          <a:bodyPr wrap="square" rtlCol="0">
            <a:spAutoFit/>
          </a:bodyPr>
          <a:lstStyle/>
          <a:p>
            <a:r>
              <a:rPr lang="cs-CZ" sz="1100" dirty="0"/>
              <a:t>Koordinace stavebních prací</a:t>
            </a:r>
          </a:p>
        </p:txBody>
      </p:sp>
      <p:cxnSp>
        <p:nvCxnSpPr>
          <p:cNvPr id="2" name="Přímá spojnice 1">
            <a:extLst>
              <a:ext uri="{FF2B5EF4-FFF2-40B4-BE49-F238E27FC236}">
                <a16:creationId xmlns:a16="http://schemas.microsoft.com/office/drawing/2014/main" id="{9A506E37-2D27-6FB8-7D55-8A4DDB65D403}"/>
              </a:ext>
            </a:extLst>
          </p:cNvPr>
          <p:cNvCxnSpPr>
            <a:cxnSpLocks/>
            <a:stCxn id="124" idx="3"/>
          </p:cNvCxnSpPr>
          <p:nvPr/>
        </p:nvCxnSpPr>
        <p:spPr>
          <a:xfrm>
            <a:off x="3938287" y="1512712"/>
            <a:ext cx="317969" cy="1083235"/>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
        <p:nvSpPr>
          <p:cNvPr id="9" name="TextovéPole 8">
            <a:extLst>
              <a:ext uri="{FF2B5EF4-FFF2-40B4-BE49-F238E27FC236}">
                <a16:creationId xmlns:a16="http://schemas.microsoft.com/office/drawing/2014/main" id="{91FACD08-8F1D-82CA-C56F-AFB0D63A6DE2}"/>
              </a:ext>
            </a:extLst>
          </p:cNvPr>
          <p:cNvSpPr txBox="1"/>
          <p:nvPr/>
        </p:nvSpPr>
        <p:spPr>
          <a:xfrm>
            <a:off x="3697805" y="1323806"/>
            <a:ext cx="593350" cy="261610"/>
          </a:xfrm>
          <a:prstGeom prst="rect">
            <a:avLst/>
          </a:prstGeom>
          <a:noFill/>
        </p:spPr>
        <p:txBody>
          <a:bodyPr wrap="square" rtlCol="0">
            <a:spAutoFit/>
          </a:bodyPr>
          <a:lstStyle/>
          <a:p>
            <a:r>
              <a:rPr lang="cs-CZ" sz="1100" dirty="0"/>
              <a:t>DESU</a:t>
            </a:r>
          </a:p>
        </p:txBody>
      </p:sp>
      <p:sp>
        <p:nvSpPr>
          <p:cNvPr id="17" name="TextovéPole 16">
            <a:extLst>
              <a:ext uri="{FF2B5EF4-FFF2-40B4-BE49-F238E27FC236}">
                <a16:creationId xmlns:a16="http://schemas.microsoft.com/office/drawing/2014/main" id="{B6AF6874-D673-80A7-3BFA-ADBC3B885BE1}"/>
              </a:ext>
            </a:extLst>
          </p:cNvPr>
          <p:cNvSpPr txBox="1"/>
          <p:nvPr/>
        </p:nvSpPr>
        <p:spPr>
          <a:xfrm>
            <a:off x="3006287" y="4134335"/>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1….</a:t>
            </a:r>
          </a:p>
        </p:txBody>
      </p:sp>
      <p:sp>
        <p:nvSpPr>
          <p:cNvPr id="30" name="TextovéPole 29">
            <a:extLst>
              <a:ext uri="{FF2B5EF4-FFF2-40B4-BE49-F238E27FC236}">
                <a16:creationId xmlns:a16="http://schemas.microsoft.com/office/drawing/2014/main" id="{7BC6D809-54C5-5FBA-9C4D-90FC13C53BD2}"/>
              </a:ext>
            </a:extLst>
          </p:cNvPr>
          <p:cNvSpPr txBox="1"/>
          <p:nvPr/>
        </p:nvSpPr>
        <p:spPr>
          <a:xfrm>
            <a:off x="3089963" y="4276057"/>
            <a:ext cx="1709050" cy="554798"/>
          </a:xfrm>
          <a:prstGeom prst="rect">
            <a:avLst/>
          </a:prstGeom>
          <a:no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000" dirty="0"/>
              <a:t>Pokyn č. 2….</a:t>
            </a:r>
          </a:p>
        </p:txBody>
      </p:sp>
      <p:sp>
        <p:nvSpPr>
          <p:cNvPr id="31" name="TextovéPole 30">
            <a:extLst>
              <a:ext uri="{FF2B5EF4-FFF2-40B4-BE49-F238E27FC236}">
                <a16:creationId xmlns:a16="http://schemas.microsoft.com/office/drawing/2014/main" id="{84234DE3-6C67-C7E0-07A5-4166150C4388}"/>
              </a:ext>
            </a:extLst>
          </p:cNvPr>
          <p:cNvSpPr txBox="1"/>
          <p:nvPr/>
        </p:nvSpPr>
        <p:spPr>
          <a:xfrm>
            <a:off x="3222588" y="4408637"/>
            <a:ext cx="1709050" cy="554798"/>
          </a:xfrm>
          <a:prstGeom prst="rect">
            <a:avLst/>
          </a:prstGeom>
          <a:solidFill>
            <a:schemeClr val="bg1"/>
          </a:solidFill>
          <a:ln w="3175">
            <a:solidFill>
              <a:schemeClr val="tx1">
                <a:lumMod val="60000"/>
                <a:lumOff val="40000"/>
              </a:schemeClr>
            </a:solidFill>
          </a:ln>
        </p:spPr>
        <p:txBody>
          <a:bodyPr wrap="square" lIns="36000" tIns="0" rIns="36000" bIns="0" rtlCol="0">
            <a:noAutofit/>
          </a:bodyPr>
          <a:lstStyle>
            <a:defPPr>
              <a:defRPr lang="en-US"/>
            </a:defPPr>
            <a:lvl1pPr algn="ctr">
              <a:defRPr sz="1100"/>
            </a:lvl1pPr>
          </a:lstStyle>
          <a:p>
            <a:r>
              <a:rPr lang="cs-CZ" sz="1200" dirty="0"/>
              <a:t>Databáze pokynů a postupů uvedených v GIA</a:t>
            </a:r>
            <a:endParaRPr lang="cs-CZ" dirty="0"/>
          </a:p>
        </p:txBody>
      </p:sp>
      <p:cxnSp>
        <p:nvCxnSpPr>
          <p:cNvPr id="32" name="Přímá spojnice 31">
            <a:extLst>
              <a:ext uri="{FF2B5EF4-FFF2-40B4-BE49-F238E27FC236}">
                <a16:creationId xmlns:a16="http://schemas.microsoft.com/office/drawing/2014/main" id="{08548DFC-A60E-A574-2349-AC22AFD4C634}"/>
              </a:ext>
            </a:extLst>
          </p:cNvPr>
          <p:cNvCxnSpPr>
            <a:cxnSpLocks/>
            <a:endCxn id="8" idx="1"/>
          </p:cNvCxnSpPr>
          <p:nvPr/>
        </p:nvCxnSpPr>
        <p:spPr>
          <a:xfrm flipH="1" flipV="1">
            <a:off x="4231760" y="2623860"/>
            <a:ext cx="675442" cy="1804196"/>
          </a:xfrm>
          <a:prstGeom prst="line">
            <a:avLst/>
          </a:prstGeom>
          <a:ln w="31750" cmpd="tri">
            <a:solidFill>
              <a:schemeClr val="accent1"/>
            </a:solidFill>
            <a:prstDash val="solid"/>
            <a:headEnd type="none" w="med" len="med"/>
            <a:tailEnd type="arrow" w="sm"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5206766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7630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13. Řešení sporů</a:t>
            </a:r>
            <a:endParaRPr lang="en-GB" sz="1800" b="1" dirty="0"/>
          </a:p>
        </p:txBody>
      </p:sp>
      <p:sp>
        <p:nvSpPr>
          <p:cNvPr id="7" name="Content Placeholder 1">
            <a:extLst>
              <a:ext uri="{FF2B5EF4-FFF2-40B4-BE49-F238E27FC236}">
                <a16:creationId xmlns:a16="http://schemas.microsoft.com/office/drawing/2014/main" id="{32E8FBA6-187E-01C0-AE6F-835D42BE7B5F}"/>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Aniž je dotčena možnost předložit</a:t>
            </a:r>
            <a:r>
              <a:rPr lang="cs-CZ" sz="1400" dirty="0">
                <a:ea typeface="Calibri" panose="020F0502020204030204" pitchFamily="34" charset="0"/>
              </a:rPr>
              <a:t> věc </a:t>
            </a:r>
            <a:r>
              <a:rPr lang="cs-CZ" sz="1400" b="1" dirty="0">
                <a:highlight>
                  <a:srgbClr val="FFFF00"/>
                </a:highlight>
                <a:ea typeface="Calibri" panose="020F0502020204030204" pitchFamily="34" charset="0"/>
              </a:rPr>
              <a:t>soudu</a:t>
            </a:r>
            <a:r>
              <a:rPr lang="cs-CZ" sz="1400" dirty="0">
                <a:ea typeface="Calibri" panose="020F0502020204030204" pitchFamily="34" charset="0"/>
              </a:rPr>
              <a:t>, každá </a:t>
            </a:r>
            <a:r>
              <a:rPr lang="cs-CZ" sz="1400" b="1" dirty="0">
                <a:highlight>
                  <a:srgbClr val="FFFF00"/>
                </a:highlight>
                <a:ea typeface="Calibri" panose="020F0502020204030204" pitchFamily="34" charset="0"/>
              </a:rPr>
              <a:t>strana</a:t>
            </a:r>
            <a:r>
              <a:rPr lang="cs-CZ" sz="1400" dirty="0">
                <a:ea typeface="Calibri" panose="020F0502020204030204" pitchFamily="34" charset="0"/>
              </a:rPr>
              <a:t> má </a:t>
            </a:r>
            <a:r>
              <a:rPr lang="cs-CZ" sz="1400" b="1" dirty="0">
                <a:highlight>
                  <a:srgbClr val="FFFF00"/>
                </a:highlight>
                <a:ea typeface="Calibri" panose="020F0502020204030204" pitchFamily="34" charset="0"/>
              </a:rPr>
              <a:t>právo</a:t>
            </a:r>
            <a:r>
              <a:rPr lang="cs-CZ" sz="1400" dirty="0">
                <a:ea typeface="Calibri" panose="020F0502020204030204" pitchFamily="34" charset="0"/>
              </a:rPr>
              <a:t> předložit příslušnému </a:t>
            </a:r>
            <a:r>
              <a:rPr lang="cs-CZ" sz="1400" b="1" dirty="0">
                <a:highlight>
                  <a:srgbClr val="FFFF00"/>
                </a:highlight>
                <a:ea typeface="Calibri" panose="020F0502020204030204" pitchFamily="34" charset="0"/>
              </a:rPr>
              <a:t>vnitrostátnímu orgánu pro řešení sporů</a:t>
            </a:r>
            <a:r>
              <a:rPr lang="cs-CZ" sz="1400" dirty="0">
                <a:ea typeface="Calibri" panose="020F0502020204030204" pitchFamily="34" charset="0"/>
              </a:rPr>
              <a:t> zřízenému podle článku </a:t>
            </a:r>
            <a:r>
              <a:rPr lang="cs-CZ" sz="1400" b="1" dirty="0">
                <a:highlight>
                  <a:srgbClr val="FFFF00"/>
                </a:highlight>
                <a:ea typeface="Calibri" panose="020F0502020204030204" pitchFamily="34" charset="0"/>
              </a:rPr>
              <a:t>14 spor</a:t>
            </a:r>
            <a:r>
              <a:rPr lang="cs-CZ" sz="1400" dirty="0">
                <a:ea typeface="Calibri" panose="020F0502020204030204" pitchFamily="34" charset="0"/>
              </a:rPr>
              <a:t>, který může vzniknout:</a:t>
            </a:r>
          </a:p>
          <a:p>
            <a:pPr marL="360363" indent="0">
              <a:lnSpc>
                <a:spcPct val="100000"/>
              </a:lnSpc>
              <a:spcBef>
                <a:spcPts val="300"/>
              </a:spcBef>
              <a:buClr>
                <a:schemeClr val="accent5"/>
              </a:buClr>
              <a:buSzPct val="100000"/>
              <a:buNone/>
            </a:pPr>
            <a:r>
              <a:rPr lang="cs-CZ" sz="1400" dirty="0">
                <a:ea typeface="Calibri" panose="020F0502020204030204" pitchFamily="34" charset="0"/>
              </a:rPr>
              <a:t>a)	pokud je odmítnut přístup k existující infrastruktuře …..;</a:t>
            </a:r>
          </a:p>
          <a:p>
            <a:pPr marL="360363" indent="0">
              <a:lnSpc>
                <a:spcPct val="100000"/>
              </a:lnSpc>
              <a:spcBef>
                <a:spcPts val="300"/>
              </a:spcBef>
              <a:buClr>
                <a:schemeClr val="accent5"/>
              </a:buClr>
              <a:buSzPct val="100000"/>
              <a:buNone/>
            </a:pPr>
            <a:r>
              <a:rPr lang="cs-CZ" sz="1400" dirty="0">
                <a:ea typeface="Calibri" panose="020F0502020204030204" pitchFamily="34" charset="0"/>
              </a:rPr>
              <a:t>b)	v souvislosti s právy a povinnostmi stanovenými v článcích 4 a 6 ….;</a:t>
            </a:r>
          </a:p>
          <a:p>
            <a:pPr marL="360363" indent="0">
              <a:lnSpc>
                <a:spcPct val="100000"/>
              </a:lnSpc>
              <a:spcBef>
                <a:spcPts val="300"/>
              </a:spcBef>
              <a:buClr>
                <a:schemeClr val="accent5"/>
              </a:buClr>
              <a:buSzPct val="100000"/>
              <a:buNone/>
            </a:pPr>
            <a:r>
              <a:rPr lang="cs-CZ" sz="1400" dirty="0">
                <a:ea typeface="Calibri" panose="020F0502020204030204" pitchFamily="34" charset="0"/>
              </a:rPr>
              <a:t>c)	pokud není dosaženo dohody o koordinaci stavebních ….žádosti o koordinaci stavebních prací, nebo</a:t>
            </a:r>
          </a:p>
          <a:p>
            <a:pPr marL="360363" indent="0">
              <a:lnSpc>
                <a:spcPct val="100000"/>
              </a:lnSpc>
              <a:spcBef>
                <a:spcPts val="300"/>
              </a:spcBef>
              <a:buClr>
                <a:schemeClr val="accent5"/>
              </a:buClr>
              <a:buSzPct val="100000"/>
              <a:buNone/>
            </a:pPr>
            <a:r>
              <a:rPr lang="cs-CZ" sz="1400" dirty="0">
                <a:ea typeface="Calibri" panose="020F0502020204030204" pitchFamily="34" charset="0"/>
              </a:rPr>
              <a:t>d)	pokud není dosaženo dohody o přístupu k fyzické infrastruktuře ……do jednoho měsíce ode dne obdržení formální žádosti o přístup.</a:t>
            </a:r>
          </a:p>
          <a:p>
            <a:pPr marL="342900" indent="-342900">
              <a:lnSpc>
                <a:spcPct val="100000"/>
              </a:lnSpc>
              <a:spcBef>
                <a:spcPts val="300"/>
              </a:spcBef>
              <a:buClr>
                <a:schemeClr val="accent5"/>
              </a:buClr>
              <a:buSzPct val="100000"/>
              <a:buFont typeface="+mj-lt"/>
              <a:buAutoNum type="arabicPeriod"/>
            </a:pPr>
            <a:endParaRPr lang="cs-CZ" sz="1400" dirty="0">
              <a:ea typeface="Calibri" panose="020F0502020204030204" pitchFamily="34" charset="0"/>
            </a:endParaRPr>
          </a:p>
        </p:txBody>
      </p:sp>
      <p:sp>
        <p:nvSpPr>
          <p:cNvPr id="8" name="Content Placeholder 1">
            <a:extLst>
              <a:ext uri="{FF2B5EF4-FFF2-40B4-BE49-F238E27FC236}">
                <a16:creationId xmlns:a16="http://schemas.microsoft.com/office/drawing/2014/main" id="{A7C3A3E3-2339-E22F-D100-6C7751AB4806}"/>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jde o </a:t>
            </a:r>
            <a:r>
              <a:rPr lang="cs-CZ" sz="1400" b="1" dirty="0">
                <a:ea typeface="Calibri" panose="020F0502020204030204" pitchFamily="34" charset="0"/>
              </a:rPr>
              <a:t>spory uvedené v odst. 1 písm. a), c) a d), </a:t>
            </a:r>
            <a:r>
              <a:rPr lang="cs-CZ" sz="1400" dirty="0">
                <a:ea typeface="Calibri" panose="020F0502020204030204" pitchFamily="34" charset="0"/>
              </a:rPr>
              <a:t>….může spočívat ve </a:t>
            </a:r>
            <a:r>
              <a:rPr lang="cs-CZ" sz="1400" b="1" dirty="0">
                <a:ea typeface="Calibri" panose="020F0502020204030204" pitchFamily="34" charset="0"/>
              </a:rPr>
              <a:t>stanovení spravedlivých </a:t>
            </a:r>
            <a:r>
              <a:rPr lang="cs-CZ" sz="1400" dirty="0">
                <a:ea typeface="Calibri" panose="020F0502020204030204" pitchFamily="34" charset="0"/>
              </a:rPr>
              <a:t>a přiměřených podmínek, případně </a:t>
            </a:r>
            <a:r>
              <a:rPr lang="cs-CZ" sz="1400" b="1" dirty="0">
                <a:ea typeface="Calibri" panose="020F0502020204030204" pitchFamily="34" charset="0"/>
              </a:rPr>
              <a:t>včetně ceny</a:t>
            </a:r>
            <a:r>
              <a:rPr lang="cs-CZ" sz="1400" dirty="0">
                <a:ea typeface="Calibri" panose="020F0502020204030204" pitchFamily="34" charset="0"/>
              </a:rPr>
              <a:t>.</a:t>
            </a:r>
          </a:p>
          <a:p>
            <a:pPr marL="342900" indent="-342900">
              <a:lnSpc>
                <a:spcPct val="100000"/>
              </a:lnSpc>
              <a:spcBef>
                <a:spcPts val="300"/>
              </a:spcBef>
              <a:buClr>
                <a:schemeClr val="accent5"/>
              </a:buClr>
              <a:buSzPct val="100000"/>
              <a:buFont typeface="+mj-lt"/>
              <a:buAutoNum type="arabicPeriod" startAt="3"/>
            </a:pPr>
            <a:r>
              <a:rPr lang="cs-CZ" sz="1400" b="1" dirty="0">
                <a:ea typeface="Calibri" panose="020F0502020204030204" pitchFamily="34" charset="0"/>
              </a:rPr>
              <a:t>Orgány pro řešení sporů zveřejní svá rozhodnutí,</a:t>
            </a:r>
            <a:r>
              <a:rPr lang="cs-CZ" sz="1400" dirty="0">
                <a:ea typeface="Calibri" panose="020F0502020204030204" pitchFamily="34" charset="0"/>
              </a:rPr>
              <a:t>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Pokud se </a:t>
            </a:r>
            <a:r>
              <a:rPr lang="cs-CZ" sz="1400" b="1" dirty="0">
                <a:highlight>
                  <a:srgbClr val="FFFF00"/>
                </a:highlight>
                <a:ea typeface="Calibri" panose="020F0502020204030204" pitchFamily="34" charset="0"/>
              </a:rPr>
              <a:t>spor týká přístupu operátora </a:t>
            </a:r>
            <a:r>
              <a:rPr lang="cs-CZ" sz="1400" dirty="0">
                <a:ea typeface="Calibri" panose="020F0502020204030204" pitchFamily="34" charset="0"/>
              </a:rPr>
              <a:t>k infrastruktuře a </a:t>
            </a:r>
            <a:r>
              <a:rPr lang="cs-CZ" sz="1400" b="1" dirty="0">
                <a:highlight>
                  <a:srgbClr val="FFFF00"/>
                </a:highlight>
                <a:ea typeface="Calibri" panose="020F0502020204030204" pitchFamily="34" charset="0"/>
              </a:rPr>
              <a:t>vnitrostátním orgánem </a:t>
            </a:r>
            <a:r>
              <a:rPr lang="cs-CZ" sz="1400" dirty="0">
                <a:ea typeface="Calibri" panose="020F0502020204030204" pitchFamily="34" charset="0"/>
              </a:rPr>
              <a:t>pro </a:t>
            </a:r>
            <a:r>
              <a:rPr lang="cs-CZ" sz="1400" b="1" dirty="0">
                <a:highlight>
                  <a:srgbClr val="FFFF00"/>
                </a:highlight>
                <a:ea typeface="Calibri" panose="020F0502020204030204" pitchFamily="34" charset="0"/>
              </a:rPr>
              <a:t>řešení sporů je vnitrostátní regulační orgán</a:t>
            </a:r>
            <a:r>
              <a:rPr lang="cs-CZ" sz="1400" dirty="0">
                <a:ea typeface="Calibri" panose="020F0502020204030204" pitchFamily="34" charset="0"/>
              </a:rPr>
              <a:t>, zohlední se případně cíle stanovené v článku 3 směrnice (EU) 2018/1972.</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Tento článek </a:t>
            </a:r>
            <a:r>
              <a:rPr lang="cs-CZ" sz="1400" b="1" dirty="0">
                <a:highlight>
                  <a:srgbClr val="FFFF00"/>
                </a:highlight>
                <a:ea typeface="Calibri" panose="020F0502020204030204" pitchFamily="34" charset="0"/>
              </a:rPr>
              <a:t>doplňuje soudní opravné prostředky </a:t>
            </a:r>
            <a:r>
              <a:rPr lang="cs-CZ" sz="1400" dirty="0">
                <a:ea typeface="Calibri" panose="020F0502020204030204" pitchFamily="34" charset="0"/>
              </a:rPr>
              <a:t>a postupy v souladu s článkem 47 Listiny základních práv Evropské unie, </a:t>
            </a:r>
            <a:r>
              <a:rPr lang="cs-CZ" sz="1400" b="1" dirty="0">
                <a:ea typeface="Calibri" panose="020F0502020204030204" pitchFamily="34" charset="0"/>
              </a:rPr>
              <a:t>aniž by jimi byly tyto soudní opravné prostředky a postupy dotčeny.</a:t>
            </a:r>
          </a:p>
        </p:txBody>
      </p:sp>
    </p:spTree>
    <p:extLst>
      <p:ext uri="{BB962C8B-B14F-4D97-AF65-F5344CB8AC3E}">
        <p14:creationId xmlns:p14="http://schemas.microsoft.com/office/powerpoint/2010/main" val="9747782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106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14. Příslušné orgány</a:t>
            </a:r>
            <a:endParaRPr lang="en-GB" sz="1800" b="1" dirty="0"/>
          </a:p>
        </p:txBody>
      </p:sp>
      <p:sp>
        <p:nvSpPr>
          <p:cNvPr id="5" name="Content Placeholder 1">
            <a:extLst>
              <a:ext uri="{FF2B5EF4-FFF2-40B4-BE49-F238E27FC236}">
                <a16:creationId xmlns:a16="http://schemas.microsoft.com/office/drawing/2014/main" id="{2DE32F59-1AD1-32F7-02CF-4C534EF2FDF8}"/>
              </a:ext>
            </a:extLst>
          </p:cNvPr>
          <p:cNvSpPr txBox="1">
            <a:spLocks/>
          </p:cNvSpPr>
          <p:nvPr/>
        </p:nvSpPr>
        <p:spPr>
          <a:xfrm>
            <a:off x="228597" y="1395501"/>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ea typeface="Calibri" panose="020F0502020204030204" pitchFamily="34" charset="0"/>
              </a:rPr>
              <a:t>státy zřídí nebo určí jeden nebo více příslušných orgánů </a:t>
            </a:r>
            <a:r>
              <a:rPr lang="cs-CZ" sz="1400" b="1" dirty="0">
                <a:highlight>
                  <a:srgbClr val="FFFF00"/>
                </a:highlight>
                <a:ea typeface="Calibri" panose="020F0502020204030204" pitchFamily="34" charset="0"/>
              </a:rPr>
              <a:t>k provádění úkolů přidělených vnitrostátnímu orgánu </a:t>
            </a:r>
            <a:r>
              <a:rPr lang="cs-CZ" sz="1400" b="1" dirty="0">
                <a:ea typeface="Calibri" panose="020F0502020204030204" pitchFamily="34" charset="0"/>
              </a:rPr>
              <a:t>pro </a:t>
            </a:r>
            <a:r>
              <a:rPr lang="cs-CZ" sz="1400" b="1" dirty="0">
                <a:highlight>
                  <a:srgbClr val="FFFF00"/>
                </a:highlight>
                <a:ea typeface="Calibri" panose="020F0502020204030204" pitchFamily="34" charset="0"/>
              </a:rPr>
              <a:t>řešení sporů </a:t>
            </a:r>
            <a:r>
              <a:rPr lang="cs-CZ" sz="1400" dirty="0">
                <a:ea typeface="Calibri" panose="020F0502020204030204" pitchFamily="34" charset="0"/>
              </a:rPr>
              <a:t>v souladu s čl. 13 odst. 1 (dále jen „vnitrostátní orgán pro řešení sporů“)..</a:t>
            </a:r>
          </a:p>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Vnitrostátní orgán pro řešení sporů musí být:</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právně samostatný a </a:t>
            </a:r>
          </a:p>
          <a:p>
            <a:pPr marL="538163" indent="-177800">
              <a:lnSpc>
                <a:spcPct val="100000"/>
              </a:lnSpc>
              <a:spcBef>
                <a:spcPts val="300"/>
              </a:spcBef>
              <a:buClr>
                <a:schemeClr val="accent5"/>
              </a:buClr>
              <a:buSzPct val="100000"/>
            </a:pPr>
            <a:r>
              <a:rPr lang="cs-CZ" sz="1400" dirty="0">
                <a:highlight>
                  <a:srgbClr val="FFFF00"/>
                </a:highlight>
                <a:ea typeface="Calibri" panose="020F0502020204030204" pitchFamily="34" charset="0"/>
              </a:rPr>
              <a:t>funkčně nezávislý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kterémkoliv provozovateli sítě a na </a:t>
            </a:r>
          </a:p>
          <a:p>
            <a:pPr marL="881063" lvl="1" indent="-177800">
              <a:lnSpc>
                <a:spcPct val="100000"/>
              </a:lnSpc>
              <a:spcBef>
                <a:spcPts val="300"/>
              </a:spcBef>
              <a:buClr>
                <a:schemeClr val="accent5"/>
              </a:buClr>
              <a:buSzPct val="100000"/>
            </a:pPr>
            <a:r>
              <a:rPr lang="cs-CZ" sz="1400" dirty="0">
                <a:ea typeface="Calibri" panose="020F0502020204030204" pitchFamily="34" charset="0"/>
              </a:rPr>
              <a:t>kterémkoli subjektu veřejného sektoru, </a:t>
            </a:r>
          </a:p>
          <a:p>
            <a:pPr marL="703263" lvl="1" indent="0">
              <a:lnSpc>
                <a:spcPct val="100000"/>
              </a:lnSpc>
              <a:spcBef>
                <a:spcPts val="300"/>
              </a:spcBef>
              <a:buClr>
                <a:schemeClr val="accent5"/>
              </a:buClr>
              <a:buSzPct val="100000"/>
              <a:buNone/>
            </a:pPr>
            <a:r>
              <a:rPr lang="cs-CZ" sz="1400" dirty="0">
                <a:ea typeface="Calibri" panose="020F0502020204030204" pitchFamily="34" charset="0"/>
              </a:rPr>
              <a:t>který vlastní nebo ovládá fyzickou infrastrukturu, které se spor týká. </a:t>
            </a:r>
          </a:p>
          <a:p>
            <a:pPr marL="0" indent="0">
              <a:lnSpc>
                <a:spcPct val="100000"/>
              </a:lnSpc>
              <a:spcBef>
                <a:spcPts val="300"/>
              </a:spcBef>
              <a:buClr>
                <a:schemeClr val="accent5"/>
              </a:buClr>
              <a:buSzPct val="100000"/>
              <a:buNone/>
            </a:pP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461733EF-78EA-A4E0-A514-AE35FDF3F513}"/>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Vnitrostátní orgán pro řešení sporů může účtovat poplatky ….</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Všechny strany, ..plně spolupracují s vnitrostátním orgánem pro řešení sporů.</a:t>
            </a:r>
          </a:p>
          <a:p>
            <a:pPr marL="342900" indent="-342900">
              <a:lnSpc>
                <a:spcPct val="100000"/>
              </a:lnSpc>
              <a:spcBef>
                <a:spcPts val="300"/>
              </a:spcBef>
              <a:buClr>
                <a:schemeClr val="accent5"/>
              </a:buClr>
              <a:buSzPct val="100000"/>
              <a:buFont typeface="+mj-lt"/>
              <a:buAutoNum type="arabicPeriod" startAt="3"/>
            </a:pPr>
            <a:r>
              <a:rPr lang="cs-CZ" sz="1400" dirty="0">
                <a:ea typeface="Calibri" panose="020F0502020204030204" pitchFamily="34" charset="0"/>
              </a:rPr>
              <a:t>Funkce </a:t>
            </a:r>
            <a:r>
              <a:rPr lang="cs-CZ" sz="1400" b="1" dirty="0">
                <a:highlight>
                  <a:srgbClr val="FFFF00"/>
                </a:highlight>
                <a:ea typeface="Calibri" panose="020F0502020204030204" pitchFamily="34" charset="0"/>
              </a:rPr>
              <a:t>jednotného informačního místa uvedeného v článcích 3 až 10, 12 a 13 </a:t>
            </a:r>
            <a:r>
              <a:rPr lang="cs-CZ" sz="1400" dirty="0">
                <a:ea typeface="Calibri" panose="020F0502020204030204" pitchFamily="34" charset="0"/>
              </a:rPr>
              <a:t>vykonává podle potřeby jeden nebo více příslušných orgánů určených členskými státy </a:t>
            </a:r>
            <a:r>
              <a:rPr lang="cs-CZ" sz="1400" b="1" dirty="0">
                <a:solidFill>
                  <a:schemeClr val="accent5"/>
                </a:solidFill>
                <a:highlight>
                  <a:srgbClr val="FFFF00"/>
                </a:highlight>
                <a:ea typeface="Calibri" panose="020F0502020204030204" pitchFamily="34" charset="0"/>
              </a:rPr>
              <a:t>na celostátní, regionální nebo místní úrovni</a:t>
            </a:r>
            <a:r>
              <a:rPr lang="cs-CZ" sz="1400" dirty="0">
                <a:ea typeface="Calibri" panose="020F0502020204030204" pitchFamily="34" charset="0"/>
              </a:rPr>
              <a:t>. </a:t>
            </a:r>
            <a:r>
              <a:rPr lang="cs-CZ" sz="1400" b="1" dirty="0">
                <a:highlight>
                  <a:srgbClr val="FFFF00"/>
                </a:highlight>
                <a:ea typeface="Calibri" panose="020F0502020204030204" pitchFamily="34" charset="0"/>
              </a:rPr>
              <a:t>S cílem pokrýt náklady na plnění těchto funkcí </a:t>
            </a:r>
            <a:r>
              <a:rPr lang="cs-CZ" sz="1400" b="1" dirty="0">
                <a:solidFill>
                  <a:schemeClr val="accent5"/>
                </a:solidFill>
                <a:highlight>
                  <a:srgbClr val="FFFF00"/>
                </a:highlight>
                <a:ea typeface="Calibri" panose="020F0502020204030204" pitchFamily="34" charset="0"/>
              </a:rPr>
              <a:t>lze účtovat poplatky za užívání jednotných informačních míst.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Odstavec 2 první pododstavec se použije obdobně na příslušné orgány</a:t>
            </a:r>
            <a:r>
              <a:rPr lang="cs-CZ" sz="1400" dirty="0">
                <a:ea typeface="Calibri" panose="020F0502020204030204" pitchFamily="34" charset="0"/>
              </a:rPr>
              <a:t>, které plní </a:t>
            </a:r>
            <a:r>
              <a:rPr lang="cs-CZ" sz="1400" b="1" dirty="0">
                <a:ea typeface="Calibri" panose="020F0502020204030204" pitchFamily="34" charset="0"/>
              </a:rPr>
              <a:t>funkce jednotného informačního místa</a:t>
            </a:r>
            <a:r>
              <a:rPr lang="cs-CZ" sz="1400" dirty="0">
                <a:ea typeface="Calibri" panose="020F0502020204030204" pitchFamily="34" charset="0"/>
              </a:rPr>
              <a:t>.</a:t>
            </a:r>
          </a:p>
        </p:txBody>
      </p:sp>
    </p:spTree>
    <p:extLst>
      <p:ext uri="{BB962C8B-B14F-4D97-AF65-F5344CB8AC3E}">
        <p14:creationId xmlns:p14="http://schemas.microsoft.com/office/powerpoint/2010/main" val="3979577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 </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dirty="0">
                <a:ea typeface="Calibri" panose="020F0502020204030204" pitchFamily="34" charset="0"/>
              </a:rPr>
              <a:t>Členské </a:t>
            </a:r>
            <a:r>
              <a:rPr lang="cs-CZ" sz="1400" b="1" dirty="0">
                <a:highlight>
                  <a:srgbClr val="FFFF00"/>
                </a:highlight>
                <a:ea typeface="Calibri" panose="020F0502020204030204" pitchFamily="34" charset="0"/>
              </a:rPr>
              <a:t>státy stanoví sankce za porušení tohoto nařízení </a:t>
            </a:r>
            <a:r>
              <a:rPr lang="cs-CZ" sz="1400" dirty="0">
                <a:ea typeface="Calibri" panose="020F0502020204030204" pitchFamily="34" charset="0"/>
              </a:rPr>
              <a:t>a jakéhokoli závazného rozhodnutí přijatého na základě tohoto nařízení příslušnými orgány uvedenými v článku 14 a </a:t>
            </a:r>
            <a:r>
              <a:rPr lang="cs-CZ" sz="1400" b="1" dirty="0">
                <a:ea typeface="Calibri" panose="020F0502020204030204" pitchFamily="34" charset="0"/>
              </a:rPr>
              <a:t>přijmou veškerá opatření nezbytná pro zajištění jejich provádění. </a:t>
            </a:r>
            <a:r>
              <a:rPr lang="cs-CZ" sz="1400" dirty="0">
                <a:ea typeface="Calibri" panose="020F0502020204030204" pitchFamily="34" charset="0"/>
              </a:rPr>
              <a:t>Stanovené sankce </a:t>
            </a:r>
            <a:r>
              <a:rPr lang="cs-CZ" sz="1400" dirty="0">
                <a:highlight>
                  <a:srgbClr val="FFFF00"/>
                </a:highlight>
                <a:ea typeface="Calibri" panose="020F0502020204030204" pitchFamily="34" charset="0"/>
              </a:rPr>
              <a:t>musí být vhodné, účinné, přiměřené a odrazující</a:t>
            </a:r>
            <a:r>
              <a:rPr lang="cs-CZ" sz="1400" dirty="0">
                <a:ea typeface="Calibri" panose="020F0502020204030204" pitchFamily="34" charset="0"/>
              </a:rPr>
              <a:t>.</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3"/>
            </a:pPr>
            <a:endParaRPr lang="cs-CZ" sz="1400" b="1" dirty="0">
              <a:ea typeface="Calibri" panose="020F0502020204030204" pitchFamily="34" charset="0"/>
            </a:endParaRPr>
          </a:p>
        </p:txBody>
      </p:sp>
    </p:spTree>
    <p:extLst>
      <p:ext uri="{BB962C8B-B14F-4D97-AF65-F5344CB8AC3E}">
        <p14:creationId xmlns:p14="http://schemas.microsoft.com/office/powerpoint/2010/main" val="1815889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16. Podávání zpráv a monitorování</a:t>
            </a:r>
            <a:endParaRPr lang="en-GB" sz="1800" b="1" dirty="0"/>
          </a:p>
        </p:txBody>
      </p:sp>
      <p:sp>
        <p:nvSpPr>
          <p:cNvPr id="5" name="Content Placeholder 1">
            <a:extLst>
              <a:ext uri="{FF2B5EF4-FFF2-40B4-BE49-F238E27FC236}">
                <a16:creationId xmlns:a16="http://schemas.microsoft.com/office/drawing/2014/main" id="{526F2D30-A568-B897-5B89-C8DDE654C10B}"/>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Do ... [4 roky </a:t>
            </a:r>
            <a:r>
              <a:rPr lang="cs-CZ" sz="1400" dirty="0">
                <a:ea typeface="Calibri" panose="020F0502020204030204" pitchFamily="34" charset="0"/>
              </a:rPr>
              <a:t>ode dne vstupu tohoto nařízení v platnost] p</a:t>
            </a:r>
            <a:r>
              <a:rPr lang="cs-CZ" sz="1400" b="1" dirty="0">
                <a:ea typeface="Calibri" panose="020F0502020204030204" pitchFamily="34" charset="0"/>
              </a:rPr>
              <a:t>ředloží Komise Evropskému parlamentu a Radě </a:t>
            </a:r>
            <a:r>
              <a:rPr lang="cs-CZ" sz="1400" b="1" dirty="0">
                <a:highlight>
                  <a:srgbClr val="FFFF00"/>
                </a:highlight>
                <a:ea typeface="Calibri" panose="020F0502020204030204" pitchFamily="34" charset="0"/>
              </a:rPr>
              <a:t>zprávu o provádění </a:t>
            </a:r>
            <a:r>
              <a:rPr lang="cs-CZ" sz="1400" b="1" dirty="0">
                <a:ea typeface="Calibri" panose="020F0502020204030204" pitchFamily="34" charset="0"/>
              </a:rPr>
              <a:t>tohoto nařízení. </a:t>
            </a:r>
          </a:p>
          <a:p>
            <a:pPr marL="360363" indent="0">
              <a:lnSpc>
                <a:spcPct val="100000"/>
              </a:lnSpc>
              <a:spcBef>
                <a:spcPts val="300"/>
              </a:spcBef>
              <a:buClr>
                <a:schemeClr val="accent5"/>
              </a:buClr>
              <a:buSzPct val="100000"/>
              <a:buNone/>
            </a:pPr>
            <a:r>
              <a:rPr lang="cs-CZ" sz="1400" dirty="0">
                <a:ea typeface="Calibri" panose="020F0502020204030204" pitchFamily="34" charset="0"/>
              </a:rPr>
              <a:t>Tato </a:t>
            </a:r>
            <a:r>
              <a:rPr lang="cs-CZ" sz="1400" b="1" dirty="0">
                <a:highlight>
                  <a:srgbClr val="FFFF00"/>
                </a:highlight>
                <a:ea typeface="Calibri" panose="020F0502020204030204" pitchFamily="34" charset="0"/>
              </a:rPr>
              <a:t>zpráva bude zahrnovat vývoj ohledně </a:t>
            </a:r>
            <a:r>
              <a:rPr lang="cs-CZ" sz="1400" dirty="0">
                <a:ea typeface="Calibri" panose="020F0502020204030204" pitchFamily="34" charset="0"/>
              </a:rPr>
              <a:t>oblasti působnosti tohoto nařízení, který má </a:t>
            </a:r>
            <a:r>
              <a:rPr lang="cs-CZ" sz="1400" dirty="0">
                <a:highlight>
                  <a:srgbClr val="FFFF00"/>
                </a:highlight>
                <a:ea typeface="Calibri" panose="020F0502020204030204" pitchFamily="34" charset="0"/>
              </a:rPr>
              <a:t>potenciální dopad na pokrok ohledně rychlého </a:t>
            </a:r>
            <a:r>
              <a:rPr lang="cs-CZ" sz="1400" dirty="0">
                <a:ea typeface="Calibri" panose="020F0502020204030204" pitchFamily="34" charset="0"/>
              </a:rPr>
              <a:t>a rozsáhlého budování </a:t>
            </a:r>
            <a:r>
              <a:rPr lang="cs-CZ" sz="1400" dirty="0">
                <a:highlight>
                  <a:srgbClr val="FFFF00"/>
                </a:highlight>
                <a:ea typeface="Calibri" panose="020F0502020204030204" pitchFamily="34" charset="0"/>
              </a:rPr>
              <a:t>sítě VHCN </a:t>
            </a:r>
            <a:r>
              <a:rPr lang="cs-CZ" sz="1400" dirty="0">
                <a:ea typeface="Calibri" panose="020F0502020204030204" pitchFamily="34" charset="0"/>
              </a:rPr>
              <a:t>ve venkovských, ostrovních a odlehlých oblastech, jako jsou ostrovy a hornaté a řídce osídlené regiony, jakož i na vývoj trhu s výškovou infrastrukturou a zavádění různých řešení páteřního propojení včetně družicového páteřního propojení v oblasti digitální vysokorychlostní konektivity.</a:t>
            </a:r>
          </a:p>
        </p:txBody>
      </p:sp>
      <p:sp>
        <p:nvSpPr>
          <p:cNvPr id="7" name="Content Placeholder 1">
            <a:extLst>
              <a:ext uri="{FF2B5EF4-FFF2-40B4-BE49-F238E27FC236}">
                <a16:creationId xmlns:a16="http://schemas.microsoft.com/office/drawing/2014/main" id="{BD3674EA-53D4-7D93-9838-9805B86012ED}"/>
              </a:ext>
            </a:extLst>
          </p:cNvPr>
          <p:cNvSpPr txBox="1">
            <a:spLocks/>
          </p:cNvSpPr>
          <p:nvPr/>
        </p:nvSpPr>
        <p:spPr>
          <a:xfrm>
            <a:off x="4735992" y="1408202"/>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startAt="2"/>
            </a:pPr>
            <a:r>
              <a:rPr lang="cs-CZ" sz="1400" b="1" dirty="0">
                <a:ea typeface="Calibri" panose="020F0502020204030204" pitchFamily="34" charset="0"/>
              </a:rPr>
              <a:t>…… Komise požadovat od členských států </a:t>
            </a:r>
            <a:r>
              <a:rPr lang="cs-CZ" sz="1400" b="1" dirty="0">
                <a:highlight>
                  <a:srgbClr val="FFFF00"/>
                </a:highlight>
                <a:ea typeface="Calibri" panose="020F0502020204030204" pitchFamily="34" charset="0"/>
              </a:rPr>
              <a:t>informace</a:t>
            </a:r>
            <a:r>
              <a:rPr lang="cs-CZ" sz="1400" dirty="0">
                <a:ea typeface="Calibri" panose="020F0502020204030204" pitchFamily="34" charset="0"/>
              </a:rPr>
              <a:t>, které musí být předloženy bez zbytečného odkladu. </a:t>
            </a:r>
            <a:r>
              <a:rPr lang="cs-CZ" sz="1400" b="1" dirty="0">
                <a:highlight>
                  <a:srgbClr val="FFFF00"/>
                </a:highlight>
                <a:ea typeface="Calibri" panose="020F0502020204030204" pitchFamily="34" charset="0"/>
              </a:rPr>
              <a:t>Do ... [18 měsíců </a:t>
            </a:r>
            <a:r>
              <a:rPr lang="cs-CZ" sz="1400" dirty="0">
                <a:ea typeface="Calibri" panose="020F0502020204030204" pitchFamily="34" charset="0"/>
              </a:rPr>
              <a:t>ode dne vstupu tohoto nařízení v platnost] členské státy v úzké spolupráci s Komisí prostřednictvím Komunikačního výboru zřízeného článkem 118 směrnice (EU) 2018/1972 zejména stanoví </a:t>
            </a:r>
            <a:r>
              <a:rPr lang="cs-CZ" sz="1400" b="1" dirty="0">
                <a:highlight>
                  <a:srgbClr val="FFFF00"/>
                </a:highlight>
                <a:ea typeface="Calibri" panose="020F0502020204030204" pitchFamily="34" charset="0"/>
              </a:rPr>
              <a:t>ukazatele pro náležité monitorování uplatňování tohoto nařízení </a:t>
            </a:r>
          </a:p>
        </p:txBody>
      </p:sp>
    </p:spTree>
    <p:extLst>
      <p:ext uri="{BB962C8B-B14F-4D97-AF65-F5344CB8AC3E}">
        <p14:creationId xmlns:p14="http://schemas.microsoft.com/office/powerpoint/2010/main" val="86919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7544554" y="4640356"/>
            <a:ext cx="957337" cy="273844"/>
          </a:xfrm>
        </p:spPr>
        <p:txBody>
          <a:bodyPr/>
          <a:lstStyle/>
          <a:p>
            <a:fld id="{F1B53376-7BDC-4344-8612-6E595346C041}" type="slidenum">
              <a:rPr lang="en-GB" smtClean="0"/>
              <a:pPr/>
              <a:t>6</a:t>
            </a:fld>
            <a:endParaRPr lang="en-GB" dirty="0"/>
          </a:p>
        </p:txBody>
      </p:sp>
      <p:sp>
        <p:nvSpPr>
          <p:cNvPr id="2" name="TextovéPole 1">
            <a:extLst>
              <a:ext uri="{FF2B5EF4-FFF2-40B4-BE49-F238E27FC236}">
                <a16:creationId xmlns:a16="http://schemas.microsoft.com/office/drawing/2014/main" id="{D00B4CC4-BF48-8F23-8C26-84509EEF4F89}"/>
              </a:ext>
            </a:extLst>
          </p:cNvPr>
          <p:cNvSpPr txBox="1"/>
          <p:nvPr/>
        </p:nvSpPr>
        <p:spPr>
          <a:xfrm>
            <a:off x="5010665" y="1464279"/>
            <a:ext cx="3704710" cy="1256294"/>
          </a:xfrm>
          <a:prstGeom prst="rect">
            <a:avLst/>
          </a:prstGeom>
          <a:noFill/>
          <a:ln>
            <a:solidFill>
              <a:schemeClr val="tx1"/>
            </a:solidFill>
          </a:ln>
        </p:spPr>
        <p:txBody>
          <a:bodyPr wrap="square" rtlCol="0">
            <a:noAutofit/>
          </a:bodyPr>
          <a:lstStyle/>
          <a:p>
            <a:pPr algn="ctr"/>
            <a:r>
              <a:rPr lang="cs-CZ" sz="1400" b="1" dirty="0"/>
              <a:t>2020 - 2021</a:t>
            </a:r>
          </a:p>
          <a:p>
            <a:pPr algn="ctr"/>
            <a:r>
              <a:rPr lang="cs-CZ" sz="1400" b="1" dirty="0"/>
              <a:t>Přezkum BCRD</a:t>
            </a:r>
          </a:p>
          <a:p>
            <a:pPr algn="ctr"/>
            <a:endParaRPr lang="cs-CZ" sz="1200" b="1" dirty="0"/>
          </a:p>
          <a:p>
            <a:pPr marL="285750" indent="-285750">
              <a:buFont typeface="Arial" panose="020B0604020202020204" pitchFamily="34" charset="0"/>
              <a:buChar char="•"/>
            </a:pPr>
            <a:r>
              <a:rPr lang="cs-CZ" sz="1200" dirty="0"/>
              <a:t>2020 - „podpůrná studie“ ICF, WIK a </a:t>
            </a:r>
            <a:r>
              <a:rPr lang="cs-CZ" sz="1200" dirty="0" err="1"/>
              <a:t>EcoACT</a:t>
            </a:r>
            <a:r>
              <a:rPr lang="cs-CZ" sz="1200" dirty="0"/>
              <a:t>; konzultace s trhem o dopadech BCRD.</a:t>
            </a:r>
          </a:p>
          <a:p>
            <a:pPr marL="285750" indent="-285750">
              <a:buFont typeface="Arial" panose="020B0604020202020204" pitchFamily="34" charset="0"/>
              <a:buChar char="•"/>
            </a:pPr>
            <a:r>
              <a:rPr lang="cs-CZ" sz="1200" dirty="0"/>
              <a:t>2021- přezkum směrnice komisí a BEREC.</a:t>
            </a:r>
          </a:p>
          <a:p>
            <a:pPr algn="ctr"/>
            <a:r>
              <a:rPr lang="cs-CZ" sz="1600" dirty="0"/>
              <a:t> </a:t>
            </a:r>
          </a:p>
        </p:txBody>
      </p:sp>
      <p:sp>
        <p:nvSpPr>
          <p:cNvPr id="11" name="TextovéPole 10">
            <a:extLst>
              <a:ext uri="{FF2B5EF4-FFF2-40B4-BE49-F238E27FC236}">
                <a16:creationId xmlns:a16="http://schemas.microsoft.com/office/drawing/2014/main" id="{1AADBAE4-3E6B-91BA-4C06-7C1FCF1801D2}"/>
              </a:ext>
            </a:extLst>
          </p:cNvPr>
          <p:cNvSpPr txBox="1"/>
          <p:nvPr/>
        </p:nvSpPr>
        <p:spPr>
          <a:xfrm>
            <a:off x="49171" y="1742311"/>
            <a:ext cx="2718744" cy="2704184"/>
          </a:xfrm>
          <a:prstGeom prst="rect">
            <a:avLst/>
          </a:prstGeom>
          <a:noFill/>
          <a:ln>
            <a:solidFill>
              <a:schemeClr val="tx1"/>
            </a:solidFill>
          </a:ln>
        </p:spPr>
        <p:txBody>
          <a:bodyPr wrap="square" rtlCol="0">
            <a:noAutofit/>
          </a:bodyPr>
          <a:lstStyle/>
          <a:p>
            <a:pPr algn="ctr"/>
            <a:r>
              <a:rPr lang="cs-CZ" sz="1400" b="1" dirty="0"/>
              <a:t>15.5 2014</a:t>
            </a:r>
          </a:p>
          <a:p>
            <a:pPr algn="ctr"/>
            <a:r>
              <a:rPr lang="cs-CZ" sz="1400" b="1" dirty="0"/>
              <a:t>Směrnice 2014/61/EU</a:t>
            </a:r>
          </a:p>
          <a:p>
            <a:pPr algn="ctr"/>
            <a:r>
              <a:rPr lang="cs-CZ" sz="1100" b="1" dirty="0"/>
              <a:t>BCRD – Broadband </a:t>
            </a:r>
            <a:r>
              <a:rPr lang="en-GB" sz="1100" b="1" dirty="0"/>
              <a:t>Cost Reduction Directive </a:t>
            </a:r>
            <a:r>
              <a:rPr lang="cs-CZ" sz="900" i="1" dirty="0"/>
              <a:t>(</a:t>
            </a:r>
            <a:r>
              <a:rPr lang="cs-CZ" sz="900" b="0" i="1" u="none" strike="noStrike" baseline="0" dirty="0"/>
              <a:t>Sm</a:t>
            </a:r>
            <a:r>
              <a:rPr lang="cs-CZ" sz="900" i="1" dirty="0"/>
              <a:t>ě</a:t>
            </a:r>
            <a:r>
              <a:rPr lang="cs-CZ" sz="900" b="0" i="1" u="none" strike="noStrike" baseline="0" dirty="0"/>
              <a:t>rnice o snižování nákladů na širokopásmové připojení)</a:t>
            </a:r>
            <a:endParaRPr lang="cs-CZ" sz="900" b="1" i="1" dirty="0"/>
          </a:p>
          <a:p>
            <a:pPr>
              <a:spcBef>
                <a:spcPts val="600"/>
              </a:spcBef>
            </a:pPr>
            <a:r>
              <a:rPr lang="cs-CZ" sz="1000" b="1" dirty="0"/>
              <a:t>Plánované k řešení:</a:t>
            </a:r>
          </a:p>
          <a:p>
            <a:pPr marL="285750" indent="-285750">
              <a:buFont typeface="Arial" panose="020B0604020202020204" pitchFamily="34" charset="0"/>
              <a:buChar char="•"/>
            </a:pPr>
            <a:r>
              <a:rPr lang="cs-CZ" sz="1000" dirty="0"/>
              <a:t>neefektivnost - vysoké náklady stavebních prací, nedostatek informací o stávající fyzické infrastruktuře;</a:t>
            </a:r>
          </a:p>
          <a:p>
            <a:pPr marL="285750" indent="-285750">
              <a:buFont typeface="Arial" panose="020B0604020202020204" pitchFamily="34" charset="0"/>
              <a:buChar char="•"/>
            </a:pPr>
            <a:r>
              <a:rPr lang="cs-CZ" sz="1000" b="1" dirty="0"/>
              <a:t>překážky</a:t>
            </a:r>
            <a:r>
              <a:rPr lang="cs-CZ" sz="1000" dirty="0"/>
              <a:t> spojené se </a:t>
            </a:r>
            <a:r>
              <a:rPr lang="cs-CZ" sz="1000" b="1" dirty="0"/>
              <a:t>společným</a:t>
            </a:r>
            <a:r>
              <a:rPr lang="cs-CZ" sz="1000" dirty="0"/>
              <a:t> </a:t>
            </a:r>
            <a:r>
              <a:rPr lang="cs-CZ" sz="1000" b="1" dirty="0"/>
              <a:t>plánováním</a:t>
            </a:r>
            <a:r>
              <a:rPr lang="cs-CZ" sz="1000" dirty="0"/>
              <a:t> stavebních pracích;</a:t>
            </a:r>
          </a:p>
          <a:p>
            <a:pPr marL="285750" indent="-285750">
              <a:buFont typeface="Arial" panose="020B0604020202020204" pitchFamily="34" charset="0"/>
              <a:buChar char="•"/>
            </a:pPr>
            <a:r>
              <a:rPr lang="cs-CZ" sz="1000" b="1" dirty="0"/>
              <a:t>neefektivnost</a:t>
            </a:r>
            <a:r>
              <a:rPr lang="cs-CZ" sz="1000" dirty="0"/>
              <a:t> v oblasti </a:t>
            </a:r>
            <a:r>
              <a:rPr lang="cs-CZ" sz="1000" b="1" dirty="0"/>
              <a:t>správních</a:t>
            </a:r>
            <a:r>
              <a:rPr lang="cs-CZ" sz="1000" dirty="0"/>
              <a:t> </a:t>
            </a:r>
            <a:r>
              <a:rPr lang="cs-CZ" sz="1000" b="1" dirty="0"/>
              <a:t>povolení</a:t>
            </a:r>
            <a:r>
              <a:rPr lang="cs-CZ" sz="1000" dirty="0"/>
              <a:t>, různorodost a složitost povolení;</a:t>
            </a:r>
          </a:p>
          <a:p>
            <a:pPr marL="285750" indent="-285750">
              <a:buFont typeface="Arial" panose="020B0604020202020204" pitchFamily="34" charset="0"/>
              <a:buChar char="•"/>
            </a:pPr>
            <a:r>
              <a:rPr lang="cs-CZ" sz="1000" dirty="0"/>
              <a:t>přístup k </a:t>
            </a:r>
            <a:r>
              <a:rPr lang="cs-CZ" sz="1000" b="1" dirty="0"/>
              <a:t>vedením</a:t>
            </a:r>
            <a:r>
              <a:rPr lang="cs-CZ" sz="1000" dirty="0"/>
              <a:t> v </a:t>
            </a:r>
            <a:r>
              <a:rPr lang="cs-CZ" sz="1000" b="1" dirty="0"/>
              <a:t>budovách</a:t>
            </a:r>
            <a:r>
              <a:rPr lang="cs-CZ" sz="1000" dirty="0"/>
              <a:t>.</a:t>
            </a:r>
            <a:endParaRPr lang="cs-CZ" sz="1100" dirty="0"/>
          </a:p>
        </p:txBody>
      </p:sp>
      <p:sp>
        <p:nvSpPr>
          <p:cNvPr id="12" name="Šipka: doprava 11">
            <a:extLst>
              <a:ext uri="{FF2B5EF4-FFF2-40B4-BE49-F238E27FC236}">
                <a16:creationId xmlns:a16="http://schemas.microsoft.com/office/drawing/2014/main" id="{38C3547D-D40F-FFAF-61E0-FFDE017C7322}"/>
              </a:ext>
            </a:extLst>
          </p:cNvPr>
          <p:cNvSpPr/>
          <p:nvPr/>
        </p:nvSpPr>
        <p:spPr>
          <a:xfrm>
            <a:off x="2818678" y="2796468"/>
            <a:ext cx="421299"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3" name="Šipka: doprava 12">
            <a:extLst>
              <a:ext uri="{FF2B5EF4-FFF2-40B4-BE49-F238E27FC236}">
                <a16:creationId xmlns:a16="http://schemas.microsoft.com/office/drawing/2014/main" id="{72DB502C-E5C8-DE3C-430A-B053D47FF43A}"/>
              </a:ext>
            </a:extLst>
          </p:cNvPr>
          <p:cNvSpPr/>
          <p:nvPr/>
        </p:nvSpPr>
        <p:spPr>
          <a:xfrm>
            <a:off x="4572000" y="2799365"/>
            <a:ext cx="391276"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5102224" y="2039675"/>
            <a:ext cx="347980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104039" y="2720573"/>
            <a:ext cx="25959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ovéPole 5">
            <a:extLst>
              <a:ext uri="{FF2B5EF4-FFF2-40B4-BE49-F238E27FC236}">
                <a16:creationId xmlns:a16="http://schemas.microsoft.com/office/drawing/2014/main" id="{22682213-1047-9E12-3EF3-E85097E65D82}"/>
              </a:ext>
            </a:extLst>
          </p:cNvPr>
          <p:cNvSpPr txBox="1"/>
          <p:nvPr/>
        </p:nvSpPr>
        <p:spPr>
          <a:xfrm>
            <a:off x="3286305" y="1932466"/>
            <a:ext cx="1229668" cy="2514029"/>
          </a:xfrm>
          <a:prstGeom prst="rect">
            <a:avLst/>
          </a:prstGeom>
          <a:noFill/>
          <a:ln>
            <a:solidFill>
              <a:schemeClr val="tx1"/>
            </a:solidFill>
          </a:ln>
        </p:spPr>
        <p:txBody>
          <a:bodyPr wrap="square" rtlCol="0">
            <a:noAutofit/>
          </a:bodyPr>
          <a:lstStyle/>
          <a:p>
            <a:pPr algn="ctr"/>
            <a:r>
              <a:rPr lang="cs-CZ" sz="1400" b="1" dirty="0"/>
              <a:t>ČR 2017</a:t>
            </a:r>
          </a:p>
          <a:p>
            <a:pPr algn="ctr"/>
            <a:r>
              <a:rPr lang="cs-CZ" sz="1400" b="1" dirty="0"/>
              <a:t>zákon č. 194/2017 Sb.</a:t>
            </a:r>
          </a:p>
          <a:p>
            <a:pPr algn="ctr"/>
            <a:r>
              <a:rPr lang="cs-CZ" sz="1400" b="1" dirty="0"/>
              <a:t> </a:t>
            </a:r>
          </a:p>
          <a:p>
            <a:r>
              <a:rPr lang="cs-CZ" sz="1100" dirty="0"/>
              <a:t>Implementace směrnice 2014/61/EU (BCRD) do českého práva.</a:t>
            </a:r>
          </a:p>
          <a:p>
            <a:pPr marL="285750" indent="-285750">
              <a:buFont typeface="Arial" panose="020B0604020202020204" pitchFamily="34" charset="0"/>
              <a:buChar char="•"/>
            </a:pPr>
            <a:endParaRPr lang="cs-CZ" sz="1100" dirty="0"/>
          </a:p>
          <a:p>
            <a:pPr algn="ctr"/>
            <a:r>
              <a:rPr lang="cs-CZ" dirty="0"/>
              <a:t> </a:t>
            </a:r>
          </a:p>
        </p:txBody>
      </p:sp>
      <p:cxnSp>
        <p:nvCxnSpPr>
          <p:cNvPr id="7" name="Přímá spojnice 6">
            <a:extLst>
              <a:ext uri="{FF2B5EF4-FFF2-40B4-BE49-F238E27FC236}">
                <a16:creationId xmlns:a16="http://schemas.microsoft.com/office/drawing/2014/main" id="{D82D1781-D95E-3B4A-EF9C-912A9079D5D8}"/>
              </a:ext>
            </a:extLst>
          </p:cNvPr>
          <p:cNvCxnSpPr>
            <a:cxnSpLocks/>
          </p:cNvCxnSpPr>
          <p:nvPr/>
        </p:nvCxnSpPr>
        <p:spPr>
          <a:xfrm>
            <a:off x="3383143" y="2880669"/>
            <a:ext cx="104675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ovéPole 9">
            <a:extLst>
              <a:ext uri="{FF2B5EF4-FFF2-40B4-BE49-F238E27FC236}">
                <a16:creationId xmlns:a16="http://schemas.microsoft.com/office/drawing/2014/main" id="{4DBC138E-EEC5-840F-9DAF-36B27EACDCDA}"/>
              </a:ext>
            </a:extLst>
          </p:cNvPr>
          <p:cNvSpPr txBox="1"/>
          <p:nvPr/>
        </p:nvSpPr>
        <p:spPr>
          <a:xfrm>
            <a:off x="5010663" y="2776989"/>
            <a:ext cx="3704711" cy="1985505"/>
          </a:xfrm>
          <a:prstGeom prst="rect">
            <a:avLst/>
          </a:prstGeom>
          <a:solidFill>
            <a:schemeClr val="bg1"/>
          </a:solidFill>
          <a:ln>
            <a:solidFill>
              <a:schemeClr val="tx1"/>
            </a:solidFill>
          </a:ln>
        </p:spPr>
        <p:txBody>
          <a:bodyPr wrap="square" rIns="36000" numCol="2" rtlCol="0">
            <a:noAutofit/>
          </a:bodyPr>
          <a:lstStyle/>
          <a:p>
            <a:pPr algn="ctr"/>
            <a:r>
              <a:rPr lang="cs-CZ" b="1" dirty="0">
                <a:solidFill>
                  <a:schemeClr val="bg1"/>
                </a:solidFill>
              </a:rPr>
              <a:t>2016 - 2022 polického </a:t>
            </a:r>
            <a:r>
              <a:rPr lang="cs-CZ" sz="1100" b="1" dirty="0" err="1">
                <a:solidFill>
                  <a:schemeClr val="bg1"/>
                </a:solidFill>
              </a:rPr>
              <a:t>rostředí</a:t>
            </a:r>
            <a:r>
              <a:rPr lang="cs-CZ" sz="1100" b="1" dirty="0">
                <a:solidFill>
                  <a:schemeClr val="bg1"/>
                </a:solidFill>
              </a:rPr>
              <a:t> </a:t>
            </a:r>
            <a:endParaRPr lang="cs-CZ" sz="1400" b="1" dirty="0">
              <a:solidFill>
                <a:schemeClr val="bg1"/>
              </a:solidFill>
            </a:endParaRPr>
          </a:p>
          <a:p>
            <a:pPr marL="285750" indent="-285750">
              <a:buFont typeface="Arial" panose="020B0604020202020204" pitchFamily="34" charset="0"/>
              <a:buChar char="•"/>
            </a:pPr>
            <a:endParaRPr lang="cs-CZ" sz="1000" dirty="0"/>
          </a:p>
          <a:p>
            <a:pPr marL="285750" indent="-285750">
              <a:buFont typeface="Arial" panose="020B0604020202020204" pitchFamily="34" charset="0"/>
              <a:buChar char="•"/>
            </a:pPr>
            <a:r>
              <a:rPr lang="cs-CZ" sz="1000" dirty="0"/>
              <a:t>16</a:t>
            </a:r>
            <a:r>
              <a:rPr lang="cs-CZ" sz="1000" b="1" dirty="0"/>
              <a:t>-Gigabitová společnost</a:t>
            </a:r>
            <a:r>
              <a:rPr lang="cs-CZ" sz="1000" dirty="0"/>
              <a:t>, </a:t>
            </a:r>
          </a:p>
          <a:p>
            <a:pPr marL="285750" indent="-285750">
              <a:buFont typeface="Arial" panose="020B0604020202020204" pitchFamily="34" charset="0"/>
              <a:buChar char="•"/>
            </a:pPr>
            <a:r>
              <a:rPr lang="cs-CZ" sz="1000" dirty="0"/>
              <a:t>2018-</a:t>
            </a:r>
            <a:r>
              <a:rPr lang="cs-CZ" sz="1000" b="1" dirty="0"/>
              <a:t>Kodex</a:t>
            </a:r>
            <a:r>
              <a:rPr lang="cs-CZ" sz="1000" dirty="0"/>
              <a:t>, </a:t>
            </a:r>
          </a:p>
          <a:p>
            <a:pPr marL="285750" indent="-285750">
              <a:buFont typeface="Arial" panose="020B0604020202020204" pitchFamily="34" charset="0"/>
              <a:buChar char="•"/>
            </a:pPr>
            <a:r>
              <a:rPr lang="cs-CZ" sz="1000" dirty="0" err="1"/>
              <a:t>prov</a:t>
            </a:r>
            <a:r>
              <a:rPr lang="cs-CZ" sz="1000" dirty="0"/>
              <a:t>. </a:t>
            </a:r>
            <a:r>
              <a:rPr lang="cs-CZ" sz="1000" b="1" dirty="0"/>
              <a:t>nařízení 2020/1070</a:t>
            </a:r>
            <a:r>
              <a:rPr lang="cs-CZ" sz="1000" dirty="0"/>
              <a:t> o bezdrát. přístup. bodech,</a:t>
            </a:r>
          </a:p>
          <a:p>
            <a:pPr marL="285750" indent="-285750">
              <a:buFont typeface="Arial" panose="020B0604020202020204" pitchFamily="34" charset="0"/>
              <a:buChar char="•"/>
            </a:pPr>
            <a:r>
              <a:rPr lang="cs-CZ" sz="1000" dirty="0"/>
              <a:t>2021-dop. 2020/1307 o souboru </a:t>
            </a:r>
            <a:r>
              <a:rPr lang="cs-CZ" sz="1000" b="1" dirty="0"/>
              <a:t>nástrojů snížení </a:t>
            </a:r>
          </a:p>
          <a:p>
            <a:pPr marL="285750" indent="-285750">
              <a:buFont typeface="Arial" panose="020B0604020202020204" pitchFamily="34" charset="0"/>
              <a:buChar char="•"/>
            </a:pPr>
            <a:endParaRPr lang="cs-CZ" sz="1000" b="1" dirty="0"/>
          </a:p>
          <a:p>
            <a:pPr marL="285750" indent="-285750">
              <a:buFont typeface="Arial" panose="020B0604020202020204" pitchFamily="34" charset="0"/>
              <a:buChar char="•"/>
            </a:pPr>
            <a:endParaRPr lang="cs-CZ" sz="1000" b="1" dirty="0"/>
          </a:p>
          <a:p>
            <a:pPr marL="285750" indent="-285750">
              <a:buFont typeface="Arial" panose="020B0604020202020204" pitchFamily="34" charset="0"/>
              <a:buChar char="•"/>
            </a:pPr>
            <a:endParaRPr lang="cs-CZ" sz="1000" b="1" dirty="0"/>
          </a:p>
          <a:p>
            <a:pPr marL="285750" indent="-285750">
              <a:buFont typeface="Arial" panose="020B0604020202020204" pitchFamily="34" charset="0"/>
              <a:buChar char="•"/>
            </a:pPr>
            <a:endParaRPr lang="cs-CZ" sz="1000" b="1" dirty="0"/>
          </a:p>
          <a:p>
            <a:pPr marL="285750" indent="-285750">
              <a:buFont typeface="Arial" panose="020B0604020202020204" pitchFamily="34" charset="0"/>
              <a:buChar char="•"/>
            </a:pPr>
            <a:endParaRPr lang="cs-CZ" sz="1000" b="1" dirty="0"/>
          </a:p>
          <a:p>
            <a:pPr marL="285750" indent="-285750">
              <a:buFont typeface="Arial" panose="020B0604020202020204" pitchFamily="34" charset="0"/>
              <a:buChar char="•"/>
            </a:pPr>
            <a:endParaRPr lang="cs-CZ" sz="1000" b="1" dirty="0"/>
          </a:p>
          <a:p>
            <a:pPr marL="285750" indent="-285750">
              <a:buClr>
                <a:schemeClr val="bg1"/>
              </a:buClr>
              <a:buFont typeface="Arial" panose="020B0604020202020204" pitchFamily="34" charset="0"/>
              <a:buChar char="•"/>
            </a:pPr>
            <a:r>
              <a:rPr lang="cs-CZ" sz="900" b="1" dirty="0"/>
              <a:t>nákladů na zavádění sítí s velmi vysokou kapacitou </a:t>
            </a:r>
            <a:r>
              <a:rPr lang="cs-CZ" sz="900" dirty="0"/>
              <a:t>a zajištění přístupu k rádiovému spektru 5G, </a:t>
            </a:r>
          </a:p>
          <a:p>
            <a:pPr marL="285750" indent="-285750">
              <a:buFont typeface="Arial" panose="020B0604020202020204" pitchFamily="34" charset="0"/>
              <a:buChar char="•"/>
            </a:pPr>
            <a:r>
              <a:rPr lang="cs-CZ" sz="900" dirty="0"/>
              <a:t>Sdělení Komise o </a:t>
            </a:r>
            <a:r>
              <a:rPr lang="cs-CZ" sz="900" b="1" dirty="0"/>
              <a:t>digitálním kompasu 2030</a:t>
            </a:r>
            <a:r>
              <a:rPr lang="cs-CZ" sz="900" dirty="0"/>
              <a:t>, </a:t>
            </a:r>
          </a:p>
          <a:p>
            <a:pPr marL="285750" indent="-285750">
              <a:buFont typeface="Arial" panose="020B0604020202020204" pitchFamily="34" charset="0"/>
              <a:buChar char="•"/>
            </a:pPr>
            <a:r>
              <a:rPr lang="cs-CZ" sz="900" dirty="0"/>
              <a:t>2020-22 </a:t>
            </a:r>
            <a:r>
              <a:rPr lang="cs-CZ" sz="900" b="1" dirty="0"/>
              <a:t>Iniciativy CEF</a:t>
            </a:r>
          </a:p>
          <a:p>
            <a:pPr algn="ctr"/>
            <a:r>
              <a:rPr lang="cs-CZ" sz="1600" dirty="0"/>
              <a:t> </a:t>
            </a:r>
            <a:endParaRPr lang="cs-CZ" dirty="0"/>
          </a:p>
        </p:txBody>
      </p:sp>
      <p:sp>
        <p:nvSpPr>
          <p:cNvPr id="14" name="Šipka: doprava 13">
            <a:extLst>
              <a:ext uri="{FF2B5EF4-FFF2-40B4-BE49-F238E27FC236}">
                <a16:creationId xmlns:a16="http://schemas.microsoft.com/office/drawing/2014/main" id="{4710255F-2F39-2A03-70D5-38CF256A0DED}"/>
              </a:ext>
            </a:extLst>
          </p:cNvPr>
          <p:cNvSpPr/>
          <p:nvPr/>
        </p:nvSpPr>
        <p:spPr>
          <a:xfrm>
            <a:off x="8810149" y="277698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cxnSp>
        <p:nvCxnSpPr>
          <p:cNvPr id="17" name="Přímá spojnice 16">
            <a:extLst>
              <a:ext uri="{FF2B5EF4-FFF2-40B4-BE49-F238E27FC236}">
                <a16:creationId xmlns:a16="http://schemas.microsoft.com/office/drawing/2014/main" id="{67BDCF94-8551-8B54-5F3B-C34088ECAB14}"/>
              </a:ext>
            </a:extLst>
          </p:cNvPr>
          <p:cNvCxnSpPr>
            <a:cxnSpLocks/>
          </p:cNvCxnSpPr>
          <p:nvPr/>
        </p:nvCxnSpPr>
        <p:spPr>
          <a:xfrm>
            <a:off x="5102224" y="3319688"/>
            <a:ext cx="3479801" cy="5632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ovéPole 20">
            <a:extLst>
              <a:ext uri="{FF2B5EF4-FFF2-40B4-BE49-F238E27FC236}">
                <a16:creationId xmlns:a16="http://schemas.microsoft.com/office/drawing/2014/main" id="{629BFA42-82B4-7E6D-1902-73D06992D6FE}"/>
              </a:ext>
            </a:extLst>
          </p:cNvPr>
          <p:cNvSpPr txBox="1"/>
          <p:nvPr/>
        </p:nvSpPr>
        <p:spPr>
          <a:xfrm>
            <a:off x="5102224" y="2796468"/>
            <a:ext cx="3613150" cy="523220"/>
          </a:xfrm>
          <a:prstGeom prst="rect">
            <a:avLst/>
          </a:prstGeom>
          <a:noFill/>
        </p:spPr>
        <p:txBody>
          <a:bodyPr wrap="square" rtlCol="0">
            <a:spAutoFit/>
          </a:bodyPr>
          <a:lstStyle/>
          <a:p>
            <a:pPr algn="ctr"/>
            <a:r>
              <a:rPr lang="cs-CZ" sz="1400" b="1" dirty="0"/>
              <a:t>2016 - 2022</a:t>
            </a:r>
          </a:p>
          <a:p>
            <a:pPr algn="ctr"/>
            <a:r>
              <a:rPr lang="cs-CZ" sz="1400" b="1" dirty="0"/>
              <a:t>změna politického prostředí</a:t>
            </a:r>
            <a:endParaRPr lang="cs-CZ" sz="1400" dirty="0"/>
          </a:p>
        </p:txBody>
      </p:sp>
    </p:spTree>
    <p:extLst>
      <p:ext uri="{BB962C8B-B14F-4D97-AF65-F5344CB8AC3E}">
        <p14:creationId xmlns:p14="http://schemas.microsoft.com/office/powerpoint/2010/main" val="484975977"/>
      </p:ext>
    </p:extLst>
  </p:cSld>
  <p:clrMapOvr>
    <a:masterClrMapping/>
  </p:clrMapOvr>
  <p:transition spd="slow">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868680"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17. Změny nařízení (EU) 2015/2120</a:t>
            </a:r>
            <a:endParaRPr lang="en-GB" sz="1800" b="1" dirty="0"/>
          </a:p>
        </p:txBody>
      </p:sp>
      <p:sp>
        <p:nvSpPr>
          <p:cNvPr id="6" name="Content Placeholder 1">
            <a:extLst>
              <a:ext uri="{FF2B5EF4-FFF2-40B4-BE49-F238E27FC236}">
                <a16:creationId xmlns:a16="http://schemas.microsoft.com/office/drawing/2014/main" id="{7F67B69E-663F-9058-9CA0-51067F607612}"/>
              </a:ext>
            </a:extLst>
          </p:cNvPr>
          <p:cNvSpPr txBox="1">
            <a:spLocks/>
          </p:cNvSpPr>
          <p:nvPr/>
        </p:nvSpPr>
        <p:spPr>
          <a:xfrm>
            <a:off x="240188"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fontScale="92500"/>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r>
              <a:rPr lang="cs-CZ" sz="1400" dirty="0">
                <a:ea typeface="Calibri" panose="020F0502020204030204" pitchFamily="34" charset="0"/>
              </a:rPr>
              <a:t>….</a:t>
            </a:r>
            <a:r>
              <a:rPr lang="cs-CZ" sz="1400" b="1" dirty="0">
                <a:effectLst/>
                <a:ea typeface="Calibri" panose="020F0502020204030204" pitchFamily="34" charset="0"/>
              </a:rPr>
              <a:t>Od 1. ledna 2029 nebudou poskytovatelé </a:t>
            </a:r>
            <a:r>
              <a:rPr lang="cs-CZ" sz="1400" dirty="0">
                <a:effectLst/>
                <a:ea typeface="Calibri" panose="020F0502020204030204" pitchFamily="34" charset="0"/>
              </a:rPr>
              <a:t>ohledně vnitrostátní komunikace a komunikace v rámci Unie u spotřebitelů </a:t>
            </a:r>
            <a:r>
              <a:rPr lang="cs-CZ" sz="1400" b="1" dirty="0">
                <a:effectLst/>
                <a:highlight>
                  <a:srgbClr val="FFFF00"/>
                </a:highlight>
                <a:ea typeface="Calibri" panose="020F0502020204030204" pitchFamily="34" charset="0"/>
              </a:rPr>
              <a:t>uplatňovat různou maloobchodní cenu</a:t>
            </a:r>
            <a:r>
              <a:rPr lang="cs-CZ" sz="1400" dirty="0">
                <a:effectLst/>
                <a:ea typeface="Calibri" panose="020F0502020204030204" pitchFamily="34" charset="0"/>
              </a:rPr>
              <a:t>, budou-li přijata technická pravidla ohledně opatření, jako je udržitelnost, přiměřené využívání a opatření proti podvodům. </a:t>
            </a:r>
            <a:r>
              <a:rPr lang="cs-CZ" sz="1400" b="1" dirty="0">
                <a:effectLst/>
                <a:highlight>
                  <a:srgbClr val="FFFF00"/>
                </a:highlight>
                <a:ea typeface="Calibri" panose="020F0502020204030204" pitchFamily="34" charset="0"/>
              </a:rPr>
              <a:t>Komise do 30. června 2028 přijme, po konzultaci se sdružením BEREC, prováděcí akt, kterým se tato technická pravidla stanoví, </a:t>
            </a:r>
            <a:r>
              <a:rPr lang="cs-CZ" sz="1400" dirty="0">
                <a:effectLst/>
                <a:ea typeface="Calibri" panose="020F0502020204030204" pitchFamily="34" charset="0"/>
              </a:rPr>
              <a:t>a to přezkumným postupem podle článku 5b</a:t>
            </a:r>
          </a:p>
          <a:p>
            <a:pPr>
              <a:lnSpc>
                <a:spcPct val="100000"/>
              </a:lnSpc>
              <a:spcBef>
                <a:spcPts val="0"/>
              </a:spcBef>
              <a:buClr>
                <a:schemeClr val="accent5"/>
              </a:buClr>
              <a:buSzPct val="150000"/>
            </a:pPr>
            <a:endParaRPr lang="cs-CZ" sz="1100" dirty="0">
              <a:solidFill>
                <a:srgbClr val="3D3D3D"/>
              </a:solidFill>
            </a:endParaRPr>
          </a:p>
        </p:txBody>
      </p:sp>
      <p:sp>
        <p:nvSpPr>
          <p:cNvPr id="2" name="Content Placeholder 1">
            <a:extLst>
              <a:ext uri="{FF2B5EF4-FFF2-40B4-BE49-F238E27FC236}">
                <a16:creationId xmlns:a16="http://schemas.microsoft.com/office/drawing/2014/main" id="{17C3BC98-2316-4DFC-0C4A-9ECD4995FB57}"/>
              </a:ext>
            </a:extLst>
          </p:cNvPr>
          <p:cNvSpPr txBox="1">
            <a:spLocks/>
          </p:cNvSpPr>
          <p:nvPr/>
        </p:nvSpPr>
        <p:spPr>
          <a:xfrm>
            <a:off x="4751230" y="1409617"/>
            <a:ext cx="4164172" cy="3157220"/>
          </a:xfrm>
          <a:prstGeom prst="rect">
            <a:avLst/>
          </a:prstGeom>
          <a:solidFill>
            <a:schemeClr val="bg1"/>
          </a:solidFill>
          <a:ln>
            <a:solidFill>
              <a:schemeClr val="bg1">
                <a:lumMod val="65000"/>
              </a:schemeClr>
            </a:solidFill>
          </a:ln>
        </p:spPr>
        <p:txBody>
          <a:bodyPr vert="horz" lIns="91440" tIns="45720" rIns="91440" bIns="45720" rtlCol="0" anchor="t">
            <a:norm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50000"/>
              </a:lnSpc>
              <a:spcBef>
                <a:spcPts val="300"/>
              </a:spcBef>
              <a:buClr>
                <a:schemeClr val="accent5"/>
              </a:buClr>
              <a:buSzPct val="150000"/>
            </a:pPr>
            <a:endParaRPr lang="cs-CZ" sz="1400" dirty="0">
              <a:effectLst/>
              <a:ea typeface="Calibri" panose="020F0502020204030204" pitchFamily="34" charset="0"/>
            </a:endParaRPr>
          </a:p>
        </p:txBody>
      </p:sp>
    </p:spTree>
    <p:extLst>
      <p:ext uri="{BB962C8B-B14F-4D97-AF65-F5344CB8AC3E}">
        <p14:creationId xmlns:p14="http://schemas.microsoft.com/office/powerpoint/2010/main" val="11622955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18. Zrušení</a:t>
            </a:r>
            <a:endParaRPr lang="en-GB" sz="1800" b="1" dirty="0"/>
          </a:p>
        </p:txBody>
      </p:sp>
      <p:sp>
        <p:nvSpPr>
          <p:cNvPr id="5" name="Content Placeholder 1">
            <a:extLst>
              <a:ext uri="{FF2B5EF4-FFF2-40B4-BE49-F238E27FC236}">
                <a16:creationId xmlns:a16="http://schemas.microsoft.com/office/drawing/2014/main" id="{35935AF4-01C3-F47B-A1F8-F6971815DCCD}"/>
              </a:ext>
            </a:extLst>
          </p:cNvPr>
          <p:cNvSpPr txBox="1">
            <a:spLocks/>
          </p:cNvSpPr>
          <p:nvPr/>
        </p:nvSpPr>
        <p:spPr>
          <a:xfrm>
            <a:off x="228597" y="1408202"/>
            <a:ext cx="4179412"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400" b="1" dirty="0">
                <a:highlight>
                  <a:srgbClr val="FFFF00"/>
                </a:highlight>
                <a:ea typeface="Calibri" panose="020F0502020204030204" pitchFamily="34" charset="0"/>
              </a:rPr>
              <a:t>Směrnice 2014/61/EU se zrušuje s účinkem od </a:t>
            </a:r>
            <a:r>
              <a:rPr lang="cs-CZ" sz="1400" b="1" dirty="0">
                <a:ea typeface="Calibri" panose="020F0502020204030204" pitchFamily="34" charset="0"/>
              </a:rPr>
              <a:t>..</a:t>
            </a:r>
            <a:r>
              <a:rPr lang="cs-CZ" sz="1400" dirty="0">
                <a:ea typeface="Calibri" panose="020F0502020204030204" pitchFamily="34" charset="0"/>
              </a:rPr>
              <a:t>. [den použitelnosti tohoto nařízení].</a:t>
            </a:r>
          </a:p>
          <a:p>
            <a:pPr marL="342900" indent="-342900">
              <a:lnSpc>
                <a:spcPct val="100000"/>
              </a:lnSpc>
              <a:spcBef>
                <a:spcPts val="300"/>
              </a:spcBef>
              <a:buClr>
                <a:schemeClr val="accent5"/>
              </a:buClr>
              <a:buSzPct val="100000"/>
              <a:buFont typeface="+mj-lt"/>
              <a:buAutoNum type="arabicPeriod"/>
            </a:pPr>
            <a:r>
              <a:rPr lang="cs-CZ" sz="1400" b="1" dirty="0">
                <a:ea typeface="Calibri" panose="020F0502020204030204" pitchFamily="34" charset="0"/>
              </a:rPr>
              <a:t>Odchylně od odstavce 1 </a:t>
            </a:r>
            <a:r>
              <a:rPr lang="cs-CZ" sz="1400" dirty="0">
                <a:ea typeface="Calibri" panose="020F0502020204030204" pitchFamily="34" charset="0"/>
              </a:rPr>
              <a:t>tohoto článku, </a:t>
            </a:r>
            <a:r>
              <a:rPr lang="cs-CZ" sz="1400" b="1" dirty="0">
                <a:highlight>
                  <a:srgbClr val="FFFF00"/>
                </a:highlight>
                <a:ea typeface="Calibri" panose="020F0502020204030204" pitchFamily="34" charset="0"/>
              </a:rPr>
              <a:t>pokud se ustanovení tohoto nařízení nahrazující ustanovení směrnice 2014/61/EU použijí od pozdějšího data, zůstanou v platnosti do uvedeného pozdějšího data </a:t>
            </a:r>
            <a:r>
              <a:rPr lang="cs-CZ" sz="1400" dirty="0">
                <a:ea typeface="Calibri" panose="020F0502020204030204" pitchFamily="34" charset="0"/>
              </a:rPr>
              <a:t>následující příslušná ustanovení uvedené směrnice tak, jak je uvedeno níže:</a:t>
            </a:r>
          </a:p>
          <a:p>
            <a:pPr marL="360363" indent="0">
              <a:lnSpc>
                <a:spcPct val="100000"/>
              </a:lnSpc>
              <a:spcBef>
                <a:spcPts val="300"/>
              </a:spcBef>
              <a:buClr>
                <a:schemeClr val="accent5"/>
              </a:buClr>
              <a:buSzPct val="100000"/>
              <a:buNone/>
            </a:pPr>
            <a:r>
              <a:rPr lang="cs-CZ" sz="1400" dirty="0">
                <a:ea typeface="Calibri" panose="020F0502020204030204" pitchFamily="34" charset="0"/>
              </a:rPr>
              <a:t>a)	</a:t>
            </a:r>
            <a:r>
              <a:rPr lang="cs-CZ" sz="1400" b="1" dirty="0">
                <a:highlight>
                  <a:srgbClr val="FFFF00"/>
                </a:highlight>
                <a:ea typeface="Calibri" panose="020F0502020204030204" pitchFamily="34" charset="0"/>
              </a:rPr>
              <a:t>čl. 4 odst. 2 a 3, čl. 4 odst. 4 první věta, čl. 6 odst. 1, 2, 3 a 5 a čl. 7 odst. 1 a 2 uvedené směrnice zůstávají v platnosti do ... [24 měsíců </a:t>
            </a:r>
            <a:r>
              <a:rPr lang="cs-CZ" sz="1400" dirty="0">
                <a:ea typeface="Calibri" panose="020F0502020204030204" pitchFamily="34" charset="0"/>
              </a:rPr>
              <a:t>ode dne vstupu tohoto nařízení v platnost];</a:t>
            </a:r>
          </a:p>
        </p:txBody>
      </p:sp>
      <p:sp>
        <p:nvSpPr>
          <p:cNvPr id="7" name="Content Placeholder 1">
            <a:extLst>
              <a:ext uri="{FF2B5EF4-FFF2-40B4-BE49-F238E27FC236}">
                <a16:creationId xmlns:a16="http://schemas.microsoft.com/office/drawing/2014/main" id="{094DE998-167C-2FA9-DADA-7F07D6442E29}"/>
              </a:ext>
            </a:extLst>
          </p:cNvPr>
          <p:cNvSpPr txBox="1">
            <a:spLocks/>
          </p:cNvSpPr>
          <p:nvPr/>
        </p:nvSpPr>
        <p:spPr>
          <a:xfrm>
            <a:off x="4735993" y="1386226"/>
            <a:ext cx="4269696" cy="3583523"/>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60363" indent="0">
              <a:lnSpc>
                <a:spcPct val="100000"/>
              </a:lnSpc>
              <a:spcBef>
                <a:spcPts val="300"/>
              </a:spcBef>
              <a:buClr>
                <a:schemeClr val="accent5"/>
              </a:buClr>
              <a:buSzPct val="100000"/>
              <a:buNone/>
            </a:pPr>
            <a:r>
              <a:rPr lang="cs-CZ" sz="1400" dirty="0">
                <a:ea typeface="Calibri" panose="020F0502020204030204" pitchFamily="34" charset="0"/>
              </a:rPr>
              <a:t>b)	</a:t>
            </a:r>
            <a:r>
              <a:rPr lang="cs-CZ" sz="1400" b="1" dirty="0">
                <a:highlight>
                  <a:srgbClr val="FFFF00"/>
                </a:highlight>
                <a:ea typeface="Calibri" panose="020F0502020204030204" pitchFamily="34" charset="0"/>
              </a:rPr>
              <a:t>článek 8 odst. 1 až 4 uvedené směrnice zůstávají v platnosti do ... [21 měsíců </a:t>
            </a:r>
            <a:r>
              <a:rPr lang="cs-CZ" sz="14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startAt="3"/>
            </a:pPr>
            <a:r>
              <a:rPr lang="cs-CZ" sz="1400" b="1" dirty="0">
                <a:highlight>
                  <a:srgbClr val="FFFF00"/>
                </a:highlight>
                <a:ea typeface="Calibri" panose="020F0502020204030204" pitchFamily="34" charset="0"/>
              </a:rPr>
              <a:t>Odkazy na zrušenou směrnici </a:t>
            </a:r>
            <a:r>
              <a:rPr lang="cs-CZ" sz="1400" dirty="0">
                <a:highlight>
                  <a:srgbClr val="FFFF00"/>
                </a:highlight>
                <a:ea typeface="Calibri" panose="020F0502020204030204" pitchFamily="34" charset="0"/>
              </a:rPr>
              <a:t>se považují za </a:t>
            </a:r>
            <a:r>
              <a:rPr lang="cs-CZ" sz="1400" b="1" dirty="0">
                <a:highlight>
                  <a:srgbClr val="FFFF00"/>
                </a:highlight>
                <a:ea typeface="Calibri" panose="020F0502020204030204" pitchFamily="34" charset="0"/>
              </a:rPr>
              <a:t>odkazy na toto nařízení </a:t>
            </a:r>
            <a:r>
              <a:rPr lang="cs-CZ" sz="1400" dirty="0">
                <a:highlight>
                  <a:srgbClr val="FFFF00"/>
                </a:highlight>
                <a:ea typeface="Calibri" panose="020F0502020204030204" pitchFamily="34" charset="0"/>
              </a:rPr>
              <a:t>v souladu se srovnávací tabulkou obsaženou v příloze.</a:t>
            </a:r>
          </a:p>
        </p:txBody>
      </p:sp>
      <p:pic>
        <p:nvPicPr>
          <p:cNvPr id="8" name="Obrázek 7">
            <a:extLst>
              <a:ext uri="{FF2B5EF4-FFF2-40B4-BE49-F238E27FC236}">
                <a16:creationId xmlns:a16="http://schemas.microsoft.com/office/drawing/2014/main" id="{AA7CF9C5-511C-E180-F5CB-B24240DF778F}"/>
              </a:ext>
            </a:extLst>
          </p:cNvPr>
          <p:cNvPicPr>
            <a:picLocks noChangeAspect="1"/>
          </p:cNvPicPr>
          <p:nvPr/>
        </p:nvPicPr>
        <p:blipFill>
          <a:blip r:embed="rId3"/>
          <a:stretch>
            <a:fillRect/>
          </a:stretch>
        </p:blipFill>
        <p:spPr>
          <a:xfrm>
            <a:off x="5226858" y="2727959"/>
            <a:ext cx="2676471" cy="2180829"/>
          </a:xfrm>
          <a:prstGeom prst="rect">
            <a:avLst/>
          </a:prstGeom>
        </p:spPr>
      </p:pic>
    </p:spTree>
    <p:extLst>
      <p:ext uri="{BB962C8B-B14F-4D97-AF65-F5344CB8AC3E}">
        <p14:creationId xmlns:p14="http://schemas.microsoft.com/office/powerpoint/2010/main" val="39017518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01BBE626-38A9-8FB7-2C67-CD57D9DFBB5A}"/>
              </a:ext>
            </a:extLst>
          </p:cNvPr>
          <p:cNvSpPr/>
          <p:nvPr/>
        </p:nvSpPr>
        <p:spPr>
          <a:xfrm>
            <a:off x="5966460" y="614476"/>
            <a:ext cx="2948942" cy="304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7174230" cy="771750"/>
          </a:xfrm>
        </p:spPr>
        <p:txBody>
          <a:bodyPr>
            <a:normAutofit/>
          </a:bodyPr>
          <a:lstStyle/>
          <a:p>
            <a:r>
              <a:rPr lang="cs-CZ" sz="1800" dirty="0"/>
              <a:t>GIA &gt;&gt; </a:t>
            </a:r>
            <a:r>
              <a:rPr lang="cs-CZ" sz="1800" b="1" dirty="0"/>
              <a:t>Článek 19. Vstup v platnost a použitelnost</a:t>
            </a:r>
            <a:endParaRPr lang="en-GB" sz="1800" b="1" dirty="0"/>
          </a:p>
        </p:txBody>
      </p:sp>
      <p:sp>
        <p:nvSpPr>
          <p:cNvPr id="5" name="Content Placeholder 1">
            <a:extLst>
              <a:ext uri="{FF2B5EF4-FFF2-40B4-BE49-F238E27FC236}">
                <a16:creationId xmlns:a16="http://schemas.microsoft.com/office/drawing/2014/main" id="{818AA34B-1026-0AC8-4C35-8B4C597ED42C}"/>
              </a:ext>
            </a:extLst>
          </p:cNvPr>
          <p:cNvSpPr txBox="1">
            <a:spLocks/>
          </p:cNvSpPr>
          <p:nvPr/>
        </p:nvSpPr>
        <p:spPr>
          <a:xfrm>
            <a:off x="228596" y="1408202"/>
            <a:ext cx="8686805" cy="3581918"/>
          </a:xfrm>
          <a:prstGeom prst="rect">
            <a:avLst/>
          </a:prstGeom>
          <a:solidFill>
            <a:schemeClr val="bg1"/>
          </a:solidFill>
          <a:ln>
            <a:solidFill>
              <a:schemeClr val="bg1">
                <a:lumMod val="65000"/>
              </a:schemeClr>
            </a:solidFill>
          </a:ln>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Toto </a:t>
            </a:r>
            <a:r>
              <a:rPr lang="cs-CZ" sz="1600" b="1" dirty="0">
                <a:ea typeface="Calibri" panose="020F0502020204030204" pitchFamily="34" charset="0"/>
              </a:rPr>
              <a:t>nařízení vstupuje v platnost třetím dnem po vyhlášení </a:t>
            </a:r>
            <a:r>
              <a:rPr lang="cs-CZ" sz="1600" dirty="0">
                <a:ea typeface="Calibri" panose="020F0502020204030204" pitchFamily="34" charset="0"/>
              </a:rPr>
              <a:t>v Úředním věstníku Evropské unie.</a:t>
            </a:r>
          </a:p>
          <a:p>
            <a:pPr marL="342900" indent="-342900">
              <a:lnSpc>
                <a:spcPct val="100000"/>
              </a:lnSpc>
              <a:spcBef>
                <a:spcPts val="300"/>
              </a:spcBef>
              <a:buClr>
                <a:schemeClr val="accent5"/>
              </a:buClr>
              <a:buSzPct val="100000"/>
              <a:buFont typeface="+mj-lt"/>
              <a:buAutoNum type="arabicPeriod"/>
            </a:pPr>
            <a:r>
              <a:rPr lang="cs-CZ" sz="1600" b="1" dirty="0">
                <a:ea typeface="Calibri" panose="020F0502020204030204" pitchFamily="34" charset="0"/>
              </a:rPr>
              <a:t>Použije se od ... [18 měsíců </a:t>
            </a:r>
            <a:r>
              <a:rPr lang="cs-CZ" sz="1600" dirty="0">
                <a:ea typeface="Calibri" panose="020F0502020204030204" pitchFamily="34" charset="0"/>
              </a:rPr>
              <a:t>ode dne vstupu tohoto nařízení v platnost].</a:t>
            </a:r>
          </a:p>
          <a:p>
            <a:pPr marL="342900" indent="-342900">
              <a:lnSpc>
                <a:spcPct val="100000"/>
              </a:lnSpc>
              <a:spcBef>
                <a:spcPts val="300"/>
              </a:spcBef>
              <a:buClr>
                <a:schemeClr val="accent5"/>
              </a:buClr>
              <a:buSzPct val="100000"/>
              <a:buFont typeface="+mj-lt"/>
              <a:buAutoNum type="arabicPeriod"/>
            </a:pPr>
            <a:r>
              <a:rPr lang="cs-CZ" sz="1600" dirty="0">
                <a:ea typeface="Calibri" panose="020F0502020204030204" pitchFamily="34" charset="0"/>
              </a:rPr>
              <a:t>Odchylně od odstavce 2 tohoto článku se:</a:t>
            </a:r>
          </a:p>
          <a:p>
            <a:pPr marL="360363" indent="0">
              <a:lnSpc>
                <a:spcPct val="100000"/>
              </a:lnSpc>
              <a:spcBef>
                <a:spcPts val="300"/>
              </a:spcBef>
              <a:buClr>
                <a:schemeClr val="accent5"/>
              </a:buClr>
              <a:buSzPct val="100000"/>
              <a:buNone/>
            </a:pPr>
            <a:r>
              <a:rPr lang="cs-CZ" sz="1600" dirty="0">
                <a:ea typeface="Calibri" panose="020F0502020204030204" pitchFamily="34" charset="0"/>
              </a:rPr>
              <a:t>a)	</a:t>
            </a:r>
            <a:r>
              <a:rPr lang="cs-CZ" sz="1600" b="1" dirty="0">
                <a:highlight>
                  <a:srgbClr val="FFFF00"/>
                </a:highlight>
                <a:ea typeface="Calibri" panose="020F0502020204030204" pitchFamily="34" charset="0"/>
              </a:rPr>
              <a:t>článek 5 odst. 6 a čl. 11 odst. 6 použijí od ... [den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b)	</a:t>
            </a:r>
            <a:r>
              <a:rPr lang="cs-CZ" sz="1600" b="1" dirty="0">
                <a:highlight>
                  <a:srgbClr val="FFFF00"/>
                </a:highlight>
                <a:ea typeface="Calibri" panose="020F0502020204030204" pitchFamily="34" charset="0"/>
              </a:rPr>
              <a:t>článek 17 se použije od 15. května 2024</a:t>
            </a:r>
            <a:r>
              <a:rPr lang="cs-CZ" sz="1600" dirty="0">
                <a:ea typeface="Calibri" panose="020F0502020204030204" pitchFamily="34" charset="0"/>
              </a:rPr>
              <a:t>;</a:t>
            </a:r>
          </a:p>
          <a:p>
            <a:pPr marL="360363" indent="0">
              <a:lnSpc>
                <a:spcPct val="100000"/>
              </a:lnSpc>
              <a:spcBef>
                <a:spcPts val="300"/>
              </a:spcBef>
              <a:buClr>
                <a:schemeClr val="accent5"/>
              </a:buClr>
              <a:buSzPct val="100000"/>
              <a:buNone/>
            </a:pPr>
            <a:r>
              <a:rPr lang="cs-CZ" sz="1600" dirty="0">
                <a:ea typeface="Calibri" panose="020F0502020204030204" pitchFamily="34" charset="0"/>
              </a:rPr>
              <a:t>c)	</a:t>
            </a:r>
            <a:r>
              <a:rPr lang="cs-CZ" sz="1600" b="1" dirty="0">
                <a:highlight>
                  <a:srgbClr val="FFFF00"/>
                </a:highlight>
                <a:ea typeface="Calibri" panose="020F0502020204030204" pitchFamily="34" charset="0"/>
              </a:rPr>
              <a:t>článek 10 odst. 1, 2 a 3 se použije od … [21 měsíců </a:t>
            </a:r>
            <a:r>
              <a:rPr lang="cs-CZ" sz="1600" dirty="0">
                <a:ea typeface="Calibri" panose="020F0502020204030204" pitchFamily="34" charset="0"/>
              </a:rPr>
              <a:t>ode dne vstupu tohoto nařízení v platnost];</a:t>
            </a:r>
          </a:p>
          <a:p>
            <a:pPr marL="360363" indent="0">
              <a:lnSpc>
                <a:spcPct val="100000"/>
              </a:lnSpc>
              <a:spcBef>
                <a:spcPts val="300"/>
              </a:spcBef>
              <a:buClr>
                <a:schemeClr val="accent5"/>
              </a:buClr>
              <a:buSzPct val="100000"/>
              <a:buNone/>
            </a:pPr>
            <a:r>
              <a:rPr lang="cs-CZ" sz="1600" dirty="0">
                <a:ea typeface="Calibri" panose="020F0502020204030204" pitchFamily="34" charset="0"/>
              </a:rPr>
              <a:t>d)	</a:t>
            </a:r>
            <a:r>
              <a:rPr lang="cs-CZ" sz="1600" b="1" dirty="0">
                <a:highlight>
                  <a:srgbClr val="FFFF00"/>
                </a:highlight>
                <a:ea typeface="Calibri" panose="020F0502020204030204" pitchFamily="34" charset="0"/>
              </a:rPr>
              <a:t>článek 4 odst. 3, čl. 6 odst. 1, čl. 7 odst. 2 a 3 a čl. 12 odst. 1, 2 a 3 se použijí od … [24 měsíců </a:t>
            </a:r>
            <a:r>
              <a:rPr lang="cs-CZ" sz="1600" dirty="0">
                <a:ea typeface="Calibri" panose="020F0502020204030204" pitchFamily="34" charset="0"/>
              </a:rPr>
              <a:t>ode dne vstupu tohoto nařízení v platnost].</a:t>
            </a:r>
          </a:p>
          <a:p>
            <a:pPr marL="0" indent="0">
              <a:lnSpc>
                <a:spcPct val="100000"/>
              </a:lnSpc>
              <a:spcBef>
                <a:spcPts val="300"/>
              </a:spcBef>
              <a:buClr>
                <a:schemeClr val="accent5"/>
              </a:buClr>
              <a:buSzPct val="100000"/>
              <a:buNone/>
            </a:pPr>
            <a:r>
              <a:rPr lang="cs-CZ" sz="1600" b="1" dirty="0">
                <a:ea typeface="Calibri" panose="020F0502020204030204" pitchFamily="34" charset="0"/>
              </a:rPr>
              <a:t>Toto nařízení je závazné v celém rozsahu a přímo použitelné ve všech členských státech.</a:t>
            </a:r>
          </a:p>
        </p:txBody>
      </p:sp>
      <p:sp>
        <p:nvSpPr>
          <p:cNvPr id="2" name="Zástupný symbol pro číslo snímku 1">
            <a:extLst>
              <a:ext uri="{FF2B5EF4-FFF2-40B4-BE49-F238E27FC236}">
                <a16:creationId xmlns:a16="http://schemas.microsoft.com/office/drawing/2014/main" id="{411842AE-0A37-9D65-C99D-E96BAFA0D351}"/>
              </a:ext>
            </a:extLst>
          </p:cNvPr>
          <p:cNvSpPr>
            <a:spLocks noGrp="1"/>
          </p:cNvSpPr>
          <p:nvPr>
            <p:ph type="sldNum" sz="quarter" idx="12"/>
          </p:nvPr>
        </p:nvSpPr>
        <p:spPr/>
        <p:txBody>
          <a:bodyPr/>
          <a:lstStyle/>
          <a:p>
            <a:fld id="{F1B53376-7BDC-4344-8612-6E595346C041}" type="slidenum">
              <a:rPr lang="en-GB" smtClean="0"/>
              <a:pPr/>
              <a:t>62</a:t>
            </a:fld>
            <a:endParaRPr lang="en-GB" dirty="0"/>
          </a:p>
        </p:txBody>
      </p:sp>
    </p:spTree>
    <p:extLst>
      <p:ext uri="{BB962C8B-B14F-4D97-AF65-F5344CB8AC3E}">
        <p14:creationId xmlns:p14="http://schemas.microsoft.com/office/powerpoint/2010/main" val="12863094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89E9BAB9-455A-B77B-6CE2-47E3FAFDB1B1}"/>
              </a:ext>
            </a:extLst>
          </p:cNvPr>
          <p:cNvSpPr>
            <a:spLocks noGrp="1"/>
          </p:cNvSpPr>
          <p:nvPr>
            <p:ph idx="1"/>
          </p:nvPr>
        </p:nvSpPr>
        <p:spPr/>
        <p:txBody>
          <a:bodyPr/>
          <a:lstStyle/>
          <a:p>
            <a:endParaRPr lang="cs-CZ" dirty="0"/>
          </a:p>
        </p:txBody>
      </p:sp>
      <p:sp>
        <p:nvSpPr>
          <p:cNvPr id="3" name="Zástupný symbol pro zápatí 2">
            <a:extLst>
              <a:ext uri="{FF2B5EF4-FFF2-40B4-BE49-F238E27FC236}">
                <a16:creationId xmlns:a16="http://schemas.microsoft.com/office/drawing/2014/main" id="{8E26C2D4-F4C9-3852-6AEB-24BBE3C3EB0C}"/>
              </a:ext>
            </a:extLst>
          </p:cNvPr>
          <p:cNvSpPr>
            <a:spLocks noGrp="1"/>
          </p:cNvSpPr>
          <p:nvPr>
            <p:ph type="ftr" sz="quarter" idx="11"/>
          </p:nvPr>
        </p:nvSpPr>
        <p:spPr/>
        <p:txBody>
          <a:bodyPr/>
          <a:lstStyle/>
          <a:p>
            <a:endParaRPr lang="en-GB" dirty="0"/>
          </a:p>
        </p:txBody>
      </p:sp>
      <p:sp>
        <p:nvSpPr>
          <p:cNvPr id="4" name="Nadpis 3">
            <a:extLst>
              <a:ext uri="{FF2B5EF4-FFF2-40B4-BE49-F238E27FC236}">
                <a16:creationId xmlns:a16="http://schemas.microsoft.com/office/drawing/2014/main" id="{7CA19B23-0F5C-AFCB-2E40-004786D08CED}"/>
              </a:ext>
            </a:extLst>
          </p:cNvPr>
          <p:cNvSpPr>
            <a:spLocks noGrp="1"/>
          </p:cNvSpPr>
          <p:nvPr>
            <p:ph type="title"/>
          </p:nvPr>
        </p:nvSpPr>
        <p:spPr/>
        <p:txBody>
          <a:bodyPr/>
          <a:lstStyle/>
          <a:p>
            <a:r>
              <a:rPr lang="cs-CZ" dirty="0"/>
              <a:t>Shrnutí z pohledu BCO</a:t>
            </a:r>
          </a:p>
        </p:txBody>
      </p:sp>
      <p:sp>
        <p:nvSpPr>
          <p:cNvPr id="5" name="Zástupný symbol pro číslo snímku 4">
            <a:extLst>
              <a:ext uri="{FF2B5EF4-FFF2-40B4-BE49-F238E27FC236}">
                <a16:creationId xmlns:a16="http://schemas.microsoft.com/office/drawing/2014/main" id="{3BC3B19D-6FB6-07DA-3661-F57551EFE0B5}"/>
              </a:ext>
            </a:extLst>
          </p:cNvPr>
          <p:cNvSpPr>
            <a:spLocks noGrp="1"/>
          </p:cNvSpPr>
          <p:nvPr>
            <p:ph type="sldNum" sz="quarter" idx="12"/>
          </p:nvPr>
        </p:nvSpPr>
        <p:spPr/>
        <p:txBody>
          <a:bodyPr/>
          <a:lstStyle/>
          <a:p>
            <a:fld id="{F1B53376-7BDC-4344-8612-6E595346C041}" type="slidenum">
              <a:rPr lang="en-GB" smtClean="0"/>
              <a:pPr/>
              <a:t>63</a:t>
            </a:fld>
            <a:endParaRPr lang="en-GB" dirty="0"/>
          </a:p>
        </p:txBody>
      </p:sp>
    </p:spTree>
    <p:extLst>
      <p:ext uri="{BB962C8B-B14F-4D97-AF65-F5344CB8AC3E}">
        <p14:creationId xmlns:p14="http://schemas.microsoft.com/office/powerpoint/2010/main" val="38373233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64</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15742"/>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b="1" dirty="0"/>
              <a:t>Dodržování lhůt:</a:t>
            </a:r>
          </a:p>
          <a:p>
            <a:pPr lvl="1">
              <a:spcBef>
                <a:spcPts val="600"/>
              </a:spcBef>
              <a:buClr>
                <a:schemeClr val="tx1"/>
              </a:buClr>
            </a:pPr>
            <a:r>
              <a:rPr lang="cs-CZ" sz="1300" dirty="0"/>
              <a:t>orgány musí povolení stavby schválit nebo zamítnout do 4 měsíců a do 20 dní musí ověřit úplnost…,</a:t>
            </a:r>
          </a:p>
          <a:p>
            <a:pPr>
              <a:spcBef>
                <a:spcPts val="600"/>
              </a:spcBef>
              <a:buClr>
                <a:schemeClr val="tx1"/>
              </a:buClr>
            </a:pPr>
            <a:r>
              <a:rPr lang="cs-CZ" sz="1600" b="1" dirty="0"/>
              <a:t>státy si </a:t>
            </a:r>
            <a:r>
              <a:rPr lang="cs-CZ" sz="1600" b="1" dirty="0">
                <a:solidFill>
                  <a:schemeClr val="accent5"/>
                </a:solidFill>
              </a:rPr>
              <a:t>mohou vybrat proces rozhodnutí </a:t>
            </a:r>
            <a:r>
              <a:rPr lang="cs-CZ" sz="1600" dirty="0">
                <a:solidFill>
                  <a:schemeClr val="accent5"/>
                </a:solidFill>
              </a:rPr>
              <a:t>o povolení </a:t>
            </a:r>
            <a:r>
              <a:rPr lang="cs-CZ" sz="1600" dirty="0"/>
              <a:t>(článek 7):</a:t>
            </a:r>
          </a:p>
          <a:p>
            <a:pPr lvl="1">
              <a:spcBef>
                <a:spcPts val="600"/>
              </a:spcBef>
              <a:buClr>
                <a:schemeClr val="tx1"/>
              </a:buClr>
            </a:pPr>
            <a:r>
              <a:rPr lang="cs-CZ" sz="1300" dirty="0"/>
              <a:t>tichý souhlas,</a:t>
            </a:r>
          </a:p>
          <a:p>
            <a:pPr lvl="1">
              <a:spcBef>
                <a:spcPts val="600"/>
              </a:spcBef>
              <a:buClr>
                <a:schemeClr val="tx1"/>
              </a:buClr>
            </a:pPr>
            <a:r>
              <a:rPr lang="cs-CZ" sz="1300" dirty="0"/>
              <a:t>možnost náhrady škody za nedodržení lhůt,</a:t>
            </a:r>
          </a:p>
          <a:p>
            <a:pPr lvl="1">
              <a:spcBef>
                <a:spcPts val="600"/>
              </a:spcBef>
              <a:buClr>
                <a:schemeClr val="tx1"/>
              </a:buClr>
            </a:pPr>
            <a:r>
              <a:rPr lang="cs-CZ" sz="1300" dirty="0"/>
              <a:t>provozovatel oprávněn předat na soud / dozorový orgán,</a:t>
            </a:r>
          </a:p>
          <a:p>
            <a:pPr>
              <a:spcBef>
                <a:spcPts val="600"/>
              </a:spcBef>
              <a:buClr>
                <a:schemeClr val="tx1"/>
              </a:buClr>
            </a:pPr>
            <a:r>
              <a:rPr lang="cs-CZ" sz="1600" dirty="0">
                <a:solidFill>
                  <a:schemeClr val="accent5"/>
                </a:solidFill>
              </a:rPr>
              <a:t>definice</a:t>
            </a:r>
            <a:r>
              <a:rPr lang="cs-CZ" sz="1600" dirty="0"/>
              <a:t> stavebních </a:t>
            </a:r>
            <a:r>
              <a:rPr lang="cs-CZ" sz="1600" b="1" dirty="0">
                <a:solidFill>
                  <a:schemeClr val="accent5"/>
                </a:solidFill>
              </a:rPr>
              <a:t>prací</a:t>
            </a:r>
            <a:r>
              <a:rPr lang="cs-CZ" sz="1600" b="1" dirty="0"/>
              <a:t> </a:t>
            </a:r>
            <a:r>
              <a:rPr lang="cs-CZ" sz="1600" b="1" dirty="0">
                <a:solidFill>
                  <a:schemeClr val="accent5"/>
                </a:solidFill>
              </a:rPr>
              <a:t>nevyžadujících</a:t>
            </a:r>
            <a:r>
              <a:rPr lang="cs-CZ" sz="1600" b="1" dirty="0"/>
              <a:t> </a:t>
            </a:r>
            <a:r>
              <a:rPr lang="cs-CZ" sz="1600" b="1" dirty="0">
                <a:solidFill>
                  <a:schemeClr val="accent5"/>
                </a:solidFill>
              </a:rPr>
              <a:t>povolení</a:t>
            </a:r>
            <a:r>
              <a:rPr lang="cs-CZ" sz="1600" b="1" dirty="0"/>
              <a:t> </a:t>
            </a:r>
            <a:r>
              <a:rPr lang="cs-CZ" sz="1600" dirty="0"/>
              <a:t>(článek 8),</a:t>
            </a:r>
          </a:p>
          <a:p>
            <a:pPr>
              <a:spcBef>
                <a:spcPts val="600"/>
              </a:spcBef>
              <a:buClr>
                <a:schemeClr val="tx1"/>
              </a:buClr>
            </a:pPr>
            <a:r>
              <a:rPr lang="cs-CZ" sz="1600" dirty="0"/>
              <a:t>opatření na podporu konektivity ve venkovských a odlehlých oblastech (čl. 3 odst. 1a): </a:t>
            </a:r>
          </a:p>
          <a:p>
            <a:pPr lvl="1">
              <a:spcBef>
                <a:spcPts val="600"/>
              </a:spcBef>
              <a:buClr>
                <a:schemeClr val="tx1"/>
              </a:buClr>
            </a:pPr>
            <a:r>
              <a:rPr lang="cs-CZ" sz="1300" dirty="0"/>
              <a:t>„</a:t>
            </a:r>
            <a:r>
              <a:rPr lang="cs-CZ" sz="1300" dirty="0" err="1"/>
              <a:t>agregátoři</a:t>
            </a:r>
            <a:r>
              <a:rPr lang="cs-CZ" sz="1300" dirty="0"/>
              <a:t> pozemků“ – právnické osoby by měli jednat „v dobré víře“,</a:t>
            </a:r>
          </a:p>
          <a:p>
            <a:pPr lvl="1">
              <a:spcBef>
                <a:spcPts val="600"/>
              </a:spcBef>
              <a:buClr>
                <a:schemeClr val="tx1"/>
              </a:buClr>
            </a:pPr>
            <a:r>
              <a:rPr lang="cs-CZ" sz="1300" dirty="0"/>
              <a:t>členské státy </a:t>
            </a:r>
            <a:r>
              <a:rPr lang="cs-CZ" sz="1300" b="1" dirty="0">
                <a:solidFill>
                  <a:schemeClr val="accent5"/>
                </a:solidFill>
              </a:rPr>
              <a:t>mohou</a:t>
            </a:r>
            <a:r>
              <a:rPr lang="cs-CZ" sz="1300" dirty="0"/>
              <a:t> poskytnout pokyny, včetně cen, které usnadní uzavírání dohod,</a:t>
            </a:r>
          </a:p>
          <a:p>
            <a:pPr lvl="1">
              <a:spcBef>
                <a:spcPts val="600"/>
              </a:spcBef>
              <a:buClr>
                <a:schemeClr val="tx1"/>
              </a:buClr>
            </a:pPr>
            <a:r>
              <a:rPr lang="cs-CZ" sz="1300" dirty="0"/>
              <a:t>čl. 3 odst. 1b - tři kumulativní podmínky, které určují, kdy mají vlastníci soukromých komerčních budov vyhovět přiměřeným žádostem provozovatelů o přístup - </a:t>
            </a:r>
            <a:r>
              <a:rPr lang="cs-CZ" sz="1300" b="1" dirty="0">
                <a:solidFill>
                  <a:schemeClr val="accent5"/>
                </a:solidFill>
              </a:rPr>
              <a:t>ustanovení je nepovinné.</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3" name="Pravá složená závorka 2">
            <a:extLst>
              <a:ext uri="{FF2B5EF4-FFF2-40B4-BE49-F238E27FC236}">
                <a16:creationId xmlns:a16="http://schemas.microsoft.com/office/drawing/2014/main" id="{84B81904-E0C0-12EB-0BC9-C5DFDD83A832}"/>
              </a:ext>
            </a:extLst>
          </p:cNvPr>
          <p:cNvSpPr/>
          <p:nvPr/>
        </p:nvSpPr>
        <p:spPr>
          <a:xfrm>
            <a:off x="4910589" y="2421109"/>
            <a:ext cx="209966" cy="49066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b="1" dirty="0"/>
          </a:p>
        </p:txBody>
      </p:sp>
      <p:sp>
        <p:nvSpPr>
          <p:cNvPr id="6" name="TextovéPole 5">
            <a:extLst>
              <a:ext uri="{FF2B5EF4-FFF2-40B4-BE49-F238E27FC236}">
                <a16:creationId xmlns:a16="http://schemas.microsoft.com/office/drawing/2014/main" id="{B1F38BEA-424F-1CDD-E1EB-75E75B46B3D1}"/>
              </a:ext>
            </a:extLst>
          </p:cNvPr>
          <p:cNvSpPr txBox="1"/>
          <p:nvPr/>
        </p:nvSpPr>
        <p:spPr>
          <a:xfrm>
            <a:off x="5217726" y="2486629"/>
            <a:ext cx="3251200" cy="307777"/>
          </a:xfrm>
          <a:prstGeom prst="rect">
            <a:avLst/>
          </a:prstGeom>
          <a:noFill/>
        </p:spPr>
        <p:txBody>
          <a:bodyPr wrap="square" rtlCol="0">
            <a:spAutoFit/>
          </a:bodyPr>
          <a:lstStyle/>
          <a:p>
            <a:r>
              <a:rPr lang="cs-CZ" sz="1400" dirty="0"/>
              <a:t>povinnost dohadovacího jednání</a:t>
            </a:r>
          </a:p>
        </p:txBody>
      </p:sp>
      <p:sp>
        <p:nvSpPr>
          <p:cNvPr id="2" name="TextovéPole 1">
            <a:extLst>
              <a:ext uri="{FF2B5EF4-FFF2-40B4-BE49-F238E27FC236}">
                <a16:creationId xmlns:a16="http://schemas.microsoft.com/office/drawing/2014/main" id="{326F22B2-06CE-BF85-CED2-F5742A7D01C5}"/>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17187926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65</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866354"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400" b="1" dirty="0"/>
              <a:t>Datum vstupu a aplikace GIA</a:t>
            </a:r>
          </a:p>
          <a:p>
            <a:pPr lvl="1">
              <a:spcBef>
                <a:spcPts val="600"/>
              </a:spcBef>
              <a:buClr>
                <a:schemeClr val="tx1"/>
              </a:buClr>
            </a:pPr>
            <a:r>
              <a:rPr lang="cs-CZ" sz="1300" dirty="0"/>
              <a:t>Datum vstupu v platnost je </a:t>
            </a:r>
            <a:r>
              <a:rPr lang="cs-CZ" sz="1300" dirty="0">
                <a:solidFill>
                  <a:schemeClr val="accent5"/>
                </a:solidFill>
              </a:rPr>
              <a:t>18 měsíců</a:t>
            </a:r>
            <a:r>
              <a:rPr lang="cs-CZ" sz="1300" dirty="0"/>
              <a:t>. </a:t>
            </a:r>
          </a:p>
          <a:p>
            <a:pPr lvl="1">
              <a:spcBef>
                <a:spcPts val="600"/>
              </a:spcBef>
              <a:buClr>
                <a:schemeClr val="tx1"/>
              </a:buClr>
            </a:pPr>
            <a:r>
              <a:rPr lang="cs-CZ" sz="1300" dirty="0"/>
              <a:t>Existují však výjimky: </a:t>
            </a:r>
          </a:p>
          <a:p>
            <a:pPr lvl="2">
              <a:spcBef>
                <a:spcPts val="600"/>
              </a:spcBef>
              <a:buClr>
                <a:schemeClr val="tx1"/>
              </a:buClr>
            </a:pPr>
            <a:r>
              <a:rPr lang="cs-CZ" sz="1100" dirty="0"/>
              <a:t>digitalizace jednotných informačních míst (</a:t>
            </a:r>
            <a:r>
              <a:rPr lang="cs-CZ" sz="1100" dirty="0">
                <a:solidFill>
                  <a:schemeClr val="accent5"/>
                </a:solidFill>
              </a:rPr>
              <a:t>JIP</a:t>
            </a:r>
            <a:r>
              <a:rPr lang="cs-CZ" sz="1100" dirty="0"/>
              <a:t>) se začnou používat po </a:t>
            </a:r>
            <a:r>
              <a:rPr lang="cs-CZ" sz="1100" dirty="0">
                <a:solidFill>
                  <a:schemeClr val="accent5"/>
                </a:solidFill>
              </a:rPr>
              <a:t>24 měsících</a:t>
            </a:r>
            <a:r>
              <a:rPr lang="cs-CZ" sz="1100" dirty="0"/>
              <a:t>,</a:t>
            </a:r>
          </a:p>
          <a:p>
            <a:pPr lvl="2">
              <a:spcBef>
                <a:spcPts val="600"/>
              </a:spcBef>
              <a:buClr>
                <a:schemeClr val="tx1"/>
              </a:buClr>
            </a:pPr>
            <a:r>
              <a:rPr lang="cs-CZ" sz="1100" dirty="0"/>
              <a:t>kromě toho bylo zavedeno </a:t>
            </a:r>
            <a:r>
              <a:rPr lang="cs-CZ" sz="1100" dirty="0">
                <a:solidFill>
                  <a:schemeClr val="accent5"/>
                </a:solidFill>
              </a:rPr>
              <a:t>prodloužení lhůty </a:t>
            </a:r>
            <a:r>
              <a:rPr lang="cs-CZ" sz="1100" dirty="0"/>
              <a:t>o jeden rok </a:t>
            </a:r>
            <a:r>
              <a:rPr lang="cs-CZ" sz="1100" dirty="0">
                <a:solidFill>
                  <a:schemeClr val="accent5"/>
                </a:solidFill>
              </a:rPr>
              <a:t>pro menší obce s méně než 3500 obyvateli</a:t>
            </a:r>
            <a:r>
              <a:rPr lang="cs-CZ" sz="1100" dirty="0"/>
              <a:t>, </a:t>
            </a:r>
          </a:p>
          <a:p>
            <a:pPr lvl="2">
              <a:spcBef>
                <a:spcPts val="600"/>
              </a:spcBef>
              <a:buClr>
                <a:schemeClr val="tx1"/>
              </a:buClr>
            </a:pPr>
            <a:r>
              <a:rPr lang="cs-CZ" sz="1100" dirty="0"/>
              <a:t>členské státy mají </a:t>
            </a:r>
            <a:r>
              <a:rPr lang="cs-CZ" sz="1100" dirty="0">
                <a:solidFill>
                  <a:schemeClr val="accent5"/>
                </a:solidFill>
              </a:rPr>
              <a:t>21 měsíců </a:t>
            </a:r>
            <a:r>
              <a:rPr lang="cs-CZ" sz="1100" dirty="0"/>
              <a:t>na to, aby </a:t>
            </a:r>
            <a:r>
              <a:rPr lang="cs-CZ" sz="1100" dirty="0">
                <a:solidFill>
                  <a:schemeClr val="accent5"/>
                </a:solidFill>
              </a:rPr>
              <a:t>požádaly stavebníky </a:t>
            </a:r>
            <a:r>
              <a:rPr lang="cs-CZ" sz="1100" dirty="0"/>
              <a:t>o </a:t>
            </a:r>
            <a:r>
              <a:rPr lang="cs-CZ" sz="1100" dirty="0">
                <a:solidFill>
                  <a:schemeClr val="accent5"/>
                </a:solidFill>
              </a:rPr>
              <a:t>vybavení budov VHCN.</a:t>
            </a:r>
          </a:p>
          <a:p>
            <a:pPr>
              <a:spcBef>
                <a:spcPts val="600"/>
              </a:spcBef>
              <a:buClr>
                <a:schemeClr val="tx1"/>
              </a:buClr>
            </a:pPr>
            <a:r>
              <a:rPr lang="cs-CZ" sz="1400" b="1" dirty="0"/>
              <a:t>Národní flexibilita </a:t>
            </a:r>
          </a:p>
          <a:p>
            <a:pPr lvl="1">
              <a:spcBef>
                <a:spcPts val="600"/>
              </a:spcBef>
              <a:buClr>
                <a:schemeClr val="tx1"/>
              </a:buClr>
            </a:pPr>
            <a:r>
              <a:rPr lang="cs-CZ" sz="1300" b="1" dirty="0">
                <a:solidFill>
                  <a:schemeClr val="accent5"/>
                </a:solidFill>
              </a:rPr>
              <a:t>velká míra flexibility členských států při stanovování výjimek a různých povinností v rámci GIA,</a:t>
            </a:r>
          </a:p>
          <a:p>
            <a:pPr lvl="1">
              <a:spcBef>
                <a:spcPts val="600"/>
              </a:spcBef>
              <a:buClr>
                <a:schemeClr val="tx1"/>
              </a:buClr>
            </a:pPr>
            <a:r>
              <a:rPr lang="cs-CZ" sz="1300" dirty="0"/>
              <a:t>poskytování informací o fyzické infrastruktuře (</a:t>
            </a:r>
            <a:r>
              <a:rPr lang="cs-CZ" sz="1300" b="1" dirty="0"/>
              <a:t>článek 4) umožňuje </a:t>
            </a:r>
            <a:r>
              <a:rPr lang="cs-CZ" sz="1300" dirty="0"/>
              <a:t>existenci </a:t>
            </a:r>
            <a:r>
              <a:rPr lang="cs-CZ" sz="1300" b="1" dirty="0"/>
              <a:t>různých systémů jednotných informačních </a:t>
            </a:r>
            <a:r>
              <a:rPr lang="cs-CZ" sz="1300" dirty="0"/>
              <a:t>míst v členských státech,</a:t>
            </a:r>
          </a:p>
          <a:p>
            <a:pPr lvl="1">
              <a:spcBef>
                <a:spcPts val="600"/>
              </a:spcBef>
              <a:buClr>
                <a:schemeClr val="tx1"/>
              </a:buClr>
            </a:pPr>
            <a:r>
              <a:rPr lang="cs-CZ" sz="1300" dirty="0"/>
              <a:t>je </a:t>
            </a:r>
            <a:r>
              <a:rPr lang="cs-CZ" sz="1300" b="1" dirty="0">
                <a:solidFill>
                  <a:schemeClr val="accent5"/>
                </a:solidFill>
              </a:rPr>
              <a:t>možno</a:t>
            </a:r>
            <a:r>
              <a:rPr lang="cs-CZ" sz="1300" b="1" dirty="0"/>
              <a:t> flexibilně stanovit odkladnou lhůtu </a:t>
            </a:r>
            <a:r>
              <a:rPr lang="cs-CZ" sz="1300" dirty="0"/>
              <a:t>pro </a:t>
            </a:r>
            <a:r>
              <a:rPr lang="cs-CZ" sz="1300" b="1" dirty="0"/>
              <a:t>koordinaci</a:t>
            </a:r>
            <a:r>
              <a:rPr lang="cs-CZ" sz="1300" dirty="0"/>
              <a:t> stavebních prací a </a:t>
            </a:r>
            <a:r>
              <a:rPr lang="cs-CZ" sz="1300" b="1" dirty="0">
                <a:solidFill>
                  <a:schemeClr val="accent5"/>
                </a:solidFill>
              </a:rPr>
              <a:t>mohou</a:t>
            </a:r>
            <a:r>
              <a:rPr lang="cs-CZ" sz="1300" dirty="0">
                <a:solidFill>
                  <a:schemeClr val="accent5"/>
                </a:solidFill>
              </a:rPr>
              <a:t> </a:t>
            </a:r>
            <a:r>
              <a:rPr lang="cs-CZ" sz="1300" b="1" dirty="0">
                <a:solidFill>
                  <a:schemeClr val="accent5"/>
                </a:solidFill>
              </a:rPr>
              <a:t>určit typy </a:t>
            </a:r>
            <a:r>
              <a:rPr lang="cs-CZ" sz="1300" dirty="0"/>
              <a:t>stavebních prací, … </a:t>
            </a:r>
            <a:r>
              <a:rPr lang="cs-CZ" sz="1300" b="1" dirty="0">
                <a:solidFill>
                  <a:schemeClr val="accent5"/>
                </a:solidFill>
              </a:rPr>
              <a:t>povinnosti</a:t>
            </a:r>
            <a:r>
              <a:rPr lang="cs-CZ" sz="1300" dirty="0"/>
              <a:t> poskytovat </a:t>
            </a:r>
            <a:r>
              <a:rPr lang="cs-CZ" sz="1300" b="1" dirty="0"/>
              <a:t>informace</a:t>
            </a:r>
            <a:r>
              <a:rPr lang="cs-CZ" sz="1300" dirty="0"/>
              <a:t> o </a:t>
            </a:r>
            <a:r>
              <a:rPr lang="cs-CZ" sz="1300" b="1" dirty="0">
                <a:solidFill>
                  <a:schemeClr val="accent5"/>
                </a:solidFill>
              </a:rPr>
              <a:t>plánovaných</a:t>
            </a:r>
            <a:r>
              <a:rPr lang="cs-CZ" sz="1300" dirty="0"/>
              <a:t> stavebních </a:t>
            </a:r>
            <a:r>
              <a:rPr lang="cs-CZ" sz="1300" b="1" dirty="0"/>
              <a:t>pracích</a:t>
            </a:r>
            <a:r>
              <a:rPr lang="cs-CZ" sz="1300" dirty="0"/>
              <a:t> </a:t>
            </a:r>
            <a:r>
              <a:rPr lang="cs-CZ" sz="1300" b="1" dirty="0"/>
              <a:t>vyňaty.</a:t>
            </a:r>
          </a:p>
          <a:p>
            <a:pPr lvl="1">
              <a:spcBef>
                <a:spcPts val="600"/>
              </a:spcBef>
              <a:buClr>
                <a:schemeClr val="tx1"/>
              </a:buClr>
            </a:pPr>
            <a:r>
              <a:rPr lang="cs-CZ" sz="1300" b="1" dirty="0"/>
              <a:t>Orgán pro koordinaci žádostí o přístup (čl. 3 odst. 4) -  </a:t>
            </a:r>
            <a:r>
              <a:rPr lang="cs-CZ" sz="1300" b="1" dirty="0">
                <a:solidFill>
                  <a:schemeClr val="accent5"/>
                </a:solidFill>
              </a:rPr>
              <a:t>dobrovolné.</a:t>
            </a:r>
          </a:p>
          <a:p>
            <a:pPr>
              <a:spcBef>
                <a:spcPts val="600"/>
              </a:spcBef>
              <a:buClr>
                <a:schemeClr val="tx1"/>
              </a:buClr>
            </a:pPr>
            <a:r>
              <a:rPr lang="cs-CZ" sz="1400" b="1" dirty="0"/>
              <a:t>Je možno přijmout přísnější </a:t>
            </a:r>
            <a:r>
              <a:rPr lang="cs-CZ" sz="1400" dirty="0"/>
              <a:t>nebo podrobnější </a:t>
            </a:r>
            <a:r>
              <a:rPr lang="cs-CZ" sz="1400" b="1" dirty="0"/>
              <a:t>pravidla</a:t>
            </a:r>
            <a:r>
              <a:rPr lang="cs-CZ" sz="1400" dirty="0"/>
              <a:t>, než jsou pravidla stanovená v </a:t>
            </a:r>
            <a:r>
              <a:rPr lang="cs-CZ" sz="1400" b="1" dirty="0"/>
              <a:t>GIA</a:t>
            </a:r>
            <a:r>
              <a:rPr lang="cs-CZ" sz="1400" dirty="0"/>
              <a:t>.</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477A4428-0E8A-9738-9D58-BC57E5B86533}"/>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7518726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Hlavní prvky </a:t>
            </a:r>
            <a:r>
              <a:rPr lang="cs-CZ" sz="1800" b="1" dirty="0"/>
              <a:t>konečného kompromisu</a:t>
            </a:r>
            <a:endParaRPr lang="en-GB" sz="1800" b="1"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66</a:t>
            </a:fld>
            <a:endParaRPr lang="en-GB" dirty="0"/>
          </a:p>
        </p:txBody>
      </p:sp>
      <p:sp>
        <p:nvSpPr>
          <p:cNvPr id="8" name="Content Placeholder 1">
            <a:extLst>
              <a:ext uri="{FF2B5EF4-FFF2-40B4-BE49-F238E27FC236}">
                <a16:creationId xmlns:a16="http://schemas.microsoft.com/office/drawing/2014/main" id="{2C32CC1A-1F9B-009E-CDE2-251ECF2DB387}"/>
              </a:ext>
            </a:extLst>
          </p:cNvPr>
          <p:cNvSpPr txBox="1">
            <a:spLocks/>
          </p:cNvSpPr>
          <p:nvPr/>
        </p:nvSpPr>
        <p:spPr>
          <a:xfrm>
            <a:off x="180975" y="1339246"/>
            <a:ext cx="8782050" cy="3375615"/>
          </a:xfrm>
          <a:prstGeom prst="rect">
            <a:avLst/>
          </a:prstGeom>
        </p:spPr>
        <p:txBody>
          <a:bodyPr vert="horz" lIns="91440" tIns="45720" rIns="91440" bIns="45720" rtlCol="0" anchor="t">
            <a:noAutofit/>
          </a:bodyPr>
          <a:lstStyle>
            <a:lvl1pPr marL="171450" indent="-171450" algn="l" defTabSz="685800" rtl="0" eaLnBrk="1" latinLnBrk="0" hangingPunct="1">
              <a:lnSpc>
                <a:spcPct val="90000"/>
              </a:lnSpc>
              <a:spcBef>
                <a:spcPts val="750"/>
              </a:spcBef>
              <a:buClr>
                <a:schemeClr val="tx1">
                  <a:lumMod val="20000"/>
                  <a:lumOff val="80000"/>
                </a:schemeClr>
              </a:buClr>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tx1">
                  <a:lumMod val="20000"/>
                  <a:lumOff val="80000"/>
                </a:schemeClr>
              </a:buClr>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600"/>
              </a:spcBef>
              <a:buClr>
                <a:schemeClr val="tx1"/>
              </a:buClr>
            </a:pPr>
            <a:r>
              <a:rPr lang="cs-CZ" sz="1600" dirty="0"/>
              <a:t>Důvody pro </a:t>
            </a:r>
            <a:r>
              <a:rPr lang="cs-CZ" sz="1600" b="1" dirty="0"/>
              <a:t>odmítnutí přístupu </a:t>
            </a:r>
            <a:r>
              <a:rPr lang="cs-CZ" sz="1600" dirty="0"/>
              <a:t>ke stávající fyzické infrastruktuře,</a:t>
            </a:r>
          </a:p>
          <a:p>
            <a:pPr lvl="1">
              <a:spcBef>
                <a:spcPts val="600"/>
              </a:spcBef>
              <a:buClr>
                <a:schemeClr val="tx1"/>
              </a:buClr>
            </a:pPr>
            <a:r>
              <a:rPr lang="cs-CZ" sz="1300" dirty="0"/>
              <a:t>čl. 3 odst. 3 GIA .. důvody pro odmítnutí přístupu žadatelům o přístup. </a:t>
            </a:r>
          </a:p>
          <a:p>
            <a:pPr lvl="1">
              <a:spcBef>
                <a:spcPts val="600"/>
              </a:spcBef>
              <a:buClr>
                <a:schemeClr val="tx1"/>
              </a:buClr>
            </a:pPr>
            <a:r>
              <a:rPr lang="cs-CZ" sz="1300" dirty="0"/>
              <a:t>čl. 5 odst. 2a výjimky pro povinnosti koordinovat stavební práce …… </a:t>
            </a:r>
            <a:r>
              <a:rPr lang="cs-CZ" sz="1300" b="1" dirty="0"/>
              <a:t>ochrana prvotní investory</a:t>
            </a:r>
            <a:r>
              <a:rPr lang="cs-CZ" sz="1300" b="1" dirty="0">
                <a:solidFill>
                  <a:schemeClr val="accent5"/>
                </a:solidFill>
              </a:rPr>
              <a:t> - ustanovení je nepovinné.</a:t>
            </a:r>
          </a:p>
          <a:p>
            <a:pPr>
              <a:spcBef>
                <a:spcPts val="600"/>
              </a:spcBef>
              <a:buClr>
                <a:schemeClr val="tx1"/>
              </a:buClr>
            </a:pPr>
            <a:r>
              <a:rPr lang="cs-CZ" sz="1600" dirty="0"/>
              <a:t>Fyzická </a:t>
            </a:r>
            <a:r>
              <a:rPr lang="cs-CZ" sz="1600" b="1" dirty="0"/>
              <a:t>infrastruktura v budovách </a:t>
            </a:r>
            <a:r>
              <a:rPr lang="cs-CZ" sz="1600" dirty="0"/>
              <a:t>a rozvody optických vláken,</a:t>
            </a:r>
          </a:p>
          <a:p>
            <a:pPr lvl="1">
              <a:spcBef>
                <a:spcPts val="600"/>
              </a:spcBef>
              <a:buClr>
                <a:schemeClr val="tx1"/>
              </a:buClr>
            </a:pPr>
            <a:r>
              <a:rPr lang="cs-CZ" sz="1300" dirty="0"/>
              <a:t>čl. 8 odst. 4. - potřeba vypracovat a přijmout normy, musí mít zavedeny postupy pro ověřování, zda jsou budovy vybaveny infrastrukturou,</a:t>
            </a:r>
          </a:p>
          <a:p>
            <a:pPr lvl="1">
              <a:spcBef>
                <a:spcPts val="600"/>
              </a:spcBef>
              <a:buClr>
                <a:schemeClr val="tx1"/>
              </a:buClr>
            </a:pPr>
            <a:r>
              <a:rPr lang="cs-CZ" sz="1300" dirty="0"/>
              <a:t>čl. 8 odst. 5 a 6 označení budov „</a:t>
            </a:r>
            <a:r>
              <a:rPr lang="cs-CZ" sz="1300" b="1" dirty="0"/>
              <a:t>připraveno pro vlákna“</a:t>
            </a:r>
            <a:r>
              <a:rPr lang="cs-CZ" sz="1300" dirty="0"/>
              <a:t> - Certifikace již není podmínkou pro vydání stavebního povolení.</a:t>
            </a:r>
          </a:p>
          <a:p>
            <a:pPr lvl="1">
              <a:spcBef>
                <a:spcPts val="600"/>
              </a:spcBef>
              <a:buClr>
                <a:schemeClr val="tx1"/>
              </a:buClr>
            </a:pPr>
            <a:endParaRPr lang="cs-CZ" sz="1300" dirty="0"/>
          </a:p>
          <a:p>
            <a:pPr>
              <a:spcBef>
                <a:spcPts val="600"/>
              </a:spcBef>
              <a:buClr>
                <a:schemeClr val="tx1"/>
              </a:buClr>
            </a:pPr>
            <a:r>
              <a:rPr lang="cs-CZ" b="1" dirty="0">
                <a:solidFill>
                  <a:schemeClr val="accent1"/>
                </a:solidFill>
                <a:effectLst/>
                <a:latin typeface="Times New Roman" panose="02020603050405020304" pitchFamily="18" charset="0"/>
                <a:ea typeface="Calibri" panose="020F0502020204030204" pitchFamily="34" charset="0"/>
              </a:rPr>
              <a:t>Komunikace uvnitř EU</a:t>
            </a:r>
          </a:p>
          <a:p>
            <a:pPr lvl="1">
              <a:spcBef>
                <a:spcPts val="600"/>
              </a:spcBef>
              <a:buClr>
                <a:schemeClr val="tx1"/>
              </a:buClr>
            </a:pPr>
            <a:r>
              <a:rPr lang="cs-CZ" sz="1600" b="1" dirty="0">
                <a:solidFill>
                  <a:schemeClr val="accent1"/>
                </a:solidFill>
              </a:rPr>
              <a:t>ustanovení o limitech maloobchodních cen a stanovení zásady postupného zrušení příplatků za komunikaci uvnitř EU do 30. června 2032.</a:t>
            </a:r>
          </a:p>
        </p:txBody>
      </p:sp>
      <p:cxnSp>
        <p:nvCxnSpPr>
          <p:cNvPr id="7" name="Přímá spojnice 6">
            <a:extLst>
              <a:ext uri="{FF2B5EF4-FFF2-40B4-BE49-F238E27FC236}">
                <a16:creationId xmlns:a16="http://schemas.microsoft.com/office/drawing/2014/main" id="{E4EC547D-CF0D-E96E-61C3-AF38C4BF535F}"/>
              </a:ext>
            </a:extLst>
          </p:cNvPr>
          <p:cNvCxnSpPr>
            <a:cxnSpLocks/>
          </p:cNvCxnSpPr>
          <p:nvPr/>
        </p:nvCxnSpPr>
        <p:spPr>
          <a:xfrm>
            <a:off x="9047329" y="1339246"/>
            <a:ext cx="0" cy="291032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3" name="Obrázek 12">
            <a:extLst>
              <a:ext uri="{FF2B5EF4-FFF2-40B4-BE49-F238E27FC236}">
                <a16:creationId xmlns:a16="http://schemas.microsoft.com/office/drawing/2014/main" id="{82196F04-49E1-2D0D-4CBA-6FD0C59EF6F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668406" y="98591"/>
            <a:ext cx="1391623" cy="1240655"/>
          </a:xfrm>
          <a:prstGeom prst="rect">
            <a:avLst/>
          </a:prstGeom>
          <a:ln>
            <a:noFill/>
          </a:ln>
          <a:effectLst>
            <a:outerShdw blurRad="190500" algn="tl" rotWithShape="0">
              <a:srgbClr val="000000">
                <a:alpha val="70000"/>
              </a:srgbClr>
            </a:outerShdw>
          </a:effectLst>
        </p:spPr>
      </p:pic>
      <p:sp>
        <p:nvSpPr>
          <p:cNvPr id="2" name="TextovéPole 1">
            <a:extLst>
              <a:ext uri="{FF2B5EF4-FFF2-40B4-BE49-F238E27FC236}">
                <a16:creationId xmlns:a16="http://schemas.microsoft.com/office/drawing/2014/main" id="{EB3AA8C0-823C-50AA-DEB8-73F0A39B22FE}"/>
              </a:ext>
            </a:extLst>
          </p:cNvPr>
          <p:cNvSpPr txBox="1"/>
          <p:nvPr/>
        </p:nvSpPr>
        <p:spPr>
          <a:xfrm rot="1228799">
            <a:off x="6646158" y="179720"/>
            <a:ext cx="1707407" cy="369332"/>
          </a:xfrm>
          <a:prstGeom prst="rect">
            <a:avLst/>
          </a:prstGeom>
          <a:noFill/>
        </p:spPr>
        <p:txBody>
          <a:bodyPr wrap="square" rtlCol="0">
            <a:spAutoFit/>
          </a:bodyPr>
          <a:lstStyle/>
          <a:p>
            <a:r>
              <a:rPr lang="cs-CZ" b="1" i="1" dirty="0">
                <a:solidFill>
                  <a:schemeClr val="accent5"/>
                </a:solidFill>
              </a:rPr>
              <a:t>Popis BCO</a:t>
            </a:r>
          </a:p>
        </p:txBody>
      </p:sp>
    </p:spTree>
    <p:extLst>
      <p:ext uri="{BB962C8B-B14F-4D97-AF65-F5344CB8AC3E}">
        <p14:creationId xmlns:p14="http://schemas.microsoft.com/office/powerpoint/2010/main" val="2324394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2098F-76D3-2E99-19CB-9963764169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AFA0C8-4427-3112-39A3-9295EE78DBE4}"/>
              </a:ext>
            </a:extLst>
          </p:cNvPr>
          <p:cNvSpPr>
            <a:spLocks noGrp="1"/>
          </p:cNvSpPr>
          <p:nvPr>
            <p:ph type="title"/>
          </p:nvPr>
        </p:nvSpPr>
        <p:spPr>
          <a:xfrm>
            <a:off x="628650" y="381001"/>
            <a:ext cx="6013813" cy="771750"/>
          </a:xfrm>
        </p:spPr>
        <p:txBody>
          <a:bodyPr>
            <a:normAutofit/>
          </a:bodyPr>
          <a:lstStyle/>
          <a:p>
            <a:r>
              <a:rPr lang="cs-CZ" sz="1800" dirty="0"/>
              <a:t>Časování výzvy a veřejné konzultace </a:t>
            </a:r>
            <a:br>
              <a:rPr lang="cs-CZ" sz="1800" dirty="0"/>
            </a:br>
            <a:r>
              <a:rPr lang="cs-CZ" sz="1800" dirty="0"/>
              <a:t>			OP PIK, NPO, OP TAK </a:t>
            </a:r>
            <a:endParaRPr lang="en-GB" sz="1800" dirty="0"/>
          </a:p>
        </p:txBody>
      </p:sp>
      <p:sp>
        <p:nvSpPr>
          <p:cNvPr id="5" name="Slide Number Placeholder 4">
            <a:extLst>
              <a:ext uri="{FF2B5EF4-FFF2-40B4-BE49-F238E27FC236}">
                <a16:creationId xmlns:a16="http://schemas.microsoft.com/office/drawing/2014/main" id="{D34C2C30-64E9-AC94-F7D9-6F53DC605961}"/>
              </a:ext>
            </a:extLst>
          </p:cNvPr>
          <p:cNvSpPr>
            <a:spLocks noGrp="1"/>
          </p:cNvSpPr>
          <p:nvPr>
            <p:ph type="sldNum" sz="quarter" idx="12"/>
          </p:nvPr>
        </p:nvSpPr>
        <p:spPr/>
        <p:txBody>
          <a:bodyPr/>
          <a:lstStyle/>
          <a:p>
            <a:fld id="{F1B53376-7BDC-4344-8612-6E595346C041}" type="slidenum">
              <a:rPr lang="en-GB" smtClean="0"/>
              <a:pPr/>
              <a:t>67</a:t>
            </a:fld>
            <a:endParaRPr lang="en-GB" dirty="0"/>
          </a:p>
        </p:txBody>
      </p:sp>
      <p:pic>
        <p:nvPicPr>
          <p:cNvPr id="3" name="Obrázek 2">
            <a:extLst>
              <a:ext uri="{FF2B5EF4-FFF2-40B4-BE49-F238E27FC236}">
                <a16:creationId xmlns:a16="http://schemas.microsoft.com/office/drawing/2014/main" id="{0ED65139-5CF3-268F-EF8E-40B7ACDF0D91}"/>
              </a:ext>
            </a:extLst>
          </p:cNvPr>
          <p:cNvPicPr>
            <a:picLocks noChangeAspect="1"/>
          </p:cNvPicPr>
          <p:nvPr/>
        </p:nvPicPr>
        <p:blipFill>
          <a:blip r:embed="rId2"/>
          <a:stretch>
            <a:fillRect/>
          </a:stretch>
        </p:blipFill>
        <p:spPr>
          <a:xfrm>
            <a:off x="1165027" y="1377654"/>
            <a:ext cx="7017702" cy="3281659"/>
          </a:xfrm>
          <a:prstGeom prst="rect">
            <a:avLst/>
          </a:prstGeom>
        </p:spPr>
      </p:pic>
      <p:sp>
        <p:nvSpPr>
          <p:cNvPr id="14" name="Obdélník: se zakulacenými rohy 13">
            <a:extLst>
              <a:ext uri="{FF2B5EF4-FFF2-40B4-BE49-F238E27FC236}">
                <a16:creationId xmlns:a16="http://schemas.microsoft.com/office/drawing/2014/main" id="{8CC79DD1-8BF3-538B-3DCB-E1830912596F}"/>
              </a:ext>
            </a:extLst>
          </p:cNvPr>
          <p:cNvSpPr/>
          <p:nvPr/>
        </p:nvSpPr>
        <p:spPr>
          <a:xfrm>
            <a:off x="1127760" y="1325880"/>
            <a:ext cx="7054969" cy="155448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se zakulacenými rohy 14">
            <a:extLst>
              <a:ext uri="{FF2B5EF4-FFF2-40B4-BE49-F238E27FC236}">
                <a16:creationId xmlns:a16="http://schemas.microsoft.com/office/drawing/2014/main" id="{AD77D151-4FD3-6767-85FD-62AB329BD85F}"/>
              </a:ext>
            </a:extLst>
          </p:cNvPr>
          <p:cNvSpPr/>
          <p:nvPr/>
        </p:nvSpPr>
        <p:spPr>
          <a:xfrm>
            <a:off x="4739640" y="2880360"/>
            <a:ext cx="1910443" cy="1333500"/>
          </a:xfrm>
          <a:prstGeom prst="roundRect">
            <a:avLst>
              <a:gd name="adj" fmla="val 5883"/>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7" name="Přímá spojnice 16">
            <a:extLst>
              <a:ext uri="{FF2B5EF4-FFF2-40B4-BE49-F238E27FC236}">
                <a16:creationId xmlns:a16="http://schemas.microsoft.com/office/drawing/2014/main" id="{7BE4971D-5FCB-5ED2-E445-7DF204ED398B}"/>
              </a:ext>
            </a:extLst>
          </p:cNvPr>
          <p:cNvCxnSpPr>
            <a:cxnSpLocks/>
          </p:cNvCxnSpPr>
          <p:nvPr/>
        </p:nvCxnSpPr>
        <p:spPr>
          <a:xfrm flipV="1">
            <a:off x="5781367" y="381001"/>
            <a:ext cx="0" cy="2190749"/>
          </a:xfrm>
          <a:prstGeom prst="line">
            <a:avLst/>
          </a:prstGeom>
          <a:ln w="76200" cap="flat" cmpd="sng" algn="ctr">
            <a:solidFill>
              <a:srgbClr val="FF0000"/>
            </a:solidFill>
            <a:prstDash val="solid"/>
            <a:round/>
            <a:headEnd type="arrow"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0728322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865E52-A76E-47C9-A4B9-40909EE5C32C}"/>
              </a:ext>
            </a:extLst>
          </p:cNvPr>
          <p:cNvSpPr>
            <a:spLocks noGrp="1"/>
          </p:cNvSpPr>
          <p:nvPr>
            <p:ph type="sldNum" sz="quarter" idx="12"/>
          </p:nvPr>
        </p:nvSpPr>
        <p:spPr/>
        <p:txBody>
          <a:bodyPr/>
          <a:lstStyle/>
          <a:p>
            <a:fld id="{F1B53376-7BDC-4344-8612-6E595346C041}" type="slidenum">
              <a:rPr lang="en-GB" smtClean="0"/>
              <a:pPr/>
              <a:t>68</a:t>
            </a:fld>
            <a:endParaRPr lang="en-GB" dirty="0"/>
          </a:p>
        </p:txBody>
      </p:sp>
      <p:sp>
        <p:nvSpPr>
          <p:cNvPr id="5" name="Subtitle 2">
            <a:extLst>
              <a:ext uri="{FF2B5EF4-FFF2-40B4-BE49-F238E27FC236}">
                <a16:creationId xmlns:a16="http://schemas.microsoft.com/office/drawing/2014/main" id="{24B556AA-2144-457A-8150-8F47108C6656}"/>
              </a:ext>
            </a:extLst>
          </p:cNvPr>
          <p:cNvSpPr txBox="1">
            <a:spLocks/>
          </p:cNvSpPr>
          <p:nvPr/>
        </p:nvSpPr>
        <p:spPr>
          <a:xfrm>
            <a:off x="4415587" y="4445564"/>
            <a:ext cx="2887715" cy="418765"/>
          </a:xfrm>
          <a:prstGeom prst="rect">
            <a:avLst/>
          </a:prstGeom>
        </p:spPr>
        <p:txBody>
          <a:bodyPr vert="horz" lIns="91440" tIns="45720" rIns="91440" bIns="45720" rtlCol="0" anchor="ctr">
            <a:noAutofit/>
          </a:bodyPr>
          <a:lstStyle>
            <a:lvl1pPr marL="0" indent="0" algn="r" defTabSz="685800" rtl="0" eaLnBrk="1" latinLnBrk="0" hangingPunct="1">
              <a:lnSpc>
                <a:spcPct val="90000"/>
              </a:lnSpc>
              <a:spcBef>
                <a:spcPts val="750"/>
              </a:spcBef>
              <a:buFont typeface="Arial" panose="020B0604020202020204" pitchFamily="34" charset="0"/>
              <a:buNone/>
              <a:defRPr sz="1100" kern="1200">
                <a:solidFill>
                  <a:schemeClr val="tx1">
                    <a:lumMod val="20000"/>
                    <a:lumOff val="80000"/>
                  </a:schemeClr>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2000" kern="1200">
                <a:solidFill>
                  <a:schemeClr val="tx1"/>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chemeClr val="tx1"/>
                </a:solidFill>
                <a:latin typeface="+mn-lt"/>
                <a:ea typeface="+mn-ea"/>
                <a:cs typeface="+mn-cs"/>
              </a:defRPr>
            </a:lvl9pPr>
          </a:lstStyle>
          <a:p>
            <a:pPr algn="l"/>
            <a:r>
              <a:rPr lang="cs-CZ" sz="800" i="1" dirty="0">
                <a:solidFill>
                  <a:schemeClr val="tx1">
                    <a:lumMod val="75000"/>
                  </a:schemeClr>
                </a:solidFill>
              </a:rPr>
              <a:t>Broadband Competence Office Česká republika</a:t>
            </a:r>
          </a:p>
          <a:p>
            <a:pPr algn="l"/>
            <a:r>
              <a:rPr lang="cs-CZ" sz="800" i="1" dirty="0">
                <a:solidFill>
                  <a:schemeClr val="tx1">
                    <a:lumMod val="75000"/>
                  </a:schemeClr>
                </a:solidFill>
              </a:rPr>
              <a:t>Na Františku 32, Praha 1, PSČ 110 15</a:t>
            </a:r>
          </a:p>
        </p:txBody>
      </p:sp>
      <p:sp>
        <p:nvSpPr>
          <p:cNvPr id="10" name="Title 1">
            <a:extLst>
              <a:ext uri="{FF2B5EF4-FFF2-40B4-BE49-F238E27FC236}">
                <a16:creationId xmlns:a16="http://schemas.microsoft.com/office/drawing/2014/main" id="{AE107E63-416F-8D57-1D26-BB01C8570ECA}"/>
              </a:ext>
            </a:extLst>
          </p:cNvPr>
          <p:cNvSpPr>
            <a:spLocks noGrp="1"/>
          </p:cNvSpPr>
          <p:nvPr>
            <p:ph type="ctrTitle"/>
          </p:nvPr>
        </p:nvSpPr>
        <p:spPr>
          <a:xfrm>
            <a:off x="287555" y="1281997"/>
            <a:ext cx="5655352" cy="2579506"/>
          </a:xfrm>
        </p:spPr>
        <p:txBody>
          <a:bodyPr>
            <a:normAutofit fontScale="90000"/>
          </a:bodyPr>
          <a:lstStyle/>
          <a:p>
            <a:r>
              <a:rPr lang="cs-CZ" dirty="0"/>
              <a:t>Děkujeme za pozornost</a:t>
            </a:r>
            <a:br>
              <a:rPr lang="cs-CZ" dirty="0"/>
            </a:br>
            <a:br>
              <a:rPr lang="cs-CZ" dirty="0"/>
            </a:br>
            <a:r>
              <a:rPr lang="cs-CZ" sz="2000" dirty="0"/>
              <a:t>Důležité odkazy: </a:t>
            </a:r>
            <a:br>
              <a:rPr lang="cs-CZ" sz="2000" dirty="0"/>
            </a:br>
            <a:r>
              <a:rPr lang="cs-CZ" sz="2000" dirty="0">
                <a:hlinkClick r:id="rId2"/>
              </a:rPr>
              <a:t>https://www.bconetwork.cz</a:t>
            </a:r>
            <a:r>
              <a:rPr lang="cs-CZ" sz="2000" dirty="0"/>
              <a:t> </a:t>
            </a:r>
            <a:br>
              <a:rPr lang="cs-CZ" sz="2000" dirty="0"/>
            </a:br>
            <a:r>
              <a:rPr lang="cs-CZ" sz="2000" dirty="0">
                <a:hlinkClick r:id="rId3"/>
              </a:rPr>
              <a:t>https://www.verejnakonzultace.cz</a:t>
            </a:r>
            <a:br>
              <a:rPr lang="cs-CZ" sz="2000" dirty="0"/>
            </a:br>
            <a:r>
              <a:rPr lang="cs-CZ" sz="2000" dirty="0">
                <a:hlinkClick r:id="rId4"/>
              </a:rPr>
              <a:t>https://www.mapainternetu.cz/</a:t>
            </a:r>
            <a:r>
              <a:rPr lang="cs-CZ" sz="2000" dirty="0"/>
              <a:t> </a:t>
            </a:r>
            <a:br>
              <a:rPr lang="cs-CZ" sz="2000" dirty="0"/>
            </a:br>
            <a:r>
              <a:rPr lang="cs-CZ" sz="2000" dirty="0">
                <a:hlinkClick r:id="rId5"/>
              </a:rPr>
              <a:t>https://www.fotimstavbu.cz/</a:t>
            </a:r>
            <a:r>
              <a:rPr lang="cs-CZ" sz="2000" dirty="0"/>
              <a:t> </a:t>
            </a:r>
            <a:br>
              <a:rPr lang="cs-CZ" sz="2000" dirty="0"/>
            </a:br>
            <a:r>
              <a:rPr lang="cs-CZ" sz="2000" dirty="0">
                <a:hlinkClick r:id="rId6"/>
              </a:rPr>
              <a:t>https://apps.bconetwork.cz/sluzebnost/</a:t>
            </a:r>
            <a:r>
              <a:rPr lang="cs-CZ" sz="2000" dirty="0"/>
              <a:t> </a:t>
            </a:r>
            <a:br>
              <a:rPr lang="cs-CZ" sz="1400" dirty="0"/>
            </a:br>
            <a:r>
              <a:rPr lang="cs-CZ" sz="1400" dirty="0"/>
              <a:t> </a:t>
            </a:r>
            <a:endParaRPr lang="en-GB" sz="1400" dirty="0"/>
          </a:p>
        </p:txBody>
      </p:sp>
    </p:spTree>
    <p:extLst>
      <p:ext uri="{BB962C8B-B14F-4D97-AF65-F5344CB8AC3E}">
        <p14:creationId xmlns:p14="http://schemas.microsoft.com/office/powerpoint/2010/main" val="1561201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Trocha historie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7</a:t>
            </a:fld>
            <a:endParaRPr lang="en-GB" dirty="0"/>
          </a:p>
        </p:txBody>
      </p:sp>
      <p:sp>
        <p:nvSpPr>
          <p:cNvPr id="12" name="Šipka: doprava 11">
            <a:extLst>
              <a:ext uri="{FF2B5EF4-FFF2-40B4-BE49-F238E27FC236}">
                <a16:creationId xmlns:a16="http://schemas.microsoft.com/office/drawing/2014/main" id="{38C3547D-D40F-FFAF-61E0-FFDE017C7322}"/>
              </a:ext>
            </a:extLst>
          </p:cNvPr>
          <p:cNvSpPr/>
          <p:nvPr/>
        </p:nvSpPr>
        <p:spPr>
          <a:xfrm>
            <a:off x="4411267" y="2724698"/>
            <a:ext cx="381002"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4844009" y="1402138"/>
            <a:ext cx="4201320" cy="3118980"/>
            <a:chOff x="7982983" y="368375"/>
            <a:chExt cx="4123195" cy="3118980"/>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3118980"/>
            </a:xfrm>
            <a:prstGeom prst="rect">
              <a:avLst/>
            </a:prstGeom>
            <a:noFill/>
            <a:ln>
              <a:solidFill>
                <a:schemeClr val="tx1"/>
              </a:solidFill>
            </a:ln>
          </p:spPr>
          <p:txBody>
            <a:bodyPr wrap="square" rIns="72000" rtlCol="0">
              <a:noAutofit/>
            </a:bodyPr>
            <a:lstStyle/>
            <a:p>
              <a:pPr algn="ctr"/>
              <a:r>
                <a:rPr lang="cs-CZ" b="1" dirty="0"/>
                <a:t>2024</a:t>
              </a:r>
            </a:p>
            <a:p>
              <a:pPr algn="ctr"/>
              <a:r>
                <a:rPr lang="cs-CZ" b="1" dirty="0"/>
                <a:t>Zveřejnění „</a:t>
              </a:r>
              <a:r>
                <a:rPr lang="en-US" b="1" dirty="0"/>
                <a:t>Proposal for a</a:t>
              </a:r>
              <a:r>
                <a:rPr lang="cs-CZ" b="1" dirty="0"/>
                <a:t> regulation of the Euro. parlament and of the </a:t>
              </a:r>
              <a:r>
                <a:rPr lang="cs-CZ" b="1" dirty="0" err="1"/>
                <a:t>council</a:t>
              </a:r>
              <a:r>
                <a:rPr lang="cs-CZ" b="1" dirty="0"/>
                <a:t>“ - GIA</a:t>
              </a:r>
            </a:p>
            <a:p>
              <a:pPr marL="285750" indent="-285750">
                <a:buFont typeface="Arial" panose="020B0604020202020204" pitchFamily="34" charset="0"/>
                <a:buChar char="•"/>
              </a:pPr>
              <a:endParaRPr lang="cs-CZ" sz="500" dirty="0"/>
            </a:p>
            <a:p>
              <a:pPr marL="285750" indent="-285750">
                <a:buFont typeface="Arial" panose="020B0604020202020204" pitchFamily="34" charset="0"/>
                <a:buChar char="•"/>
              </a:pPr>
              <a:r>
                <a:rPr lang="cs-CZ" sz="1400" dirty="0"/>
                <a:t>23.2 2023 návrh nařízení k připomínkám</a:t>
              </a:r>
            </a:p>
            <a:p>
              <a:pPr marL="285750" indent="-285750">
                <a:buFont typeface="Arial" panose="020B0604020202020204" pitchFamily="34" charset="0"/>
                <a:buChar char="•"/>
              </a:pPr>
              <a:r>
                <a:rPr lang="cs-CZ" sz="1400" dirty="0"/>
                <a:t>7/2023 projednávány kompromisní návrhy v EU parlamentu</a:t>
              </a:r>
            </a:p>
            <a:p>
              <a:pPr marL="285750" indent="-285750">
                <a:buFont typeface="Arial" panose="020B0604020202020204" pitchFamily="34" charset="0"/>
                <a:buChar char="•"/>
              </a:pPr>
              <a:r>
                <a:rPr lang="cs-CZ" sz="1400" dirty="0"/>
                <a:t>Rada – PS Telekomunikace  12/2023 změna přístupu</a:t>
              </a:r>
            </a:p>
            <a:p>
              <a:pPr marL="285750" indent="-285750">
                <a:buFont typeface="Arial" panose="020B0604020202020204" pitchFamily="34" charset="0"/>
                <a:buChar char="•"/>
              </a:pPr>
              <a:r>
                <a:rPr lang="cs-CZ" sz="1400" dirty="0"/>
                <a:t>Tři trialogy 12/2023, 1/2024, 2/2024 – dosažena politická dohoda</a:t>
              </a:r>
            </a:p>
            <a:p>
              <a:pPr marL="285750" indent="-285750">
                <a:buFont typeface="Arial" panose="020B0604020202020204" pitchFamily="34" charset="0"/>
                <a:buChar char="•"/>
              </a:pPr>
              <a:r>
                <a:rPr lang="cs-CZ" sz="1400" dirty="0"/>
                <a:t>23.4.2024 projednání v Evropském parlamentu</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algn="ctr"/>
              <a:r>
                <a:rPr lang="cs-CZ" dirty="0"/>
                <a:t> </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7997137" y="1559667"/>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98672" y="1399988"/>
            <a:ext cx="4276477" cy="3098269"/>
            <a:chOff x="3874850"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74850" y="1490364"/>
              <a:ext cx="4075889" cy="2993128"/>
            </a:xfrm>
            <a:prstGeom prst="rect">
              <a:avLst/>
            </a:prstGeom>
            <a:noFill/>
            <a:ln>
              <a:solidFill>
                <a:schemeClr val="tx1"/>
              </a:solidFill>
            </a:ln>
          </p:spPr>
          <p:txBody>
            <a:bodyPr wrap="square" lIns="72000" rIns="36000" rtlCol="0">
              <a:noAutofit/>
            </a:bodyPr>
            <a:lstStyle/>
            <a:p>
              <a:pPr algn="ctr"/>
              <a:r>
                <a:rPr lang="cs-CZ" b="1" dirty="0"/>
                <a:t>2021 až 2023</a:t>
              </a:r>
            </a:p>
            <a:p>
              <a:pPr algn="l"/>
              <a:r>
                <a:rPr lang="cs-CZ" b="1" dirty="0"/>
                <a:t>Podklad pro Gigabit </a:t>
              </a:r>
              <a:r>
                <a:rPr lang="cs-CZ" b="1" dirty="0" err="1"/>
                <a:t>Infrastructure</a:t>
              </a:r>
              <a:r>
                <a:rPr lang="cs-CZ" b="1" dirty="0"/>
                <a:t> Act</a:t>
              </a:r>
            </a:p>
            <a:p>
              <a:pPr algn="l"/>
              <a:r>
                <a:rPr lang="cs-CZ" sz="1400" b="1" dirty="0"/>
                <a:t>podpůrné studie, návrh a posouzení dopadů zákona o gigabitové infrastruktuře.</a:t>
              </a:r>
              <a:r>
                <a:rPr lang="cs-CZ" sz="1050" i="1" dirty="0"/>
                <a:t> </a:t>
              </a:r>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4" y="2524530"/>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Obrázek 13">
            <a:extLst>
              <a:ext uri="{FF2B5EF4-FFF2-40B4-BE49-F238E27FC236}">
                <a16:creationId xmlns:a16="http://schemas.microsoft.com/office/drawing/2014/main" id="{79C3225E-7FB5-F026-803B-54CC25A4CCA1}"/>
              </a:ext>
            </a:extLst>
          </p:cNvPr>
          <p:cNvPicPr>
            <a:picLocks noChangeAspect="1"/>
          </p:cNvPicPr>
          <p:nvPr/>
        </p:nvPicPr>
        <p:blipFill>
          <a:blip r:embed="rId3"/>
          <a:stretch>
            <a:fillRect/>
          </a:stretch>
        </p:blipFill>
        <p:spPr>
          <a:xfrm>
            <a:off x="287612" y="2501427"/>
            <a:ext cx="2361427" cy="1817384"/>
          </a:xfrm>
          <a:prstGeom prst="rect">
            <a:avLst/>
          </a:prstGeom>
          <a:ln>
            <a:noFill/>
          </a:ln>
          <a:effectLst>
            <a:outerShdw blurRad="190500" algn="tl" rotWithShape="0">
              <a:srgbClr val="000000">
                <a:alpha val="70000"/>
              </a:srgbClr>
            </a:outerShdw>
          </a:effectLst>
        </p:spPr>
      </p:pic>
      <p:pic>
        <p:nvPicPr>
          <p:cNvPr id="9" name="Obrázek 8">
            <a:extLst>
              <a:ext uri="{FF2B5EF4-FFF2-40B4-BE49-F238E27FC236}">
                <a16:creationId xmlns:a16="http://schemas.microsoft.com/office/drawing/2014/main" id="{EC4ABC1A-31C0-39C3-01B0-238B515281D1}"/>
              </a:ext>
            </a:extLst>
          </p:cNvPr>
          <p:cNvPicPr>
            <a:picLocks noChangeAspect="1"/>
          </p:cNvPicPr>
          <p:nvPr/>
        </p:nvPicPr>
        <p:blipFill>
          <a:blip r:embed="rId4"/>
          <a:stretch>
            <a:fillRect/>
          </a:stretch>
        </p:blipFill>
        <p:spPr>
          <a:xfrm>
            <a:off x="2008265" y="3109260"/>
            <a:ext cx="2235262" cy="790309"/>
          </a:xfrm>
          <a:prstGeom prst="rect">
            <a:avLst/>
          </a:prstGeom>
          <a:ln>
            <a:noFill/>
          </a:ln>
          <a:effectLst>
            <a:outerShdw blurRad="190500" algn="tl" rotWithShape="0">
              <a:srgbClr val="000000">
                <a:alpha val="70000"/>
              </a:srgbClr>
            </a:outerShdw>
          </a:effectLst>
        </p:spPr>
      </p:pic>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9" name="TextovéPole 18">
            <a:extLst>
              <a:ext uri="{FF2B5EF4-FFF2-40B4-BE49-F238E27FC236}">
                <a16:creationId xmlns:a16="http://schemas.microsoft.com/office/drawing/2014/main" id="{35D660F7-8B9A-A251-B4E5-676676855224}"/>
              </a:ext>
            </a:extLst>
          </p:cNvPr>
          <p:cNvSpPr txBox="1"/>
          <p:nvPr/>
        </p:nvSpPr>
        <p:spPr>
          <a:xfrm>
            <a:off x="98673" y="4427502"/>
            <a:ext cx="7783238" cy="261610"/>
          </a:xfrm>
          <a:prstGeom prst="rect">
            <a:avLst/>
          </a:prstGeom>
          <a:noFill/>
        </p:spPr>
        <p:txBody>
          <a:bodyPr wrap="square" rtlCol="0">
            <a:spAutoFit/>
          </a:bodyPr>
          <a:lstStyle/>
          <a:p>
            <a:r>
              <a:rPr lang="cs-CZ" sz="1050" i="1" dirty="0">
                <a:hlinkClick r:id="rId5"/>
              </a:rPr>
              <a:t>https://digital-strategy.ec.europa.eu/en/library/gigabit-infrastructure-act-proposal-and-impact-jssessment</a:t>
            </a:r>
            <a:r>
              <a:rPr lang="cs-CZ" sz="1050" i="1" dirty="0"/>
              <a:t>   </a:t>
            </a:r>
          </a:p>
        </p:txBody>
      </p:sp>
      <p:pic>
        <p:nvPicPr>
          <p:cNvPr id="3" name="Obrázek 2">
            <a:extLst>
              <a:ext uri="{FF2B5EF4-FFF2-40B4-BE49-F238E27FC236}">
                <a16:creationId xmlns:a16="http://schemas.microsoft.com/office/drawing/2014/main" id="{C3E42B42-398C-DE2E-2F14-1CDCA00D3097}"/>
              </a:ext>
            </a:extLst>
          </p:cNvPr>
          <p:cNvPicPr>
            <a:picLocks noChangeAspect="1"/>
          </p:cNvPicPr>
          <p:nvPr/>
        </p:nvPicPr>
        <p:blipFill>
          <a:blip r:embed="rId6"/>
          <a:stretch>
            <a:fillRect/>
          </a:stretch>
        </p:blipFill>
        <p:spPr>
          <a:xfrm>
            <a:off x="7791395" y="30887"/>
            <a:ext cx="1253934" cy="1246558"/>
          </a:xfrm>
          <a:prstGeom prst="rect">
            <a:avLst/>
          </a:prstGeom>
        </p:spPr>
      </p:pic>
    </p:spTree>
    <p:extLst>
      <p:ext uri="{BB962C8B-B14F-4D97-AF65-F5344CB8AC3E}">
        <p14:creationId xmlns:p14="http://schemas.microsoft.com/office/powerpoint/2010/main" val="2713837681"/>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Právní teorie</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8</a:t>
            </a:fld>
            <a:endParaRPr lang="en-GB" dirty="0"/>
          </a:p>
        </p:txBody>
      </p:sp>
      <p:grpSp>
        <p:nvGrpSpPr>
          <p:cNvPr id="6" name="Skupina 5">
            <a:extLst>
              <a:ext uri="{FF2B5EF4-FFF2-40B4-BE49-F238E27FC236}">
                <a16:creationId xmlns:a16="http://schemas.microsoft.com/office/drawing/2014/main" id="{B444DBDA-2F50-E25E-1ED4-7EA0F64929FE}"/>
              </a:ext>
            </a:extLst>
          </p:cNvPr>
          <p:cNvGrpSpPr/>
          <p:nvPr/>
        </p:nvGrpSpPr>
        <p:grpSpPr>
          <a:xfrm>
            <a:off x="5391153" y="1417116"/>
            <a:ext cx="3514722" cy="2985433"/>
            <a:chOff x="7982983" y="368375"/>
            <a:chExt cx="4123195" cy="2985433"/>
          </a:xfrm>
        </p:grpSpPr>
        <p:sp>
          <p:nvSpPr>
            <p:cNvPr id="2" name="TextovéPole 1">
              <a:extLst>
                <a:ext uri="{FF2B5EF4-FFF2-40B4-BE49-F238E27FC236}">
                  <a16:creationId xmlns:a16="http://schemas.microsoft.com/office/drawing/2014/main" id="{D00B4CC4-BF48-8F23-8C26-84509EEF4F89}"/>
                </a:ext>
              </a:extLst>
            </p:cNvPr>
            <p:cNvSpPr txBox="1"/>
            <p:nvPr/>
          </p:nvSpPr>
          <p:spPr>
            <a:xfrm>
              <a:off x="7982983" y="368375"/>
              <a:ext cx="4123195" cy="2985433"/>
            </a:xfrm>
            <a:prstGeom prst="rect">
              <a:avLst/>
            </a:prstGeom>
            <a:noFill/>
            <a:ln>
              <a:solidFill>
                <a:schemeClr val="tx1"/>
              </a:solidFill>
            </a:ln>
          </p:spPr>
          <p:txBody>
            <a:bodyPr wrap="square" rtlCol="0">
              <a:noAutofit/>
            </a:bodyPr>
            <a:lstStyle/>
            <a:p>
              <a:pPr algn="ctr"/>
              <a:r>
                <a:rPr lang="cs-CZ" b="1" dirty="0"/>
                <a:t>Nařízení</a:t>
              </a:r>
            </a:p>
            <a:p>
              <a:pPr algn="ctr"/>
              <a:endParaRPr lang="cs-CZ" b="1"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b="1" dirty="0"/>
                <a:t>Pro stát závazné </a:t>
              </a:r>
              <a:r>
                <a:rPr lang="cs-CZ" sz="1400" dirty="0"/>
                <a:t>v souladu s mezinárodními smlouvami. </a:t>
              </a:r>
            </a:p>
            <a:p>
              <a:pPr marL="285750" indent="-285750">
                <a:buFont typeface="Arial" panose="020B0604020202020204" pitchFamily="34" charset="0"/>
                <a:buChar char="•"/>
              </a:pPr>
              <a:r>
                <a:rPr lang="cs-CZ" sz="1400" b="1" dirty="0"/>
                <a:t>Nařízení</a:t>
              </a:r>
              <a:r>
                <a:rPr lang="cs-CZ" sz="1400" dirty="0"/>
                <a:t> má </a:t>
              </a:r>
              <a:r>
                <a:rPr lang="cs-CZ" sz="1400" b="1" dirty="0"/>
                <a:t>obecnou</a:t>
              </a:r>
              <a:r>
                <a:rPr lang="cs-CZ" sz="1400" dirty="0"/>
                <a:t> </a:t>
              </a:r>
              <a:r>
                <a:rPr lang="cs-CZ" sz="1400" b="1" dirty="0"/>
                <a:t>působnost</a:t>
              </a:r>
              <a:r>
                <a:rPr lang="cs-CZ" sz="1400" dirty="0"/>
                <a:t>. Je </a:t>
              </a:r>
              <a:r>
                <a:rPr lang="cs-CZ" sz="1400" b="1" dirty="0"/>
                <a:t>závazné</a:t>
              </a:r>
              <a:r>
                <a:rPr lang="cs-CZ" sz="1400" dirty="0"/>
                <a:t> v </a:t>
              </a:r>
              <a:r>
                <a:rPr lang="cs-CZ" sz="1400" b="1" dirty="0"/>
                <a:t>celém</a:t>
              </a:r>
              <a:r>
                <a:rPr lang="cs-CZ" sz="1400" dirty="0"/>
                <a:t> </a:t>
              </a:r>
              <a:r>
                <a:rPr lang="cs-CZ" sz="1400" b="1" dirty="0"/>
                <a:t>rozsahu</a:t>
              </a:r>
              <a:r>
                <a:rPr lang="cs-CZ" sz="1400" dirty="0"/>
                <a:t> a </a:t>
              </a:r>
              <a:r>
                <a:rPr lang="cs-CZ" sz="1400" b="1" dirty="0"/>
                <a:t>přímo</a:t>
              </a:r>
              <a:r>
                <a:rPr lang="cs-CZ" sz="1400" dirty="0"/>
                <a:t> </a:t>
              </a:r>
              <a:r>
                <a:rPr lang="cs-CZ" sz="1400" b="1" dirty="0"/>
                <a:t>použitelné</a:t>
              </a:r>
              <a:r>
                <a:rPr lang="cs-CZ" sz="1400" dirty="0"/>
                <a:t> ve všech členských státech.</a:t>
              </a:r>
            </a:p>
            <a:p>
              <a:pPr marL="285750" indent="-285750">
                <a:buFont typeface="Arial" panose="020B0604020202020204" pitchFamily="34" charset="0"/>
                <a:buChar char="•"/>
              </a:pPr>
              <a:r>
                <a:rPr lang="cs-CZ" sz="1400" dirty="0"/>
                <a:t>Nařízení je tzv. sekundárním komunitárním právem. </a:t>
              </a:r>
            </a:p>
            <a:p>
              <a:pPr marL="285750" indent="-285750">
                <a:buFont typeface="Arial" panose="020B0604020202020204" pitchFamily="34" charset="0"/>
                <a:buChar char="•"/>
              </a:pPr>
              <a:r>
                <a:rPr lang="cs-CZ" sz="1400" dirty="0"/>
                <a:t>V případě rozporu se dává přednost…</a:t>
              </a:r>
            </a:p>
          </p:txBody>
        </p:sp>
        <p:cxnSp>
          <p:nvCxnSpPr>
            <p:cNvPr id="16" name="Přímá spojnice 15">
              <a:extLst>
                <a:ext uri="{FF2B5EF4-FFF2-40B4-BE49-F238E27FC236}">
                  <a16:creationId xmlns:a16="http://schemas.microsoft.com/office/drawing/2014/main" id="{A5A41102-958E-7C32-A558-4FF5F9A90CDE}"/>
                </a:ext>
              </a:extLst>
            </p:cNvPr>
            <p:cNvCxnSpPr>
              <a:cxnSpLocks/>
            </p:cNvCxnSpPr>
            <p:nvPr/>
          </p:nvCxnSpPr>
          <p:spPr>
            <a:xfrm>
              <a:off x="8103859" y="875902"/>
              <a:ext cx="39130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Skupina 6">
            <a:extLst>
              <a:ext uri="{FF2B5EF4-FFF2-40B4-BE49-F238E27FC236}">
                <a16:creationId xmlns:a16="http://schemas.microsoft.com/office/drawing/2014/main" id="{115E8449-858A-8268-1B3B-C613971666D1}"/>
              </a:ext>
            </a:extLst>
          </p:cNvPr>
          <p:cNvGrpSpPr/>
          <p:nvPr/>
        </p:nvGrpSpPr>
        <p:grpSpPr>
          <a:xfrm>
            <a:off x="438968" y="1420701"/>
            <a:ext cx="3313881" cy="2993128"/>
            <a:chOff x="3821504" y="1490364"/>
            <a:chExt cx="4075889" cy="2993128"/>
          </a:xfrm>
        </p:grpSpPr>
        <p:sp>
          <p:nvSpPr>
            <p:cNvPr id="11" name="TextovéPole 10">
              <a:extLst>
                <a:ext uri="{FF2B5EF4-FFF2-40B4-BE49-F238E27FC236}">
                  <a16:creationId xmlns:a16="http://schemas.microsoft.com/office/drawing/2014/main" id="{1AADBAE4-3E6B-91BA-4C06-7C1FCF1801D2}"/>
                </a:ext>
              </a:extLst>
            </p:cNvPr>
            <p:cNvSpPr txBox="1"/>
            <p:nvPr/>
          </p:nvSpPr>
          <p:spPr>
            <a:xfrm>
              <a:off x="3821504" y="1490364"/>
              <a:ext cx="4075889" cy="2993128"/>
            </a:xfrm>
            <a:prstGeom prst="rect">
              <a:avLst/>
            </a:prstGeom>
            <a:noFill/>
            <a:ln>
              <a:solidFill>
                <a:schemeClr val="tx1"/>
              </a:solidFill>
            </a:ln>
          </p:spPr>
          <p:txBody>
            <a:bodyPr wrap="square" rtlCol="0">
              <a:noAutofit/>
            </a:bodyPr>
            <a:lstStyle/>
            <a:p>
              <a:pPr algn="ctr"/>
              <a:r>
                <a:rPr lang="cs-CZ" b="1" dirty="0"/>
                <a:t>Směrnice</a:t>
              </a:r>
            </a:p>
            <a:p>
              <a:pPr marL="285750" indent="-285750">
                <a:buFont typeface="Arial" panose="020B0604020202020204" pitchFamily="34" charset="0"/>
                <a:buChar char="•"/>
              </a:pPr>
              <a:endParaRPr lang="cs-CZ" sz="105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r>
                <a:rPr lang="cs-CZ" sz="1400" dirty="0"/>
                <a:t>Vnitrostátní orgány musejí implementovat.</a:t>
              </a:r>
            </a:p>
            <a:p>
              <a:pPr marL="285750" indent="-285750">
                <a:buFont typeface="Arial" panose="020B0604020202020204" pitchFamily="34" charset="0"/>
                <a:buChar char="•"/>
              </a:pPr>
              <a:r>
                <a:rPr lang="cs-CZ" sz="1400" b="1" dirty="0"/>
                <a:t>Směrnice</a:t>
              </a:r>
              <a:r>
                <a:rPr lang="cs-CZ" sz="1400" dirty="0"/>
                <a:t> je </a:t>
              </a:r>
              <a:r>
                <a:rPr lang="cs-CZ" sz="1400" b="1" dirty="0"/>
                <a:t>závazná</a:t>
              </a:r>
              <a:r>
                <a:rPr lang="cs-CZ" sz="1400" dirty="0"/>
                <a:t> pro každý stát, kterému je určena, </a:t>
              </a:r>
              <a:r>
                <a:rPr lang="cs-CZ" sz="1400" b="1" dirty="0"/>
                <a:t>pokud jde o výsledek</a:t>
              </a:r>
              <a:r>
                <a:rPr lang="cs-CZ" sz="1400" dirty="0"/>
                <a:t>, jehož má být dosaženo, přičemž volba </a:t>
              </a:r>
              <a:r>
                <a:rPr lang="cs-CZ" sz="1400" b="1" dirty="0"/>
                <a:t>formy</a:t>
              </a:r>
              <a:r>
                <a:rPr lang="cs-CZ" sz="1400" dirty="0"/>
                <a:t> a prostředků se </a:t>
              </a:r>
              <a:r>
                <a:rPr lang="cs-CZ" sz="1400" b="1" dirty="0"/>
                <a:t>ponechává</a:t>
              </a:r>
              <a:r>
                <a:rPr lang="cs-CZ" sz="1400" dirty="0"/>
                <a:t> </a:t>
              </a:r>
              <a:r>
                <a:rPr lang="cs-CZ" sz="1400" b="1" dirty="0"/>
                <a:t>vnitrostátním</a:t>
              </a:r>
              <a:r>
                <a:rPr lang="cs-CZ" sz="1400" dirty="0"/>
                <a:t> </a:t>
              </a:r>
              <a:r>
                <a:rPr lang="cs-CZ" sz="1400" b="1" dirty="0"/>
                <a:t>orgánům.</a:t>
              </a:r>
            </a:p>
            <a:p>
              <a:pPr marL="285750" indent="-285750">
                <a:buFont typeface="Arial" panose="020B0604020202020204" pitchFamily="34" charset="0"/>
                <a:buChar char="•"/>
              </a:pPr>
              <a:endParaRPr lang="cs-CZ" sz="1400" dirty="0"/>
            </a:p>
            <a:p>
              <a:pPr algn="ctr"/>
              <a:endParaRPr lang="cs-CZ" sz="1050" i="1" dirty="0"/>
            </a:p>
            <a:p>
              <a:pPr algn="l"/>
              <a:endParaRPr lang="cs-CZ" sz="1050" i="1" dirty="0"/>
            </a:p>
          </p:txBody>
        </p:sp>
        <p:cxnSp>
          <p:nvCxnSpPr>
            <p:cNvPr id="18" name="Přímá spojnice 17">
              <a:extLst>
                <a:ext uri="{FF2B5EF4-FFF2-40B4-BE49-F238E27FC236}">
                  <a16:creationId xmlns:a16="http://schemas.microsoft.com/office/drawing/2014/main" id="{619C3B55-6E75-2D0F-8ACE-581DE933BCCE}"/>
                </a:ext>
              </a:extLst>
            </p:cNvPr>
            <p:cNvCxnSpPr>
              <a:cxnSpLocks/>
            </p:cNvCxnSpPr>
            <p:nvPr/>
          </p:nvCxnSpPr>
          <p:spPr>
            <a:xfrm>
              <a:off x="3994823" y="1972935"/>
              <a:ext cx="383594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Šipka: doprava 16">
            <a:extLst>
              <a:ext uri="{FF2B5EF4-FFF2-40B4-BE49-F238E27FC236}">
                <a16:creationId xmlns:a16="http://schemas.microsoft.com/office/drawing/2014/main" id="{294835B2-A116-7EEE-7070-1451440AE212}"/>
              </a:ext>
            </a:extLst>
          </p:cNvPr>
          <p:cNvSpPr/>
          <p:nvPr/>
        </p:nvSpPr>
        <p:spPr>
          <a:xfrm>
            <a:off x="-204146" y="2700139"/>
            <a:ext cx="266700" cy="343710"/>
          </a:xfrm>
          <a:prstGeom prst="rightArrow">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8" name="Znak násobení 7">
            <a:extLst>
              <a:ext uri="{FF2B5EF4-FFF2-40B4-BE49-F238E27FC236}">
                <a16:creationId xmlns:a16="http://schemas.microsoft.com/office/drawing/2014/main" id="{D4B3ED93-5F60-3B88-9279-24E28D43157C}"/>
              </a:ext>
            </a:extLst>
          </p:cNvPr>
          <p:cNvSpPr/>
          <p:nvPr/>
        </p:nvSpPr>
        <p:spPr>
          <a:xfrm>
            <a:off x="4240814" y="2539085"/>
            <a:ext cx="666750" cy="771750"/>
          </a:xfrm>
          <a:prstGeom prst="mathMultiply">
            <a:avLst/>
          </a:prstGeom>
          <a:solidFill>
            <a:schemeClr val="bg1"/>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TextovéPole 14">
            <a:extLst>
              <a:ext uri="{FF2B5EF4-FFF2-40B4-BE49-F238E27FC236}">
                <a16:creationId xmlns:a16="http://schemas.microsoft.com/office/drawing/2014/main" id="{F44079B4-F70D-108B-6394-268F6B2A1117}"/>
              </a:ext>
            </a:extLst>
          </p:cNvPr>
          <p:cNvSpPr txBox="1"/>
          <p:nvPr/>
        </p:nvSpPr>
        <p:spPr>
          <a:xfrm rot="831208">
            <a:off x="3587647" y="3452274"/>
            <a:ext cx="2167755" cy="307777"/>
          </a:xfrm>
          <a:prstGeom prst="rect">
            <a:avLst/>
          </a:prstGeom>
          <a:noFill/>
        </p:spPr>
        <p:txBody>
          <a:bodyPr wrap="square" rtlCol="0">
            <a:spAutoFit/>
          </a:bodyPr>
          <a:lstStyle/>
          <a:p>
            <a:r>
              <a:rPr lang="cs-CZ" sz="1400" b="1" dirty="0">
                <a:solidFill>
                  <a:srgbClr val="FF0000"/>
                </a:solidFill>
              </a:rPr>
              <a:t>Stavební zákon –starý</a:t>
            </a:r>
          </a:p>
        </p:txBody>
      </p:sp>
      <p:sp>
        <p:nvSpPr>
          <p:cNvPr id="19" name="TextovéPole 18">
            <a:extLst>
              <a:ext uri="{FF2B5EF4-FFF2-40B4-BE49-F238E27FC236}">
                <a16:creationId xmlns:a16="http://schemas.microsoft.com/office/drawing/2014/main" id="{6A014B8A-3AAA-32B1-30EA-AB905CBB32C6}"/>
              </a:ext>
            </a:extLst>
          </p:cNvPr>
          <p:cNvSpPr txBox="1"/>
          <p:nvPr/>
        </p:nvSpPr>
        <p:spPr>
          <a:xfrm rot="20308648">
            <a:off x="3650275" y="2163644"/>
            <a:ext cx="2128184" cy="307777"/>
          </a:xfrm>
          <a:prstGeom prst="rect">
            <a:avLst/>
          </a:prstGeom>
          <a:noFill/>
        </p:spPr>
        <p:txBody>
          <a:bodyPr wrap="square" rtlCol="0">
            <a:spAutoFit/>
          </a:bodyPr>
          <a:lstStyle/>
          <a:p>
            <a:r>
              <a:rPr lang="cs-CZ" sz="1400" b="1" dirty="0">
                <a:solidFill>
                  <a:srgbClr val="FF0000"/>
                </a:solidFill>
              </a:rPr>
              <a:t>Stavební zákon nový</a:t>
            </a:r>
          </a:p>
        </p:txBody>
      </p:sp>
      <p:sp>
        <p:nvSpPr>
          <p:cNvPr id="20" name="TextovéPole 19">
            <a:extLst>
              <a:ext uri="{FF2B5EF4-FFF2-40B4-BE49-F238E27FC236}">
                <a16:creationId xmlns:a16="http://schemas.microsoft.com/office/drawing/2014/main" id="{67E9BD39-1610-BDF5-9A26-F4CF6F12B7C7}"/>
              </a:ext>
            </a:extLst>
          </p:cNvPr>
          <p:cNvSpPr txBox="1"/>
          <p:nvPr/>
        </p:nvSpPr>
        <p:spPr>
          <a:xfrm rot="1129529">
            <a:off x="4814595" y="4610168"/>
            <a:ext cx="3313881" cy="307777"/>
          </a:xfrm>
          <a:prstGeom prst="rect">
            <a:avLst/>
          </a:prstGeom>
          <a:noFill/>
        </p:spPr>
        <p:txBody>
          <a:bodyPr wrap="square" rtlCol="0">
            <a:spAutoFit/>
          </a:bodyPr>
          <a:lstStyle/>
          <a:p>
            <a:r>
              <a:rPr lang="cs-CZ" sz="1400" b="1" dirty="0">
                <a:solidFill>
                  <a:srgbClr val="FF0000"/>
                </a:solidFill>
              </a:rPr>
              <a:t>další právní předpisy...</a:t>
            </a:r>
          </a:p>
        </p:txBody>
      </p:sp>
      <p:sp>
        <p:nvSpPr>
          <p:cNvPr id="21" name="TextovéPole 20">
            <a:extLst>
              <a:ext uri="{FF2B5EF4-FFF2-40B4-BE49-F238E27FC236}">
                <a16:creationId xmlns:a16="http://schemas.microsoft.com/office/drawing/2014/main" id="{BC47177A-0D12-7AA6-B30F-7D0D23F33638}"/>
              </a:ext>
            </a:extLst>
          </p:cNvPr>
          <p:cNvSpPr txBox="1"/>
          <p:nvPr/>
        </p:nvSpPr>
        <p:spPr>
          <a:xfrm rot="1129529">
            <a:off x="3888340" y="946152"/>
            <a:ext cx="2641945" cy="307777"/>
          </a:xfrm>
          <a:prstGeom prst="rect">
            <a:avLst/>
          </a:prstGeom>
          <a:noFill/>
        </p:spPr>
        <p:txBody>
          <a:bodyPr wrap="square" rtlCol="0">
            <a:spAutoFit/>
          </a:bodyPr>
          <a:lstStyle/>
          <a:p>
            <a:r>
              <a:rPr lang="cs-CZ" sz="1400" b="1" dirty="0">
                <a:solidFill>
                  <a:srgbClr val="FF0000"/>
                </a:solidFill>
              </a:rPr>
              <a:t>Zákon o usnadnění výstavby</a:t>
            </a:r>
          </a:p>
        </p:txBody>
      </p:sp>
      <p:sp>
        <p:nvSpPr>
          <p:cNvPr id="23" name="TextovéPole 22">
            <a:extLst>
              <a:ext uri="{FF2B5EF4-FFF2-40B4-BE49-F238E27FC236}">
                <a16:creationId xmlns:a16="http://schemas.microsoft.com/office/drawing/2014/main" id="{EFE00DAC-5F4C-B792-2F48-7C272AFDE48E}"/>
              </a:ext>
            </a:extLst>
          </p:cNvPr>
          <p:cNvSpPr txBox="1"/>
          <p:nvPr/>
        </p:nvSpPr>
        <p:spPr>
          <a:xfrm rot="20645267">
            <a:off x="7033426" y="4212854"/>
            <a:ext cx="816077" cy="307777"/>
          </a:xfrm>
          <a:prstGeom prst="rect">
            <a:avLst/>
          </a:prstGeom>
          <a:noFill/>
        </p:spPr>
        <p:txBody>
          <a:bodyPr wrap="square" rtlCol="0">
            <a:spAutoFit/>
          </a:bodyPr>
          <a:lstStyle/>
          <a:p>
            <a:r>
              <a:rPr lang="cs-CZ" sz="1400" b="1" dirty="0">
                <a:solidFill>
                  <a:srgbClr val="FF0000"/>
                </a:solidFill>
              </a:rPr>
              <a:t>DTM</a:t>
            </a:r>
          </a:p>
        </p:txBody>
      </p:sp>
      <p:sp>
        <p:nvSpPr>
          <p:cNvPr id="24" name="TextovéPole 23">
            <a:extLst>
              <a:ext uri="{FF2B5EF4-FFF2-40B4-BE49-F238E27FC236}">
                <a16:creationId xmlns:a16="http://schemas.microsoft.com/office/drawing/2014/main" id="{C067D15A-13C9-F71C-FB69-B10C0A7AB830}"/>
              </a:ext>
            </a:extLst>
          </p:cNvPr>
          <p:cNvSpPr txBox="1"/>
          <p:nvPr/>
        </p:nvSpPr>
        <p:spPr>
          <a:xfrm rot="1129529">
            <a:off x="6958366" y="2075155"/>
            <a:ext cx="2641945" cy="307777"/>
          </a:xfrm>
          <a:prstGeom prst="rect">
            <a:avLst/>
          </a:prstGeom>
          <a:noFill/>
        </p:spPr>
        <p:txBody>
          <a:bodyPr wrap="square" rtlCol="0">
            <a:spAutoFit/>
          </a:bodyPr>
          <a:lstStyle/>
          <a:p>
            <a:r>
              <a:rPr lang="cs-CZ" sz="1400" b="1" dirty="0">
                <a:solidFill>
                  <a:srgbClr val="FF0000"/>
                </a:solidFill>
              </a:rPr>
              <a:t>Zákon o snížení nákladů</a:t>
            </a:r>
          </a:p>
        </p:txBody>
      </p:sp>
      <p:sp>
        <p:nvSpPr>
          <p:cNvPr id="25" name="TextovéPole 24">
            <a:extLst>
              <a:ext uri="{FF2B5EF4-FFF2-40B4-BE49-F238E27FC236}">
                <a16:creationId xmlns:a16="http://schemas.microsoft.com/office/drawing/2014/main" id="{9EDB863A-369F-83A5-C027-9118C8C2F311}"/>
              </a:ext>
            </a:extLst>
          </p:cNvPr>
          <p:cNvSpPr txBox="1"/>
          <p:nvPr/>
        </p:nvSpPr>
        <p:spPr>
          <a:xfrm rot="1129529">
            <a:off x="4511904" y="1400148"/>
            <a:ext cx="1235869" cy="307777"/>
          </a:xfrm>
          <a:prstGeom prst="rect">
            <a:avLst/>
          </a:prstGeom>
          <a:noFill/>
        </p:spPr>
        <p:txBody>
          <a:bodyPr wrap="square" rtlCol="0">
            <a:spAutoFit/>
          </a:bodyPr>
          <a:lstStyle/>
          <a:p>
            <a:r>
              <a:rPr lang="cs-CZ" sz="1400" b="1" dirty="0">
                <a:solidFill>
                  <a:srgbClr val="FF0000"/>
                </a:solidFill>
              </a:rPr>
              <a:t>Zákon o EK</a:t>
            </a:r>
          </a:p>
        </p:txBody>
      </p:sp>
      <p:sp>
        <p:nvSpPr>
          <p:cNvPr id="26" name="TextovéPole 25">
            <a:extLst>
              <a:ext uri="{FF2B5EF4-FFF2-40B4-BE49-F238E27FC236}">
                <a16:creationId xmlns:a16="http://schemas.microsoft.com/office/drawing/2014/main" id="{232A8360-ADE9-B156-4756-0895C67891F5}"/>
              </a:ext>
            </a:extLst>
          </p:cNvPr>
          <p:cNvSpPr txBox="1"/>
          <p:nvPr/>
        </p:nvSpPr>
        <p:spPr>
          <a:xfrm rot="1129529">
            <a:off x="6698443" y="214783"/>
            <a:ext cx="2390116" cy="1354217"/>
          </a:xfrm>
          <a:prstGeom prst="rect">
            <a:avLst/>
          </a:prstGeom>
          <a:solidFill>
            <a:srgbClr val="FFFF00"/>
          </a:solidFill>
        </p:spPr>
        <p:txBody>
          <a:bodyPr wrap="square" rtlCol="0">
            <a:spAutoFit/>
          </a:bodyPr>
          <a:lstStyle/>
          <a:p>
            <a:pPr algn="ctr"/>
            <a:r>
              <a:rPr lang="cs-CZ" sz="1200" b="1" dirty="0">
                <a:solidFill>
                  <a:srgbClr val="00B050"/>
                </a:solidFill>
              </a:rPr>
              <a:t>Bude nutno </a:t>
            </a:r>
            <a:r>
              <a:rPr lang="cs-CZ" sz="1600" b="1" dirty="0">
                <a:solidFill>
                  <a:srgbClr val="00B050"/>
                </a:solidFill>
              </a:rPr>
              <a:t>aktualizovat/vytvořit</a:t>
            </a:r>
            <a:r>
              <a:rPr lang="cs-CZ" sz="1200" b="1" dirty="0">
                <a:solidFill>
                  <a:srgbClr val="00B050"/>
                </a:solidFill>
              </a:rPr>
              <a:t> mnoho vyhlášek a technických specifikací včetně norem.</a:t>
            </a:r>
          </a:p>
          <a:p>
            <a:pPr algn="ctr"/>
            <a:r>
              <a:rPr lang="cs-CZ" sz="1600" b="1" dirty="0">
                <a:solidFill>
                  <a:srgbClr val="00B050"/>
                </a:solidFill>
              </a:rPr>
              <a:t>Není na co čekat!!! </a:t>
            </a:r>
          </a:p>
        </p:txBody>
      </p:sp>
    </p:spTree>
    <p:extLst>
      <p:ext uri="{BB962C8B-B14F-4D97-AF65-F5344CB8AC3E}">
        <p14:creationId xmlns:p14="http://schemas.microsoft.com/office/powerpoint/2010/main" val="97333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9" grpId="0"/>
      <p:bldP spid="20" grpId="0"/>
      <p:bldP spid="21" grpId="0"/>
      <p:bldP spid="23" grpId="0"/>
      <p:bldP spid="24" grpId="0"/>
      <p:bldP spid="25"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5DF4C91-34B6-4BD8-9734-4EC219D15F32}"/>
              </a:ext>
            </a:extLst>
          </p:cNvPr>
          <p:cNvSpPr>
            <a:spLocks noGrp="1"/>
          </p:cNvSpPr>
          <p:nvPr>
            <p:ph type="ftr" sz="quarter" idx="11"/>
          </p:nvPr>
        </p:nvSpPr>
        <p:spPr/>
        <p:txBody>
          <a:bodyPr/>
          <a:lstStyle/>
          <a:p>
            <a:endParaRPr lang="en-GB" dirty="0"/>
          </a:p>
        </p:txBody>
      </p:sp>
      <p:sp>
        <p:nvSpPr>
          <p:cNvPr id="4" name="Title 3">
            <a:extLst>
              <a:ext uri="{FF2B5EF4-FFF2-40B4-BE49-F238E27FC236}">
                <a16:creationId xmlns:a16="http://schemas.microsoft.com/office/drawing/2014/main" id="{B07821E0-52CE-417F-A89E-B3F6012D7B73}"/>
              </a:ext>
            </a:extLst>
          </p:cNvPr>
          <p:cNvSpPr>
            <a:spLocks noGrp="1"/>
          </p:cNvSpPr>
          <p:nvPr>
            <p:ph type="title"/>
          </p:nvPr>
        </p:nvSpPr>
        <p:spPr>
          <a:xfrm>
            <a:off x="628650" y="381001"/>
            <a:ext cx="6214676" cy="771750"/>
          </a:xfrm>
        </p:spPr>
        <p:txBody>
          <a:bodyPr>
            <a:normAutofit/>
          </a:bodyPr>
          <a:lstStyle/>
          <a:p>
            <a:r>
              <a:rPr lang="cs-CZ" sz="1800" dirty="0"/>
              <a:t>DATA z šetření EU</a:t>
            </a:r>
            <a:endParaRPr lang="en-GB" sz="1800" dirty="0"/>
          </a:p>
        </p:txBody>
      </p:sp>
      <p:sp>
        <p:nvSpPr>
          <p:cNvPr id="5" name="Slide Number Placeholder 4">
            <a:extLst>
              <a:ext uri="{FF2B5EF4-FFF2-40B4-BE49-F238E27FC236}">
                <a16:creationId xmlns:a16="http://schemas.microsoft.com/office/drawing/2014/main" id="{9DB56D52-D6AC-4370-ADDE-1C0FD52437C0}"/>
              </a:ext>
            </a:extLst>
          </p:cNvPr>
          <p:cNvSpPr>
            <a:spLocks noGrp="1"/>
          </p:cNvSpPr>
          <p:nvPr>
            <p:ph type="sldNum" sz="quarter" idx="12"/>
          </p:nvPr>
        </p:nvSpPr>
        <p:spPr>
          <a:xfrm>
            <a:off x="8182729" y="4640356"/>
            <a:ext cx="957337" cy="273844"/>
          </a:xfrm>
        </p:spPr>
        <p:txBody>
          <a:bodyPr/>
          <a:lstStyle/>
          <a:p>
            <a:fld id="{F1B53376-7BDC-4344-8612-6E595346C041}" type="slidenum">
              <a:rPr lang="en-GB" smtClean="0"/>
              <a:pPr/>
              <a:t>9</a:t>
            </a:fld>
            <a:endParaRPr lang="en-GB" dirty="0"/>
          </a:p>
        </p:txBody>
      </p:sp>
      <p:pic>
        <p:nvPicPr>
          <p:cNvPr id="6" name="Obrázek 5">
            <a:extLst>
              <a:ext uri="{FF2B5EF4-FFF2-40B4-BE49-F238E27FC236}">
                <a16:creationId xmlns:a16="http://schemas.microsoft.com/office/drawing/2014/main" id="{9CE087C1-E193-A404-56CF-B8987AB43157}"/>
              </a:ext>
            </a:extLst>
          </p:cNvPr>
          <p:cNvPicPr>
            <a:picLocks noChangeAspect="1"/>
          </p:cNvPicPr>
          <p:nvPr/>
        </p:nvPicPr>
        <p:blipFill>
          <a:blip r:embed="rId3"/>
          <a:stretch>
            <a:fillRect/>
          </a:stretch>
        </p:blipFill>
        <p:spPr>
          <a:xfrm>
            <a:off x="487924" y="68233"/>
            <a:ext cx="3468018" cy="2271453"/>
          </a:xfrm>
          <a:prstGeom prst="rect">
            <a:avLst/>
          </a:prstGeom>
          <a:ln>
            <a:solidFill>
              <a:schemeClr val="tx1"/>
            </a:solidFill>
          </a:ln>
        </p:spPr>
      </p:pic>
      <p:pic>
        <p:nvPicPr>
          <p:cNvPr id="8" name="Obrázek 7">
            <a:extLst>
              <a:ext uri="{FF2B5EF4-FFF2-40B4-BE49-F238E27FC236}">
                <a16:creationId xmlns:a16="http://schemas.microsoft.com/office/drawing/2014/main" id="{699A4523-77B3-8E4F-188E-DDEA09CDFE64}"/>
              </a:ext>
            </a:extLst>
          </p:cNvPr>
          <p:cNvPicPr>
            <a:picLocks noChangeAspect="1"/>
          </p:cNvPicPr>
          <p:nvPr/>
        </p:nvPicPr>
        <p:blipFill>
          <a:blip r:embed="rId4"/>
          <a:stretch>
            <a:fillRect/>
          </a:stretch>
        </p:blipFill>
        <p:spPr>
          <a:xfrm>
            <a:off x="4253426" y="84912"/>
            <a:ext cx="4810440" cy="2372827"/>
          </a:xfrm>
          <a:prstGeom prst="rect">
            <a:avLst/>
          </a:prstGeom>
          <a:ln>
            <a:solidFill>
              <a:schemeClr val="tx1"/>
            </a:solidFill>
          </a:ln>
        </p:spPr>
      </p:pic>
      <p:pic>
        <p:nvPicPr>
          <p:cNvPr id="10" name="Obrázek 9">
            <a:extLst>
              <a:ext uri="{FF2B5EF4-FFF2-40B4-BE49-F238E27FC236}">
                <a16:creationId xmlns:a16="http://schemas.microsoft.com/office/drawing/2014/main" id="{83C3815D-2D5E-98C3-C19C-13FCB3E26A3F}"/>
              </a:ext>
            </a:extLst>
          </p:cNvPr>
          <p:cNvPicPr>
            <a:picLocks noChangeAspect="1"/>
          </p:cNvPicPr>
          <p:nvPr/>
        </p:nvPicPr>
        <p:blipFill>
          <a:blip r:embed="rId5"/>
          <a:stretch>
            <a:fillRect/>
          </a:stretch>
        </p:blipFill>
        <p:spPr>
          <a:xfrm>
            <a:off x="4253426" y="2457739"/>
            <a:ext cx="4810440" cy="2580019"/>
          </a:xfrm>
          <a:prstGeom prst="rect">
            <a:avLst/>
          </a:prstGeom>
          <a:ln>
            <a:solidFill>
              <a:schemeClr val="tx1"/>
            </a:solidFill>
          </a:ln>
        </p:spPr>
      </p:pic>
      <p:pic>
        <p:nvPicPr>
          <p:cNvPr id="13" name="Obrázek 12">
            <a:extLst>
              <a:ext uri="{FF2B5EF4-FFF2-40B4-BE49-F238E27FC236}">
                <a16:creationId xmlns:a16="http://schemas.microsoft.com/office/drawing/2014/main" id="{8578898D-41D6-D7A7-7F94-C82BBAA0E198}"/>
              </a:ext>
            </a:extLst>
          </p:cNvPr>
          <p:cNvPicPr>
            <a:picLocks noChangeAspect="1"/>
          </p:cNvPicPr>
          <p:nvPr/>
        </p:nvPicPr>
        <p:blipFill>
          <a:blip r:embed="rId6"/>
          <a:stretch>
            <a:fillRect/>
          </a:stretch>
        </p:blipFill>
        <p:spPr>
          <a:xfrm>
            <a:off x="127827" y="2457738"/>
            <a:ext cx="4048069" cy="2580019"/>
          </a:xfrm>
          <a:prstGeom prst="rect">
            <a:avLst/>
          </a:prstGeom>
          <a:ln>
            <a:solidFill>
              <a:schemeClr val="tx1"/>
            </a:solidFill>
          </a:ln>
        </p:spPr>
      </p:pic>
    </p:spTree>
    <p:extLst>
      <p:ext uri="{BB962C8B-B14F-4D97-AF65-F5344CB8AC3E}">
        <p14:creationId xmlns:p14="http://schemas.microsoft.com/office/powerpoint/2010/main" val="3006389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CO Theme">
  <a:themeElements>
    <a:clrScheme name="BCO">
      <a:dk1>
        <a:srgbClr val="263248"/>
      </a:dk1>
      <a:lt1>
        <a:srgbClr val="FFFFFF"/>
      </a:lt1>
      <a:dk2>
        <a:srgbClr val="434343"/>
      </a:dk2>
      <a:lt2>
        <a:srgbClr val="E0E4E9"/>
      </a:lt2>
      <a:accent1>
        <a:srgbClr val="004B8F"/>
      </a:accent1>
      <a:accent2>
        <a:srgbClr val="263248"/>
      </a:accent2>
      <a:accent3>
        <a:srgbClr val="607D8A"/>
      </a:accent3>
      <a:accent4>
        <a:srgbClr val="CAD3E3"/>
      </a:accent4>
      <a:accent5>
        <a:srgbClr val="E41B23"/>
      </a:accent5>
      <a:accent6>
        <a:srgbClr val="C00000"/>
      </a:accent6>
      <a:hlink>
        <a:srgbClr val="1AB7EA"/>
      </a:hlink>
      <a:folHlink>
        <a:srgbClr val="6611C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276a7d18-41db-4fa0-91f2-41b3bf9b3a59}" enabled="1" method="Standard" siteId="{e66b2449-23da-4c56-b825-a3a66bf72c8e}" removed="0"/>
</clbl:labelList>
</file>

<file path=docProps/app.xml><?xml version="1.0" encoding="utf-8"?>
<Properties xmlns="http://schemas.openxmlformats.org/officeDocument/2006/extended-properties" xmlns:vt="http://schemas.openxmlformats.org/officeDocument/2006/docPropsVTypes">
  <TotalTime>6111</TotalTime>
  <Words>10288</Words>
  <Application>Microsoft Office PowerPoint</Application>
  <PresentationFormat>Předvádění na obrazovce (16:9)</PresentationFormat>
  <Paragraphs>847</Paragraphs>
  <Slides>68</Slides>
  <Notes>55</Notes>
  <HiddenSlides>1</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68</vt:i4>
      </vt:variant>
    </vt:vector>
  </HeadingPairs>
  <TitlesOfParts>
    <vt:vector size="78" baseType="lpstr">
      <vt:lpstr>Arial</vt:lpstr>
      <vt:lpstr>Arial Black</vt:lpstr>
      <vt:lpstr>Arvo</vt:lpstr>
      <vt:lpstr>Calibri</vt:lpstr>
      <vt:lpstr>Georgia</vt:lpstr>
      <vt:lpstr>Helvetica</vt:lpstr>
      <vt:lpstr>Open Sans</vt:lpstr>
      <vt:lpstr>Times New Roman</vt:lpstr>
      <vt:lpstr>Wingdings</vt:lpstr>
      <vt:lpstr>BCO Theme</vt:lpstr>
      <vt:lpstr>Broadband Competence Office Česká republika</vt:lpstr>
      <vt:lpstr>Vliv legislativy EU na trh Broadbandu v ČR</vt:lpstr>
      <vt:lpstr>Broadband network new Guidelines &gt;&gt; proč sledovat?  Rozvoj konkurence…, rozvoj regionu….</vt:lpstr>
      <vt:lpstr>Historický vývoj GIA</vt:lpstr>
      <vt:lpstr>Trocha historie</vt:lpstr>
      <vt:lpstr>Trocha historie</vt:lpstr>
      <vt:lpstr>Trocha historie</vt:lpstr>
      <vt:lpstr>Právní teorie</vt:lpstr>
      <vt:lpstr>DATA z šetření EU</vt:lpstr>
      <vt:lpstr>Evropský parlament 2019-2024 -  PŘIJATÉ TEXTY</vt:lpstr>
      <vt:lpstr>Hlavní změny učiněné v roce 2024 a.</vt:lpstr>
      <vt:lpstr>Hlavní změny učiněné v roce 2024 b.</vt:lpstr>
      <vt:lpstr>Cíle GIA</vt:lpstr>
      <vt:lpstr>Právní teorie</vt:lpstr>
      <vt:lpstr>Kritéria, která musí síť splňovat, aby mohla být považována  za „síť s velmi vysokou kapacitou“</vt:lpstr>
      <vt:lpstr>Prezentace aplikace PowerPoint</vt:lpstr>
      <vt:lpstr>Prezentace aplikace PowerPoint</vt:lpstr>
      <vt:lpstr>VHCN kvalitativní parametry </vt:lpstr>
      <vt:lpstr>VHCN kvalitativní parametry </vt:lpstr>
      <vt:lpstr>Struktura dokumentu GIA…</vt:lpstr>
      <vt:lpstr>Obsah GIA</vt:lpstr>
      <vt:lpstr>Co sledovat při čtení…</vt:lpstr>
      <vt:lpstr>GIA - hlavní části </vt:lpstr>
      <vt:lpstr>GIA - hlavní informace </vt:lpstr>
      <vt:lpstr>GIA - hlavní informace </vt:lpstr>
      <vt:lpstr>GIA - hlavní informace </vt:lpstr>
      <vt:lpstr>Detailní popis textu</vt:lpstr>
      <vt:lpstr>GIA &gt;&gt; Článek 1. Předmět a oblast působnosti </vt:lpstr>
      <vt:lpstr>GIA &gt;&gt; Článek 2. Definice</vt:lpstr>
      <vt:lpstr>GIA &gt;&gt; Článek 2. Definice</vt:lpstr>
      <vt:lpstr>GIA &gt;&gt; Článek 2. Definice</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3. Přístup k existující fyzické infrastruktuře </vt:lpstr>
      <vt:lpstr>GIA &gt;&gt; Článek 4. Transparentnost fyzické infrastruktury</vt:lpstr>
      <vt:lpstr>GIA &gt;&gt; Článek 4. Transparentnost fyzické infrastruktury</vt:lpstr>
      <vt:lpstr>GIA &gt;&gt; Článek 5. Koordinace stavebních prací</vt:lpstr>
      <vt:lpstr>GIA &gt;&gt; Článek 5. Koordinace stavebních prací</vt:lpstr>
      <vt:lpstr>GIA &gt;&gt; Článek 5. Koordinace stavebních prací</vt:lpstr>
      <vt:lpstr>GIA &gt;&gt; Článek 6. Transparentnost plánovaných stavebních prací</vt:lpstr>
      <vt:lpstr>GIA &gt;&gt; Článek 6. Transparentnost plánovaných stavebních prací</vt:lpstr>
      <vt:lpstr>GIA &gt;&gt; Článek 7. Postup udělování povolení a omezení vlastnických práv třetích osob</vt:lpstr>
      <vt:lpstr>GIA &gt;&gt; Článek 7. Postup udělování povolení a omezení vlastnických práv třetích osob</vt:lpstr>
      <vt:lpstr>GIA &gt;&gt; Článek 7. Postup udělování povolení a omezení vlastnických práv třetích osob</vt:lpstr>
      <vt:lpstr>GIA &gt;&gt; Článek 8. Nevydání rozhodnutí o žádosti o povolení</vt:lpstr>
      <vt:lpstr>GIA &gt;&gt; Článek 9. Výjimky z postupu udělování povolení</vt:lpstr>
      <vt:lpstr>GIA &gt;&gt; Článek 10. Fyzická infrastruktura uvnitř budovy a optické rozvody</vt:lpstr>
      <vt:lpstr>GIA &gt;&gt; Článek 10. Fyzická infrastruktura uvnitř budovy a optické rozvody</vt:lpstr>
      <vt:lpstr>GIA - hlavní informace </vt:lpstr>
      <vt:lpstr>GIA - Fyzická infrastruktura v budovách a optické rozvody</vt:lpstr>
      <vt:lpstr>GIA &gt;&gt; Článek 11. Přístup k fyzické infrastruktuře uvnitř budovy</vt:lpstr>
      <vt:lpstr>GIA &gt;&gt; Článek 12. Digitalizace jednotných informačních míst</vt:lpstr>
      <vt:lpstr>Jednotné vnitrostátní digitální kontaktní místo </vt:lpstr>
      <vt:lpstr>Možný příklad řešení … Jednotného vnitrostátního kontaktního místa </vt:lpstr>
      <vt:lpstr>GIA &gt;&gt; Článek 13. Řešení sporů</vt:lpstr>
      <vt:lpstr>GIA &gt;&gt; Článek 14. Příslušné orgány</vt:lpstr>
      <vt:lpstr>GIA &gt;&gt; Článek 16. Podávání zpráv a monitorování </vt:lpstr>
      <vt:lpstr>GIA &gt;&gt; Článek 16. Podávání zpráv a monitorování</vt:lpstr>
      <vt:lpstr>GIA &gt;&gt; Článek 17. Změny nařízení (EU) 2015/2120</vt:lpstr>
      <vt:lpstr>GIA &gt;&gt; Článek 18. Zrušení</vt:lpstr>
      <vt:lpstr>GIA &gt;&gt; Článek 19. Vstup v platnost a použitelnost</vt:lpstr>
      <vt:lpstr>Shrnutí z pohledu BCO</vt:lpstr>
      <vt:lpstr>Hlavní prvky konečného kompromisu</vt:lpstr>
      <vt:lpstr>Hlavní prvky konečného kompromisu</vt:lpstr>
      <vt:lpstr>Hlavní prvky konečného kompromisu</vt:lpstr>
      <vt:lpstr>Časování výzvy a veřejné konzultace     OP PIK, NPO, OP TAK </vt:lpstr>
      <vt:lpstr>Děkujeme za pozornost  Důležité odkazy:  https://www.bconetwork.cz  https://www.verejnakonzultace.cz https://www.mapainternetu.cz/  https://www.fotimstavbu.cz/  https://apps.bconetwork.cz/sluzebnost/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Broadband Competence Office Česká republika</dc:title>
  <dc:creator>Tomas Kafka</dc:creator>
  <cp:lastModifiedBy>Kreipl Pavel</cp:lastModifiedBy>
  <cp:revision>16</cp:revision>
  <cp:lastPrinted>2024-04-25T11:04:07Z</cp:lastPrinted>
  <dcterms:created xsi:type="dcterms:W3CDTF">2020-05-20T20:12:16Z</dcterms:created>
  <dcterms:modified xsi:type="dcterms:W3CDTF">2024-08-26T07:02:57Z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a92a76-a6c4-4984-b898-a49fe77c5243_Enabled">
    <vt:lpwstr>true</vt:lpwstr>
  </property>
  <property fmtid="{D5CDD505-2E9C-101B-9397-08002B2CF9AE}" pid="3" name="MSIP_Label_1ba92a76-a6c4-4984-b898-a49fe77c5243_SetDate">
    <vt:lpwstr>2024-02-16T13:31:29Z</vt:lpwstr>
  </property>
  <property fmtid="{D5CDD505-2E9C-101B-9397-08002B2CF9AE}" pid="4" name="MSIP_Label_1ba92a76-a6c4-4984-b898-a49fe77c5243_Method">
    <vt:lpwstr>Privileged</vt:lpwstr>
  </property>
  <property fmtid="{D5CDD505-2E9C-101B-9397-08002B2CF9AE}" pid="5" name="MSIP_Label_1ba92a76-a6c4-4984-b898-a49fe77c5243_Name">
    <vt:lpwstr>Veřejné - s popiskem</vt:lpwstr>
  </property>
  <property fmtid="{D5CDD505-2E9C-101B-9397-08002B2CF9AE}" pid="6" name="MSIP_Label_1ba92a76-a6c4-4984-b898-a49fe77c5243_SiteId">
    <vt:lpwstr>1f9775f0-c6d0-40f3-b27c-91cb5bbd294a</vt:lpwstr>
  </property>
  <property fmtid="{D5CDD505-2E9C-101B-9397-08002B2CF9AE}" pid="7" name="MSIP_Label_1ba92a76-a6c4-4984-b898-a49fe77c5243_ActionId">
    <vt:lpwstr>9de76d6b-f6e9-41d4-9d52-9ae8552037ec</vt:lpwstr>
  </property>
  <property fmtid="{D5CDD505-2E9C-101B-9397-08002B2CF9AE}" pid="8" name="MSIP_Label_1ba92a76-a6c4-4984-b898-a49fe77c5243_ContentBits">
    <vt:lpwstr>0</vt:lpwstr>
  </property>
</Properties>
</file>