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4" r:id="rId9"/>
    <p:sldId id="267" r:id="rId10"/>
    <p:sldId id="266" r:id="rId11"/>
    <p:sldId id="268" r:id="rId12"/>
    <p:sldId id="269" r:id="rId13"/>
    <p:sldId id="270" r:id="rId14"/>
    <p:sldId id="271" r:id="rId15"/>
    <p:sldId id="273" r:id="rId16"/>
    <p:sldId id="272" r:id="rId17"/>
    <p:sldId id="274" r:id="rId18"/>
    <p:sldId id="261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2" autoAdjust="0"/>
    <p:restoredTop sz="94660"/>
  </p:normalViewPr>
  <p:slideViewPr>
    <p:cSldViewPr snapToGrid="0">
      <p:cViewPr varScale="1">
        <p:scale>
          <a:sx n="95" d="100"/>
          <a:sy n="95" d="100"/>
        </p:scale>
        <p:origin x="6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34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979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3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0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4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9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28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54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54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07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4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3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177:R44C21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212:R44C24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247:R44C2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282:R44C31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317:R44C35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352:R44C38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387:R44C42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422:R44C45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46C2:R89C3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46C37:R89C7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46C72:R89C10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46C107:R89C14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46C142:R89C17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2:R44C3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37:R44C7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72:R44C10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107:R44C14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https://ecodef-my.sharepoint.com/personal/pavel_kreipl_ecodef_cz/Documents/Dokumenty/A%20-%20A%20-%20BCO/VAS%20-%20Digit&#225;ln&#237;%20dvoj&#269;e/Model%20DD%202025%2007%2016.xlsm!Prezentace%201!R1C142:R44C17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A32057F-F015-B1B2-4E3E-2307F8EF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58DF469-2670-1BD1-1863-85D957B9F6F8}"/>
              </a:ext>
            </a:extLst>
          </p:cNvPr>
          <p:cNvSpPr txBox="1"/>
          <p:nvPr/>
        </p:nvSpPr>
        <p:spPr>
          <a:xfrm>
            <a:off x="7168896" y="1129554"/>
            <a:ext cx="4361688" cy="41156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D</a:t>
            </a:r>
            <a:r>
              <a:rPr lang="cs-CZ" sz="5400" b="1" dirty="0">
                <a:latin typeface="+mj-lt"/>
                <a:ea typeface="+mj-ea"/>
                <a:cs typeface="+mj-cs"/>
              </a:rPr>
              <a:t>i</a:t>
            </a:r>
            <a:r>
              <a:rPr lang="cs-CZ" sz="5400" b="1" noProof="0" dirty="0" err="1">
                <a:latin typeface="+mj-lt"/>
                <a:ea typeface="+mj-ea"/>
                <a:cs typeface="+mj-cs"/>
              </a:rPr>
              <a:t>gitální</a:t>
            </a:r>
            <a:r>
              <a:rPr lang="en-US" sz="5400" b="1" dirty="0">
                <a:latin typeface="+mj-lt"/>
                <a:ea typeface="+mj-ea"/>
                <a:cs typeface="+mj-cs"/>
              </a:rPr>
              <a:t> dvojče</a:t>
            </a:r>
            <a:endParaRPr lang="cs-CZ" sz="5400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5400" b="1" dirty="0">
                <a:latin typeface="+mj-lt"/>
                <a:ea typeface="+mj-ea"/>
                <a:cs typeface="+mj-cs"/>
              </a:rPr>
              <a:t>a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5400" b="1" dirty="0">
                <a:latin typeface="+mj-lt"/>
                <a:ea typeface="+mj-ea"/>
                <a:cs typeface="+mj-cs"/>
              </a:rPr>
              <a:t>DVNS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1" descr="Abstraktní zobrazení síťového spojení na bílém pozadí">
            <a:extLst>
              <a:ext uri="{FF2B5EF4-FFF2-40B4-BE49-F238E27FC236}">
                <a16:creationId xmlns:a16="http://schemas.microsoft.com/office/drawing/2014/main" id="{E5F5F3BB-740B-6BDE-A49A-098F8C8AB0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998" b="-2"/>
          <a:stretch>
            <a:fillRect/>
          </a:stretch>
        </p:blipFill>
        <p:spPr>
          <a:xfrm>
            <a:off x="20" y="1"/>
            <a:ext cx="6575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9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C62FF9-282C-26B2-A579-933795429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D1744D2-8CDA-A32A-7E47-0A213726D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FBBD4C8-7D3E-0045-8B16-C2430395EBE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086E159B-EA9E-E37C-B95F-97E5A84FF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AB6D4AA2-D8A1-CE0A-FDCA-6CC072D87BDE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CD6A000D-8176-F720-294E-7E0D9F5FA284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43EE6DB6-EA99-C75D-FE1E-BDE2304B9D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051411"/>
              </p:ext>
            </p:extLst>
          </p:nvPr>
        </p:nvGraphicFramePr>
        <p:xfrm>
          <a:off x="341644" y="1245996"/>
          <a:ext cx="11485266" cy="5054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644" y="1245996"/>
                        <a:ext cx="11485266" cy="5054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2ABDD7FD-C04A-6731-5F91-DD10290E1B68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6: </a:t>
            </a:r>
            <a:r>
              <a:rPr lang="cs-CZ" dirty="0">
                <a:solidFill>
                  <a:schemeClr val="tx1"/>
                </a:solidFill>
              </a:rPr>
              <a:t>Majetkoprávní vztahy jsou vyřešeny a investor může zahájit přípravu NS</a:t>
            </a:r>
          </a:p>
        </p:txBody>
      </p:sp>
    </p:spTree>
    <p:extLst>
      <p:ext uri="{BB962C8B-B14F-4D97-AF65-F5344CB8AC3E}">
        <p14:creationId xmlns:p14="http://schemas.microsoft.com/office/powerpoint/2010/main" val="1446112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564854-B399-EFA0-106C-AB6DD1561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188751D-733F-C849-BED3-7B422843C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A7E2C9FE-4C4F-9C06-BE71-6C783299026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2DA632C1-EF44-5D87-6253-092DDB912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C42F470D-1DD7-9332-E764-DD3427B62835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BC5B495D-D0F0-76AA-51AB-D9497482CAAE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2BFAACBC-FF14-DDD8-34A9-4034DE2D4D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716430"/>
              </p:ext>
            </p:extLst>
          </p:nvPr>
        </p:nvGraphicFramePr>
        <p:xfrm>
          <a:off x="341643" y="1276141"/>
          <a:ext cx="11525459" cy="5054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643" y="1276141"/>
                        <a:ext cx="11525459" cy="5054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EF4F42AA-D264-A6BE-BB5F-E557C5FBCD5D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7: </a:t>
            </a:r>
            <a:r>
              <a:rPr lang="cs-CZ" dirty="0">
                <a:solidFill>
                  <a:schemeClr val="tx1"/>
                </a:solidFill>
              </a:rPr>
              <a:t>Dokumentace NS je hotova a lze přistoupit k realizaci</a:t>
            </a:r>
          </a:p>
        </p:txBody>
      </p:sp>
    </p:spTree>
    <p:extLst>
      <p:ext uri="{BB962C8B-B14F-4D97-AF65-F5344CB8AC3E}">
        <p14:creationId xmlns:p14="http://schemas.microsoft.com/office/powerpoint/2010/main" val="1502610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48E6F-2649-7770-2A49-F09AD7C6B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54D3233-619C-A3B7-D05A-6BE9D590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4D1BCAB1-69AA-5614-12A1-3B05295D7C5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B31516C3-0F32-F5FF-8423-0F1819077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5F9EA8A3-892E-58E5-711B-8B3B6ED18D16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BB2C5975-E860-0335-B265-C27B6911687A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492F7109-A01B-5D98-B614-1814A8DFB5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8082145"/>
              </p:ext>
            </p:extLst>
          </p:nvPr>
        </p:nvGraphicFramePr>
        <p:xfrm>
          <a:off x="341643" y="1245996"/>
          <a:ext cx="11505363" cy="5084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643" y="1245996"/>
                        <a:ext cx="11505363" cy="50844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4CA2FAFB-3351-14F6-DA7E-7BA03DA69578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8: </a:t>
            </a:r>
            <a:r>
              <a:rPr lang="cs-CZ" dirty="0">
                <a:solidFill>
                  <a:schemeClr val="tx1"/>
                </a:solidFill>
              </a:rPr>
              <a:t>NS má svůj Obsah a Informační tabule, na kterých je prezentován a ty jsou instalovány na trase NS. První je (asi) vytvořit obsah, který se vytiskne a dá na informační tabule.</a:t>
            </a:r>
          </a:p>
        </p:txBody>
      </p:sp>
    </p:spTree>
    <p:extLst>
      <p:ext uri="{BB962C8B-B14F-4D97-AF65-F5344CB8AC3E}">
        <p14:creationId xmlns:p14="http://schemas.microsoft.com/office/powerpoint/2010/main" val="2518660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FB0B91-EDC2-343C-2370-06352BB05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3506CA-2114-5F07-8A5F-5193B76BB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DBD7F33A-0CB3-D425-0B2F-CF893A119C4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60643C6A-AD0E-0F3D-A245-E99BE5965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3EB54911-6265-AE59-BB01-F2A7029ABAF9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2353D76-39FD-3EF5-7A0C-5FAD9A77618E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4F36EBF7-4B69-C121-E91C-F488CD66AD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38762"/>
              </p:ext>
            </p:extLst>
          </p:nvPr>
        </p:nvGraphicFramePr>
        <p:xfrm>
          <a:off x="321547" y="1276141"/>
          <a:ext cx="11505363" cy="5044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1547" y="1276141"/>
                        <a:ext cx="11505363" cy="5044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B332D06C-31D4-6B7E-D6C2-692C8197DE10}"/>
              </a:ext>
            </a:extLst>
          </p:cNvPr>
          <p:cNvSpPr/>
          <p:nvPr/>
        </p:nvSpPr>
        <p:spPr>
          <a:xfrm>
            <a:off x="7686988" y="5466303"/>
            <a:ext cx="4183465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9: </a:t>
            </a:r>
            <a:r>
              <a:rPr lang="cs-CZ" dirty="0">
                <a:solidFill>
                  <a:schemeClr val="tx1"/>
                </a:solidFill>
              </a:rPr>
              <a:t>Je možné vyrobit fyzické informační tabule s natištěnými texty</a:t>
            </a:r>
          </a:p>
        </p:txBody>
      </p:sp>
    </p:spTree>
    <p:extLst>
      <p:ext uri="{BB962C8B-B14F-4D97-AF65-F5344CB8AC3E}">
        <p14:creationId xmlns:p14="http://schemas.microsoft.com/office/powerpoint/2010/main" val="1612805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3FDA5C-75B0-D8ED-0056-5F5346A9D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1FF2563-784A-64D9-81AF-A8A4A9931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511933B0-8614-F075-DA3F-4F0D6EC4408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9D15E850-A787-07AE-4CC2-39BC50DB8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195D94FC-6581-2144-BBFE-A02881054FB5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4569721E-7221-2329-45AF-4973E5433DED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CDC01FC8-08CE-72E7-E9D0-FEE1D3DE44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030775"/>
              </p:ext>
            </p:extLst>
          </p:nvPr>
        </p:nvGraphicFramePr>
        <p:xfrm>
          <a:off x="321547" y="1256044"/>
          <a:ext cx="11548906" cy="5004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1547" y="1256044"/>
                        <a:ext cx="11548906" cy="5004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E1F0A134-6B6C-B296-D78C-BA7E55108A0C}"/>
              </a:ext>
            </a:extLst>
          </p:cNvPr>
          <p:cNvSpPr/>
          <p:nvPr/>
        </p:nvSpPr>
        <p:spPr>
          <a:xfrm>
            <a:off x="7686988" y="5466303"/>
            <a:ext cx="4183465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10: </a:t>
            </a:r>
            <a:r>
              <a:rPr lang="cs-CZ" dirty="0">
                <a:solidFill>
                  <a:schemeClr val="tx1"/>
                </a:solidFill>
              </a:rPr>
              <a:t>Informační tabule je možné instalovat na místa na trase NS</a:t>
            </a:r>
          </a:p>
        </p:txBody>
      </p:sp>
    </p:spTree>
    <p:extLst>
      <p:ext uri="{BB962C8B-B14F-4D97-AF65-F5344CB8AC3E}">
        <p14:creationId xmlns:p14="http://schemas.microsoft.com/office/powerpoint/2010/main" val="2285014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92DC1E-AE96-A2FA-76DF-9F755E042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A5D47FD-5BD7-562F-B757-2C648D800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906482B-C81A-B542-7AA9-C4CCE676EEB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222DF37F-B477-3750-DCB8-7C232B7AF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C85C4A62-9B50-821F-AE01-F05695073009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7A41CEE4-3534-328E-0984-4152FA730633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CF385842-CDF8-07EC-E37C-70CA1BD35A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9109433"/>
              </p:ext>
            </p:extLst>
          </p:nvPr>
        </p:nvGraphicFramePr>
        <p:xfrm>
          <a:off x="331595" y="1276141"/>
          <a:ext cx="11538857" cy="4983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1595" y="1276141"/>
                        <a:ext cx="11538857" cy="4983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F396BF08-CAF6-243A-E1C4-5A0E4DFB5032}"/>
              </a:ext>
            </a:extLst>
          </p:cNvPr>
          <p:cNvSpPr/>
          <p:nvPr/>
        </p:nvSpPr>
        <p:spPr>
          <a:xfrm>
            <a:off x="7686988" y="5466303"/>
            <a:ext cx="4183465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11: </a:t>
            </a:r>
            <a:r>
              <a:rPr lang="cs-CZ" dirty="0">
                <a:solidFill>
                  <a:schemeClr val="tx1"/>
                </a:solidFill>
              </a:rPr>
              <a:t>NS je třeba propagovat – zaplatit si nějaký marketing</a:t>
            </a:r>
          </a:p>
        </p:txBody>
      </p:sp>
    </p:spTree>
    <p:extLst>
      <p:ext uri="{BB962C8B-B14F-4D97-AF65-F5344CB8AC3E}">
        <p14:creationId xmlns:p14="http://schemas.microsoft.com/office/powerpoint/2010/main" val="4200819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6DCAA4-1536-DC87-9786-3EF6F89FD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90C4D7F-F76F-3F46-A004-5DCA8A9DC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88FAE4A0-253B-8E1B-E24A-930FBE52629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E7F4DDF8-F9D1-CBF7-69D7-556ECBDDC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9BCD7559-C6C7-2FB5-2F5C-57702C44CED2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78E8F676-4F32-C4A0-D5C0-E95F81A5E317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B86D7C78-1995-81D7-83FB-5BC8DEF1AF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712168"/>
              </p:ext>
            </p:extLst>
          </p:nvPr>
        </p:nvGraphicFramePr>
        <p:xfrm>
          <a:off x="311499" y="1266092"/>
          <a:ext cx="11558954" cy="5064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1499" y="1266092"/>
                        <a:ext cx="11558954" cy="5064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088F6559-8161-2E7D-8722-E981944FBEB7}"/>
              </a:ext>
            </a:extLst>
          </p:cNvPr>
          <p:cNvSpPr/>
          <p:nvPr/>
        </p:nvSpPr>
        <p:spPr>
          <a:xfrm>
            <a:off x="7686988" y="5466303"/>
            <a:ext cx="4183465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12: </a:t>
            </a:r>
            <a:r>
              <a:rPr lang="cs-CZ" dirty="0">
                <a:solidFill>
                  <a:schemeClr val="tx1"/>
                </a:solidFill>
              </a:rPr>
              <a:t>NS je třeba udržovat, protože existuje: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„zub času“, vandalové, aktualizace</a:t>
            </a:r>
          </a:p>
        </p:txBody>
      </p:sp>
    </p:spTree>
    <p:extLst>
      <p:ext uri="{BB962C8B-B14F-4D97-AF65-F5344CB8AC3E}">
        <p14:creationId xmlns:p14="http://schemas.microsoft.com/office/powerpoint/2010/main" val="1997565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58CCA6-841E-0EEF-1A85-B1F775DC7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8E2C321-72D6-99F6-85BF-82BECEBAF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51099956-1C62-4E5C-0E5A-92A0D53EDD6E}"/>
              </a:ext>
            </a:extLst>
          </p:cNvPr>
          <p:cNvGrpSpPr/>
          <p:nvPr/>
        </p:nvGrpSpPr>
        <p:grpSpPr>
          <a:xfrm>
            <a:off x="0" y="-65314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EF184FD6-CC0C-0400-1815-0EB48739C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17D573E1-1652-CF0A-738D-B426A33D2B4B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7F535464-0973-184E-80E5-B389664AB0AB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F6113A9E-E947-5B75-B0D2-732733FFAD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053255"/>
              </p:ext>
            </p:extLst>
          </p:nvPr>
        </p:nvGraphicFramePr>
        <p:xfrm>
          <a:off x="311499" y="1276141"/>
          <a:ext cx="11558954" cy="5054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1499" y="1276141"/>
                        <a:ext cx="11558954" cy="5054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7A0D7DCC-7C0C-DE57-2C7C-855DB6A97644}"/>
              </a:ext>
            </a:extLst>
          </p:cNvPr>
          <p:cNvSpPr/>
          <p:nvPr/>
        </p:nvSpPr>
        <p:spPr>
          <a:xfrm>
            <a:off x="321548" y="5466303"/>
            <a:ext cx="11548906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13: </a:t>
            </a:r>
            <a:r>
              <a:rPr lang="cs-CZ" dirty="0">
                <a:solidFill>
                  <a:schemeClr val="tx1"/>
                </a:solidFill>
              </a:rPr>
              <a:t>Hotovo. Trvalo to 12 procesních kroků a celý proces běžel „hladce“. Tedy za předpokladu, že nebylo třeba nic doplňovat, vracet, na nic čekat, atd.</a:t>
            </a:r>
          </a:p>
        </p:txBody>
      </p:sp>
    </p:spTree>
    <p:extLst>
      <p:ext uri="{BB962C8B-B14F-4D97-AF65-F5344CB8AC3E}">
        <p14:creationId xmlns:p14="http://schemas.microsoft.com/office/powerpoint/2010/main" val="29451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1F9E15-E134-9644-A6DD-A2FAC113E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041400D-58C5-DC3A-F05B-03386785B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6E652BDE-116A-4EF9-9758-A244DBEDED4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627BE128-4CC8-824C-67F6-2EDC42843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465CBC52-7FFC-BE02-4B34-02E08DCE36F2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EB1AA3D0-0476-F52E-DFA4-676182C07A0E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DVNS</a:t>
            </a:r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4BB23FE0-B58A-228A-AFF9-3EA8EDCDF6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3158094"/>
              </p:ext>
            </p:extLst>
          </p:nvPr>
        </p:nvGraphicFramePr>
        <p:xfrm>
          <a:off x="331595" y="1266093"/>
          <a:ext cx="11515411" cy="5054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1595" y="1266093"/>
                        <a:ext cx="11515411" cy="5054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5B4634BA-FE3C-43B6-EB3C-D5B8184CF9E1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1: </a:t>
            </a:r>
            <a:r>
              <a:rPr lang="cs-CZ" dirty="0">
                <a:solidFill>
                  <a:schemeClr val="tx1"/>
                </a:solidFill>
              </a:rPr>
              <a:t>Rozhodnutí investora postavit DVNS v atraktivním prostředí, jako CHKO, NP, památkové chráněná oblast</a:t>
            </a:r>
          </a:p>
        </p:txBody>
      </p:sp>
    </p:spTree>
    <p:extLst>
      <p:ext uri="{BB962C8B-B14F-4D97-AF65-F5344CB8AC3E}">
        <p14:creationId xmlns:p14="http://schemas.microsoft.com/office/powerpoint/2010/main" val="3308359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263FF-85F0-FD18-A4E0-96F974ACF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9CBB920-2E1F-EB71-AF4B-21E1F6362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AAD9095C-AE1C-93D0-2E49-3F778C202CD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3AF0CC6D-2886-C6CE-ABBE-CE04A044B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ECD541A6-0678-C232-EDC0-FE4A40B83DF8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AB453CE6-2BE3-2EA2-8295-9C69F960DE7A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DVNS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AB27C673-B523-66E8-281B-9A29785623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477834"/>
              </p:ext>
            </p:extLst>
          </p:nvPr>
        </p:nvGraphicFramePr>
        <p:xfrm>
          <a:off x="331595" y="1256044"/>
          <a:ext cx="11525459" cy="5074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1595" y="1256044"/>
                        <a:ext cx="11525459" cy="50744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BC5AFE09-2BEA-4DF8-7418-A51CED7FF561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2: </a:t>
            </a:r>
            <a:r>
              <a:rPr lang="cs-CZ" dirty="0">
                <a:solidFill>
                  <a:schemeClr val="tx1"/>
                </a:solidFill>
              </a:rPr>
              <a:t>Zadání dodavateli DVNS, nejlépe podle vlastních podkladů</a:t>
            </a:r>
          </a:p>
        </p:txBody>
      </p:sp>
    </p:spTree>
    <p:extLst>
      <p:ext uri="{BB962C8B-B14F-4D97-AF65-F5344CB8AC3E}">
        <p14:creationId xmlns:p14="http://schemas.microsoft.com/office/powerpoint/2010/main" val="128131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CE23D3-52D7-E68F-4CD2-0DFB7993E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53FE9D0-8FCA-6E2B-4AC5-5C8E204E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27478177-EB18-3448-D54D-A041AE222D6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E42340B9-7584-65E4-7EE8-2711B7812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78F0A5ED-5B1B-977C-1675-BA2E8BBD931E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ED48355B-E7BE-AF3B-0DD4-2E50803D1767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FFBD37E-F675-1059-4848-217A4E4A03C8}"/>
              </a:ext>
            </a:extLst>
          </p:cNvPr>
          <p:cNvSpPr txBox="1"/>
          <p:nvPr/>
        </p:nvSpPr>
        <p:spPr>
          <a:xfrm>
            <a:off x="733530" y="1205802"/>
            <a:ext cx="105206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Digitální dvojče je dynamický procesní model reálných činností a stavů.</a:t>
            </a:r>
          </a:p>
          <a:p>
            <a:endParaRPr lang="cs-CZ" dirty="0"/>
          </a:p>
          <a:p>
            <a:r>
              <a:rPr lang="cs-CZ" dirty="0"/>
              <a:t>Obsahuje:</a:t>
            </a:r>
          </a:p>
          <a:p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Systémy</a:t>
            </a:r>
            <a:r>
              <a:rPr lang="cs-CZ" dirty="0"/>
              <a:t> – tedy „černé krabičky“, které se nějak chovají. To chování je popsáno dvěma základními vlastnostmi: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b="1" dirty="0"/>
              <a:t>Podmíněnými vlastnostmi </a:t>
            </a:r>
            <a:r>
              <a:rPr lang="cs-CZ" dirty="0"/>
              <a:t>– tedy tím, co systém udělá s daty, která do něj přijdou. A protože data se od sebe liší, tak se liší i chování systému podle dat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cs-CZ" b="1" dirty="0"/>
              <a:t>Nepodmíněnými vlastnostmi </a:t>
            </a:r>
            <a:r>
              <a:rPr lang="cs-CZ" dirty="0"/>
              <a:t>– tedy tím, jak systém data zpracovává. Jak je rychlý, jak řadí data na vstupy do fronty, jak je </a:t>
            </a:r>
            <a:r>
              <a:rPr lang="cs-CZ" dirty="0" err="1"/>
              <a:t>prioritizuje</a:t>
            </a:r>
            <a:r>
              <a:rPr lang="cs-CZ" dirty="0"/>
              <a:t>, atd.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Data</a:t>
            </a:r>
            <a:r>
              <a:rPr lang="cs-CZ" dirty="0"/>
              <a:t> – tedy informace, které v nějakém Systému vzniknou a do nějakého systému se pošlou. Při průchodem dat systém se data obvykle mění.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Vizualizaci </a:t>
            </a:r>
            <a:r>
              <a:rPr lang="cs-CZ" dirty="0"/>
              <a:t>– je to způsob, jak můžeme sledovat tok Dat přes jednotlivé Systémy. V každém Systému se Data mohou změnit, mohou se zdržet, ale pořád </a:t>
            </a:r>
            <a:r>
              <a:rPr lang="cs-CZ" dirty="0" err="1"/>
              <a:t>tvpří</a:t>
            </a:r>
            <a:r>
              <a:rPr lang="cs-CZ" dirty="0"/>
              <a:t> jeden Datový soubor, který má v sobě historii toho, co se s ním dělo.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Dohled</a:t>
            </a:r>
            <a:r>
              <a:rPr lang="cs-CZ" dirty="0"/>
              <a:t> – o všech akcích, které se s Data v jednotlivých Systémech provádějí se vede záznam. Říká se mu </a:t>
            </a:r>
            <a:r>
              <a:rPr lang="cs-CZ" dirty="0" err="1"/>
              <a:t>LogFile</a:t>
            </a:r>
            <a:r>
              <a:rPr lang="cs-CZ" dirty="0"/>
              <a:t>. Je to v podstatě deník, ve kterém se dají všechny pohyby a změny dat dohledat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4789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3A466-84BF-E527-A70D-CAA47D561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1C4A71-A94C-AF5E-E8A0-DC686F8DB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3F9955F3-2095-206C-9BE6-5391964F24B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2DA379EE-A785-BE03-E103-5EC85EA4C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8742642A-16DB-3308-3D7E-BDDFF0998F42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BC14459-9E68-88B2-0D1F-85668971C436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DVNS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78230170-E4AD-420A-CA77-1A51FFB19B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097207"/>
              </p:ext>
            </p:extLst>
          </p:nvPr>
        </p:nvGraphicFramePr>
        <p:xfrm>
          <a:off x="331596" y="1276141"/>
          <a:ext cx="11505362" cy="5074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1596" y="1276141"/>
                        <a:ext cx="11505362" cy="50744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E0B2348B-4D2E-8ED2-9627-8D39C7AAB44A}"/>
              </a:ext>
            </a:extLst>
          </p:cNvPr>
          <p:cNvSpPr/>
          <p:nvPr/>
        </p:nvSpPr>
        <p:spPr>
          <a:xfrm>
            <a:off x="7636746" y="5466303"/>
            <a:ext cx="4200212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3: </a:t>
            </a:r>
            <a:r>
              <a:rPr lang="cs-CZ" dirty="0">
                <a:solidFill>
                  <a:schemeClr val="tx1"/>
                </a:solidFill>
              </a:rPr>
              <a:t>Je třeba provést marketing a prodat také reklamní sloty v DVNS</a:t>
            </a:r>
          </a:p>
        </p:txBody>
      </p:sp>
    </p:spTree>
    <p:extLst>
      <p:ext uri="{BB962C8B-B14F-4D97-AF65-F5344CB8AC3E}">
        <p14:creationId xmlns:p14="http://schemas.microsoft.com/office/powerpoint/2010/main" val="931618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997B1A-EFAD-4157-2A7B-E359870A9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C9A2FF3-CF86-50F5-8127-79A5A6E12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F5D06ED-EF44-87E7-4D30-A4048F0541D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777079FE-8B47-899F-EA11-91BA202A4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03F148D1-4917-54A5-1781-B16A1B00AF70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210853AD-7155-DCF1-0FD1-B8F652FEE2BD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DVNS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DCE71255-18D2-E15F-7445-6662A9AD8B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039907"/>
              </p:ext>
            </p:extLst>
          </p:nvPr>
        </p:nvGraphicFramePr>
        <p:xfrm>
          <a:off x="341644" y="1245996"/>
          <a:ext cx="11495314" cy="510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707431" imgH="9191488" progId="Excel.SheetMacroEnabled.12">
                  <p:link updateAutomatic="1"/>
                </p:oleObj>
              </mc:Choice>
              <mc:Fallback>
                <p:oleObj name="Macro-Enabled Worksheet" r:id="rId3" imgW="217074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644" y="1245996"/>
                        <a:ext cx="11495314" cy="5104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650D6CA1-5D26-6594-56B7-F5E7BBD7F85B}"/>
              </a:ext>
            </a:extLst>
          </p:cNvPr>
          <p:cNvSpPr/>
          <p:nvPr/>
        </p:nvSpPr>
        <p:spPr>
          <a:xfrm>
            <a:off x="7636746" y="5466303"/>
            <a:ext cx="4200212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4: </a:t>
            </a:r>
            <a:r>
              <a:rPr lang="cs-CZ" dirty="0">
                <a:solidFill>
                  <a:schemeClr val="tx1"/>
                </a:solidFill>
              </a:rPr>
              <a:t>Dokončení DVNS a její provoz. Pro provoz postačí SW kontrola a případně i aktualizace</a:t>
            </a:r>
          </a:p>
        </p:txBody>
      </p:sp>
    </p:spTree>
    <p:extLst>
      <p:ext uri="{BB962C8B-B14F-4D97-AF65-F5344CB8AC3E}">
        <p14:creationId xmlns:p14="http://schemas.microsoft.com/office/powerpoint/2010/main" val="1111508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47E170-2534-F8DD-E772-B15CE3C09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ED83D2B-3051-0F75-C66E-6883B6F7D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BB1CCCC4-DADF-6934-BF99-751FC4009D2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627061A4-E7F7-469D-13B5-3D39D703E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D4BF90BC-9050-7F29-7204-C489AC24BBDE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80F1F0EB-0B41-7017-EB7F-3A0648719D77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DVNS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941ED2ED-6093-567D-5072-5CEA48F298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637639"/>
              </p:ext>
            </p:extLst>
          </p:nvPr>
        </p:nvGraphicFramePr>
        <p:xfrm>
          <a:off x="331596" y="1256044"/>
          <a:ext cx="11505362" cy="5074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1596" y="1256044"/>
                        <a:ext cx="11505362" cy="50744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83A1106B-2DBE-DECE-4204-334EA5864F97}"/>
              </a:ext>
            </a:extLst>
          </p:cNvPr>
          <p:cNvSpPr/>
          <p:nvPr/>
        </p:nvSpPr>
        <p:spPr>
          <a:xfrm>
            <a:off x="355042" y="5466303"/>
            <a:ext cx="11481916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5: </a:t>
            </a:r>
            <a:r>
              <a:rPr lang="cs-CZ" dirty="0">
                <a:solidFill>
                  <a:schemeClr val="tx1"/>
                </a:solidFill>
              </a:rPr>
              <a:t>Hotovo. Trvalo to 4 procesní kroky a nebylo nic, co by to mohlo zdržet. 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Jen dva fyzikální jevy: dostupnost GPS a mobilní sítě.</a:t>
            </a:r>
          </a:p>
        </p:txBody>
      </p:sp>
    </p:spTree>
    <p:extLst>
      <p:ext uri="{BB962C8B-B14F-4D97-AF65-F5344CB8AC3E}">
        <p14:creationId xmlns:p14="http://schemas.microsoft.com/office/powerpoint/2010/main" val="1890044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723FE2-7F64-83AD-C68B-8D1A57522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4C3124-19B1-B48D-506C-FF19673DD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52BC4C9E-36F4-9698-82CF-BB0BF60B6A8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62156288-5BE5-B378-7790-E53C205DB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4704A4A0-6BBD-41FB-2B44-9E31AFEF42DF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B040173E-BA9A-9B29-2C2C-1C9A3F0D8863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269720-0D4A-EFC3-D77D-7FE65D753EAF}"/>
              </a:ext>
            </a:extLst>
          </p:cNvPr>
          <p:cNvSpPr txBox="1"/>
          <p:nvPr/>
        </p:nvSpPr>
        <p:spPr>
          <a:xfrm>
            <a:off x="1316335" y="2900031"/>
            <a:ext cx="9224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Vám za pozornost</a:t>
            </a:r>
          </a:p>
        </p:txBody>
      </p:sp>
    </p:spTree>
    <p:extLst>
      <p:ext uri="{BB962C8B-B14F-4D97-AF65-F5344CB8AC3E}">
        <p14:creationId xmlns:p14="http://schemas.microsoft.com/office/powerpoint/2010/main" val="3922413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2A850A-B044-F772-B97A-2F8B1D8A5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087B10E-3ED7-C94D-E69C-2E3800B8F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7C68C984-C214-49FF-0F6D-CCBDDC61DA1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25F700AD-5273-4D82-B72F-A412D4E94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BD7488AA-0FF4-E5B6-2015-2230A67213DC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1B1752AF-9722-8833-05B1-F70116879B25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Příklad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2A2861B-A1C8-228A-287F-411F89B3434A}"/>
              </a:ext>
            </a:extLst>
          </p:cNvPr>
          <p:cNvSpPr txBox="1"/>
          <p:nvPr/>
        </p:nvSpPr>
        <p:spPr>
          <a:xfrm>
            <a:off x="733530" y="1205802"/>
            <a:ext cx="105206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Digitální dvojče si můžeme představit na příkladu.</a:t>
            </a:r>
          </a:p>
          <a:p>
            <a:endParaRPr lang="cs-CZ" dirty="0"/>
          </a:p>
          <a:p>
            <a:r>
              <a:rPr lang="cs-CZ" b="1" dirty="0"/>
              <a:t>Žádost o povolení stavby.</a:t>
            </a:r>
          </a:p>
          <a:p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Systémy – </a:t>
            </a:r>
            <a:r>
              <a:rPr lang="cs-CZ" dirty="0"/>
              <a:t>jsou to všechny úřady, instituce, dotčené orgány, ale i sousedé atd. Každý z nich se v nějakém okamžiku musí k této žádosti vyjádřit a dát stanovisko. Jenže to není stále ta stejná žádost, protože např. Stavební úřad bude k té žádosti mít i vyjádření  např. požárníků a případně dalších subjektů.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cs-CZ" dirty="0"/>
              <a:t>Systém změní Data ze svého vstupu na Data na výstupu a řekne, kam s nimi dál (do jakého Systému). Toto provádí na základě obsahu Dat (Vaší žádosti).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cs-CZ" dirty="0"/>
              <a:t>Systém ale má i nepodmíněné vlastnosti, jako je Kapacita, způsob řazení Dat na vstupu, ale může mít i pravděpodobnostní vlastnost, tedy že udělá chybu.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Data</a:t>
            </a:r>
            <a:r>
              <a:rPr lang="cs-CZ" dirty="0"/>
              <a:t> – to je Vaše žádost, ke které se v každém Systému (úřadu, orgánu) připojí jejich stanovisko. Může být pozitivní, negativní nebo vráceno k doplnění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cs-CZ" dirty="0"/>
              <a:t>Data mohou mít také vlastnosti, nejen obsah. Vlastností je např. Pracnost zpracování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Vizualizace</a:t>
            </a:r>
            <a:r>
              <a:rPr lang="cs-CZ" dirty="0"/>
              <a:t> – to už záleží na tvůrci digitálního dvojčete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 err="1"/>
              <a:t>LogFile</a:t>
            </a:r>
            <a:r>
              <a:rPr lang="cs-CZ" dirty="0"/>
              <a:t> – představme si deník (v účetnictví), kde můžeme filtrovat a dělat různé pohledy a sestavy. Např. filtr podle ID žádosti ukáže historii právě té jedné.</a:t>
            </a:r>
          </a:p>
        </p:txBody>
      </p:sp>
    </p:spTree>
    <p:extLst>
      <p:ext uri="{BB962C8B-B14F-4D97-AF65-F5344CB8AC3E}">
        <p14:creationId xmlns:p14="http://schemas.microsoft.com/office/powerpoint/2010/main" val="314724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1740F-E009-6994-3F72-A7F8806E4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A2650A6-346F-E3F0-D43D-15184561B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993B4419-7E59-39F9-22F9-DE8C8419B2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DFB856B7-493F-6A43-C7E7-53109D036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7F80109F-B224-AC36-7601-E2BFC5F3E966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439F67A-A05D-9DB5-6D28-759351D2E1F2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Příklad - pokračování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05DBDE1-E861-FF8D-7177-FA42C0A5F978}"/>
              </a:ext>
            </a:extLst>
          </p:cNvPr>
          <p:cNvSpPr txBox="1"/>
          <p:nvPr/>
        </p:nvSpPr>
        <p:spPr>
          <a:xfrm>
            <a:off x="733530" y="1205802"/>
            <a:ext cx="105206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/>
              <a:t>Digitální dvojče si můžeme spustit </a:t>
            </a:r>
            <a:r>
              <a:rPr lang="cs-CZ" dirty="0"/>
              <a:t>– např. pomocí Makra v MS Excelu.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Můžeme použít místo času kroky. Při každém kroku tohle Makro projde všechny systémy, vezme Data na vstupu, nechá je daným Systémem zpracovat a dá je na výstup. A když je to hotovo, tak data z výstupů přenese (podle vlastností každých Dat) na vstupy dalších Systémů.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A nejednou před sebou vidíme (v rámci Vizualizace) jak Data (třeba ta žádost) běží přes jednotlivé Systémy. Je to jako v reálném životě.</a:t>
            </a:r>
          </a:p>
          <a:p>
            <a:pPr algn="just"/>
            <a:endParaRPr lang="cs-CZ" dirty="0"/>
          </a:p>
          <a:p>
            <a:pPr algn="just"/>
            <a:r>
              <a:rPr lang="cs-CZ" b="1" dirty="0"/>
              <a:t>Jenže my můžeme měnit ještě některé parametry: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Počet žádostí (různých), které do Digitálního dvojčete pouštíme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Kapacitu jednotlivých Systémů (třeba danou počtem pracovníků, dovolenou, atd.)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Pravděpodobnost chyby, atd.</a:t>
            </a:r>
          </a:p>
          <a:p>
            <a:pPr algn="just"/>
            <a:endParaRPr lang="cs-CZ" dirty="0"/>
          </a:p>
          <a:p>
            <a:pPr algn="just"/>
            <a:r>
              <a:rPr lang="cs-CZ" b="1" dirty="0"/>
              <a:t>Pracnost</a:t>
            </a:r>
            <a:r>
              <a:rPr lang="cs-CZ" dirty="0"/>
              <a:t> zpracování žádosti v jednotlivých systémech asi bude nějak definovaná a nebude se asi měnit, stejně jako </a:t>
            </a:r>
            <a:r>
              <a:rPr lang="cs-CZ" b="1" dirty="0"/>
              <a:t>řazení do front </a:t>
            </a:r>
            <a:r>
              <a:rPr lang="cs-CZ" dirty="0"/>
              <a:t>na vstupu jednotlivých Systémů.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Co krok, to změna stavu v reálném životě. Možná by šlo kroku přiřadit i reálný čas, jen pro účely vizualizace zrychlený. A změnami parametrů můžeme sledovat, co se děje, kde je úzké místo.</a:t>
            </a:r>
          </a:p>
        </p:txBody>
      </p:sp>
    </p:spTree>
    <p:extLst>
      <p:ext uri="{BB962C8B-B14F-4D97-AF65-F5344CB8AC3E}">
        <p14:creationId xmlns:p14="http://schemas.microsoft.com/office/powerpoint/2010/main" val="502629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6A4318-F5CE-31E6-5C38-6C5B2880B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9A70C9B-E14F-3E2C-9D75-8A432E488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29B6C496-ABB0-7062-2647-E27FAC7F111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BB205BB1-D77C-AE32-41CC-8708788DA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19B691F4-5FF6-7D0B-E63F-317215A3C022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2A042EB0-7FF4-DE88-47A7-41198707838D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8D46E505-3B63-F146-47F3-149308EB6D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735088"/>
              </p:ext>
            </p:extLst>
          </p:nvPr>
        </p:nvGraphicFramePr>
        <p:xfrm>
          <a:off x="352425" y="1276350"/>
          <a:ext cx="11495088" cy="503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2425" y="1276350"/>
                        <a:ext cx="11495088" cy="503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72D606D3-78FE-9C80-5527-62BB650B7214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1: </a:t>
            </a:r>
            <a:r>
              <a:rPr lang="cs-CZ" dirty="0">
                <a:solidFill>
                  <a:schemeClr val="tx1"/>
                </a:solidFill>
              </a:rPr>
              <a:t>Záměr investora postavit klasickou NS v atraktivním prostředí, jako CHKO, NP, památkové chráněná oblast</a:t>
            </a:r>
          </a:p>
        </p:txBody>
      </p:sp>
    </p:spTree>
    <p:extLst>
      <p:ext uri="{BB962C8B-B14F-4D97-AF65-F5344CB8AC3E}">
        <p14:creationId xmlns:p14="http://schemas.microsoft.com/office/powerpoint/2010/main" val="157914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CC6F78-19E2-0604-9B3D-BAE176019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EA44031-EEE9-9334-BB04-CC42B4049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758E5A0D-0EC5-15FE-9700-F74C47812D1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FCCA5310-16CB-B056-00AD-35CBBD998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E8D18304-5587-6A10-08BD-C99A710F492F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8B598C3F-C8FE-836C-6568-76D7C1A603D1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198469FF-10DE-2B46-7BBD-86FF1FD6BA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643" y="1256044"/>
          <a:ext cx="11525459" cy="5044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AC0A6A7D-5DEA-4C6C-C12D-4A0F23D3EB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643" y="1256044"/>
                        <a:ext cx="11525459" cy="50442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9E74CC73-0B06-8652-1091-0810A29F4AB0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2: </a:t>
            </a:r>
            <a:r>
              <a:rPr lang="cs-CZ" dirty="0">
                <a:solidFill>
                  <a:schemeClr val="tx1"/>
                </a:solidFill>
              </a:rPr>
              <a:t>Záměr je na Stavebním úřadu k obeslání na dotčené orgány a instituce</a:t>
            </a:r>
          </a:p>
        </p:txBody>
      </p:sp>
    </p:spTree>
    <p:extLst>
      <p:ext uri="{BB962C8B-B14F-4D97-AF65-F5344CB8AC3E}">
        <p14:creationId xmlns:p14="http://schemas.microsoft.com/office/powerpoint/2010/main" val="601887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375143-4141-9A2B-DCDD-9CF75B749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97C917E-1915-DD6F-1D1C-03C6279A3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3AEE460C-0F9F-D4FF-BF9E-ADAFBDFA41F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73941AC8-B2AD-9A8B-64F0-50A514EEF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6D5AF8F1-8973-BE9E-4AD3-BDA5CF95FF3C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AB6DB8CC-E28B-2B68-A259-D782C9B5C183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86CE22B2-6A6F-C263-3B61-92F7B438A0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88829"/>
              </p:ext>
            </p:extLst>
          </p:nvPr>
        </p:nvGraphicFramePr>
        <p:xfrm>
          <a:off x="341313" y="1266825"/>
          <a:ext cx="11525250" cy="504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313" y="1266825"/>
                        <a:ext cx="11525250" cy="5043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547F644D-C0CE-9FD4-A281-5B1EE9B4EE70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3: </a:t>
            </a:r>
            <a:r>
              <a:rPr lang="cs-CZ" dirty="0">
                <a:solidFill>
                  <a:schemeClr val="tx1"/>
                </a:solidFill>
              </a:rPr>
              <a:t>Obeslané instituce se k záměru vyjádřily. Předpokládejme, že jejich vyjádření je pozitivní</a:t>
            </a:r>
          </a:p>
        </p:txBody>
      </p:sp>
    </p:spTree>
    <p:extLst>
      <p:ext uri="{BB962C8B-B14F-4D97-AF65-F5344CB8AC3E}">
        <p14:creationId xmlns:p14="http://schemas.microsoft.com/office/powerpoint/2010/main" val="1304148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E09EC-CBC7-01B7-262B-D8E68C2B2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4AA1407-F49B-81C2-E1F6-AFEA75EDF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9F66C959-93D2-66FC-BE7F-F2BEDC7D6EF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31C71F1D-4E79-EEC9-1B79-AF2C3EF37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7EDA98D2-F411-6714-C5AE-8049EC00112E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23539CB7-5E60-F57D-92A5-F8533E8C9446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FC271924-A6DB-1F17-9973-79CA925517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012827"/>
              </p:ext>
            </p:extLst>
          </p:nvPr>
        </p:nvGraphicFramePr>
        <p:xfrm>
          <a:off x="341313" y="1246188"/>
          <a:ext cx="11515725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313" y="1246188"/>
                        <a:ext cx="11515725" cy="5073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363FB35F-F7F8-40B0-3EAC-DEA5877B38DC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4: </a:t>
            </a:r>
            <a:r>
              <a:rPr lang="cs-CZ" dirty="0">
                <a:solidFill>
                  <a:schemeClr val="tx1"/>
                </a:solidFill>
              </a:rPr>
              <a:t>Vyjádření se vrátila na Stavební úřad a ten může odsouhlasit záměr. Stavební povolení nebude potřeba, ale bude třeba předložit dokumentaci a vyřešit majetkoprávní vztahy.</a:t>
            </a:r>
          </a:p>
        </p:txBody>
      </p:sp>
    </p:spTree>
    <p:extLst>
      <p:ext uri="{BB962C8B-B14F-4D97-AF65-F5344CB8AC3E}">
        <p14:creationId xmlns:p14="http://schemas.microsoft.com/office/powerpoint/2010/main" val="452804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271E12-BC2C-0DFF-BA21-C9A07851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36A991A-CECF-7C37-0CED-62A7647B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30FED494-634E-8D47-FAD9-6FC55D4F5B4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1" descr="Abstraktní zobrazení síťového spojení na bílém pozadí">
              <a:extLst>
                <a:ext uri="{FF2B5EF4-FFF2-40B4-BE49-F238E27FC236}">
                  <a16:creationId xmlns:a16="http://schemas.microsoft.com/office/drawing/2014/main" id="{4CDE4C51-24E4-D0B3-FC86-F6169FE90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5998" b="-2"/>
            <a:stretch>
              <a:fillRect/>
            </a:stretch>
          </p:blipFill>
          <p:spPr>
            <a:xfrm>
              <a:off x="20" y="1"/>
              <a:ext cx="12191980" cy="685799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A5C6CAD0-338B-A4FD-A328-D52F5DA8015E}"/>
                </a:ext>
              </a:extLst>
            </p:cNvPr>
            <p:cNvSpPr/>
            <p:nvPr/>
          </p:nvSpPr>
          <p:spPr>
            <a:xfrm>
              <a:off x="0" y="0"/>
              <a:ext cx="12191980" cy="685800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4BA6240C-BE1F-F993-A07C-D346DA816859}"/>
              </a:ext>
            </a:extLst>
          </p:cNvPr>
          <p:cNvSpPr/>
          <p:nvPr/>
        </p:nvSpPr>
        <p:spPr>
          <a:xfrm>
            <a:off x="452176" y="140677"/>
            <a:ext cx="11284299" cy="653143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dvojče: Proces budování a provozu NS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E3E299D9-A3DF-34B2-0141-6B1A793128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501065"/>
              </p:ext>
            </p:extLst>
          </p:nvPr>
        </p:nvGraphicFramePr>
        <p:xfrm>
          <a:off x="331788" y="1266825"/>
          <a:ext cx="11545887" cy="505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21593131" imgH="9191488" progId="Excel.SheetMacroEnabled.12">
                  <p:link updateAutomatic="1"/>
                </p:oleObj>
              </mc:Choice>
              <mc:Fallback>
                <p:oleObj name="Macro-Enabled Worksheet" r:id="rId3" imgW="21593131" imgH="919148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1788" y="1266825"/>
                        <a:ext cx="11545887" cy="5053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C4A1B871-AF4C-39A2-1B71-6D6A020C0152}"/>
              </a:ext>
            </a:extLst>
          </p:cNvPr>
          <p:cNvSpPr/>
          <p:nvPr/>
        </p:nvSpPr>
        <p:spPr>
          <a:xfrm>
            <a:off x="3938954" y="5466303"/>
            <a:ext cx="7616650" cy="13263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Krok 5: </a:t>
            </a:r>
            <a:r>
              <a:rPr lang="cs-CZ" dirty="0">
                <a:solidFill>
                  <a:schemeClr val="tx1"/>
                </a:solidFill>
              </a:rPr>
              <a:t>Stavebním úřadem záměr prošel a investor připraví dokumentaci. A může začít s majetkoprávní vztahy</a:t>
            </a:r>
          </a:p>
        </p:txBody>
      </p:sp>
    </p:spTree>
    <p:extLst>
      <p:ext uri="{BB962C8B-B14F-4D97-AF65-F5344CB8AC3E}">
        <p14:creationId xmlns:p14="http://schemas.microsoft.com/office/powerpoint/2010/main" val="1668292433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Metadata/LabelInfo.xml><?xml version="1.0" encoding="utf-8"?>
<clbl:labelList xmlns:clbl="http://schemas.microsoft.com/office/2020/mipLabelMetadata">
  <clbl:label id="{276a7d18-41db-4fa0-91f2-41b3bf9b3a59}" enabled="1" method="Standard" siteId="{e66b2449-23da-4c56-b825-a3a66bf72c8e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1134</Words>
  <Application>Microsoft Office PowerPoint</Application>
  <PresentationFormat>Širokoúhlá obrazovka</PresentationFormat>
  <Paragraphs>81</Paragraphs>
  <Slides>23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Propojení</vt:lpstr>
      </vt:variant>
      <vt:variant>
        <vt:i4>18</vt:i4>
      </vt:variant>
      <vt:variant>
        <vt:lpstr>Nadpisy snímků</vt:lpstr>
      </vt:variant>
      <vt:variant>
        <vt:i4>23</vt:i4>
      </vt:variant>
    </vt:vector>
  </HeadingPairs>
  <TitlesOfParts>
    <vt:vector size="47" baseType="lpstr">
      <vt:lpstr>Arial</vt:lpstr>
      <vt:lpstr>Courier New</vt:lpstr>
      <vt:lpstr>Neue Haas Grotesk Text Pro</vt:lpstr>
      <vt:lpstr>Tahoma</vt:lpstr>
      <vt:lpstr>Wingdings</vt:lpstr>
      <vt:lpstr>VanillaVTI</vt:lpstr>
      <vt:lpstr>https://ecodef-my.sharepoint.com/personal/pavel_kreipl_ecodef_cz/Documents/Dokumenty/A - A - BCO/VAS - Digitální dvojče/Model DD 2025 07 16.xlsm!Prezentace 1!R1C2:R44C35</vt:lpstr>
      <vt:lpstr>https://ecodef-my.sharepoint.com/personal/pavel_kreipl_ecodef_cz/Documents/Dokumenty/A%20-%20A%20-%20BCO/VAS%20-%20Digitální%20dvojče/Model%20DD%202025%2007%2016.xlsm!Prezentace%201!R1C37:R44C70</vt:lpstr>
      <vt:lpstr>https://ecodef-my.sharepoint.com/personal/pavel_kreipl_ecodef_cz/Documents/Dokumenty/A - A - BCO/VAS - Digitální dvojče/Model DD 2025 07 16.xlsm!Prezentace 1!R1C72:R44C105</vt:lpstr>
      <vt:lpstr>https://ecodef-my.sharepoint.com/personal/pavel_kreipl_ecodef_cz/Documents/Dokumenty/A - A - BCO/VAS - Digitální dvojče/Model DD 2025 07 16.xlsm!Prezentace 1!R1C107:R44C140</vt:lpstr>
      <vt:lpstr>https://ecodef-my.sharepoint.com/personal/pavel_kreipl_ecodef_cz/Documents/Dokumenty/A - A - BCO/VAS - Digitální dvojče/Model DD 2025 07 16.xlsm!Prezentace 1!R1C142:R44C175</vt:lpstr>
      <vt:lpstr>https://ecodef-my.sharepoint.com/personal/pavel_kreipl_ecodef_cz/Documents/Dokumenty/A - A - BCO/VAS - Digitální dvojče/Model DD 2025 07 16.xlsm!Prezentace 1!R1C177:R44C210</vt:lpstr>
      <vt:lpstr>https://ecodef-my.sharepoint.com/personal/pavel_kreipl_ecodef_cz/Documents/Dokumenty/A - A - BCO/VAS - Digitální dvojče/Model DD 2025 07 16.xlsm!Prezentace 1!R1C212:R44C245</vt:lpstr>
      <vt:lpstr>https://ecodef-my.sharepoint.com/personal/pavel_kreipl_ecodef_cz/Documents/Dokumenty/A - A - BCO/VAS - Digitální dvojče/Model DD 2025 07 16.xlsm!Prezentace 1!R1C247:R44C280</vt:lpstr>
      <vt:lpstr>https://ecodef-my.sharepoint.com/personal/pavel_kreipl_ecodef_cz/Documents/Dokumenty/A - A - BCO/VAS - Digitální dvojče/Model DD 2025 07 16.xlsm!Prezentace 1!R1C282:R44C315</vt:lpstr>
      <vt:lpstr>https://ecodef-my.sharepoint.com/personal/pavel_kreipl_ecodef_cz/Documents/Dokumenty/A - A - BCO/VAS - Digitální dvojče/Model DD 2025 07 16.xlsm!Prezentace 1!R1C317:R44C350</vt:lpstr>
      <vt:lpstr>https://ecodef-my.sharepoint.com/personal/pavel_kreipl_ecodef_cz/Documents/Dokumenty/A - A - BCO/VAS - Digitální dvojče/Model DD 2025 07 16.xlsm!Prezentace 1!R1C352:R44C385</vt:lpstr>
      <vt:lpstr>https://ecodef-my.sharepoint.com/personal/pavel_kreipl_ecodef_cz/Documents/Dokumenty/A - A - BCO/VAS - Digitální dvojče/Model DD 2025 07 16.xlsm!Prezentace 1!R1C387:R44C420</vt:lpstr>
      <vt:lpstr>https://ecodef-my.sharepoint.com/personal/pavel_kreipl_ecodef_cz/Documents/Dokumenty/A - A - BCO/VAS - Digitální dvojče/Model DD 2025 07 16.xlsm!Prezentace 1!R1C422:R44C455</vt:lpstr>
      <vt:lpstr>https://ecodef-my.sharepoint.com/personal/pavel_kreipl_ecodef_cz/Documents/Dokumenty/A - A - BCO/VAS - Digitální dvojče/Model DD 2025 07 16.xlsm!Prezentace 1!R46C2:R89C35</vt:lpstr>
      <vt:lpstr>https://ecodef-my.sharepoint.com/personal/pavel_kreipl_ecodef_cz/Documents/Dokumenty/A - A - BCO/VAS - Digitální dvojče/Model DD 2025 07 16.xlsm!Prezentace 1!R46C37:R89C70</vt:lpstr>
      <vt:lpstr>https://ecodef-my.sharepoint.com/personal/pavel_kreipl_ecodef_cz/Documents/Dokumenty/A - A - BCO/VAS - Digitální dvojče/Model DD 2025 07 16.xlsm!Prezentace 1!R46C72:R89C105</vt:lpstr>
      <vt:lpstr>https://ecodef-my.sharepoint.com/personal/pavel_kreipl_ecodef_cz/Documents/Dokumenty/A - A - BCO/VAS - Digitální dvojče/Model DD 2025 07 16.xlsm!Prezentace 1!R46C107:R89C141</vt:lpstr>
      <vt:lpstr>https://ecodef-my.sharepoint.com/personal/pavel_kreipl_ecodef_cz/Documents/Dokumenty/A - A - BCO/VAS - Digitální dvojče/Model DD 2025 07 16.xlsm!Prezentace 1!R46C142:R89C175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Kreipl Pavel</dc:creator>
  <cp:lastModifiedBy>Kreipl Pavel</cp:lastModifiedBy>
  <cp:revision>1</cp:revision>
  <dcterms:created xsi:type="dcterms:W3CDTF">2025-07-16T15:15:12Z</dcterms:created>
  <dcterms:modified xsi:type="dcterms:W3CDTF">2025-07-17T13:53:50Z</dcterms:modified>
</cp:coreProperties>
</file>