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5" r:id="rId8"/>
    <p:sldId id="264" r:id="rId9"/>
    <p:sldId id="267" r:id="rId10"/>
    <p:sldId id="266" r:id="rId11"/>
    <p:sldId id="268" r:id="rId12"/>
    <p:sldId id="269" r:id="rId13"/>
    <p:sldId id="270" r:id="rId14"/>
    <p:sldId id="271" r:id="rId15"/>
    <p:sldId id="273" r:id="rId16"/>
    <p:sldId id="272" r:id="rId17"/>
    <p:sldId id="274" r:id="rId18"/>
    <p:sldId id="261" r:id="rId19"/>
    <p:sldId id="275" r:id="rId20"/>
    <p:sldId id="276" r:id="rId21"/>
    <p:sldId id="277" r:id="rId22"/>
    <p:sldId id="278" r:id="rId23"/>
    <p:sldId id="279" r:id="rId2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2" autoAdjust="0"/>
    <p:restoredTop sz="94660"/>
  </p:normalViewPr>
  <p:slideViewPr>
    <p:cSldViewPr snapToGrid="0">
      <p:cViewPr varScale="1">
        <p:scale>
          <a:sx n="95" d="100"/>
          <a:sy n="95" d="100"/>
        </p:scale>
        <p:origin x="64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434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979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533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003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443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795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7/16/2025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428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7/16/2025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548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7/16/2025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754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607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345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531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2" r:id="rId6"/>
    <p:sldLayoutId id="2147483688" r:id="rId7"/>
    <p:sldLayoutId id="2147483689" r:id="rId8"/>
    <p:sldLayoutId id="2147483690" r:id="rId9"/>
    <p:sldLayoutId id="2147483691" r:id="rId10"/>
    <p:sldLayoutId id="214748369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https://ecodef-my.sharepoint.com/personal/pavel_kreipl_ecodef_cz/Documents/Dokumenty/A%20-%20A%20-%20BCO/VAS%20-%20Digit&#225;ln&#237;%20dvoj&#269;e/Model%20DD%202025%2007%2016.xlsm!Prezentace%201!R1C177:R44C21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https://ecodef-my.sharepoint.com/personal/pavel_kreipl_ecodef_cz/Documents/Dokumenty/A%20-%20A%20-%20BCO/VAS%20-%20Digit&#225;ln&#237;%20dvoj&#269;e/Model%20DD%202025%2007%2016.xlsm!Prezentace%201!R1C212:R44C245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https://ecodef-my.sharepoint.com/personal/pavel_kreipl_ecodef_cz/Documents/Dokumenty/A%20-%20A%20-%20BCO/VAS%20-%20Digit&#225;ln&#237;%20dvoj&#269;e/Model%20DD%202025%2007%2016.xlsm!Prezentace%201!R1C247:R44C28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https://ecodef-my.sharepoint.com/personal/pavel_kreipl_ecodef_cz/Documents/Dokumenty/A%20-%20A%20-%20BCO/VAS%20-%20Digit&#225;ln&#237;%20dvoj&#269;e/Model%20DD%202025%2007%2016.xlsm!Prezentace%201!R1C282:R44C315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https://ecodef-my.sharepoint.com/personal/pavel_kreipl_ecodef_cz/Documents/Dokumenty/A%20-%20A%20-%20BCO/VAS%20-%20Digit&#225;ln&#237;%20dvoj&#269;e/Model%20DD%202025%2007%2016.xlsm!Prezentace%201!R1C317:R44C35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https://ecodef-my.sharepoint.com/personal/pavel_kreipl_ecodef_cz/Documents/Dokumenty/A%20-%20A%20-%20BCO/VAS%20-%20Digit&#225;ln&#237;%20dvoj&#269;e/Model%20DD%202025%2007%2016.xlsm!Prezentace%201!R1C352:R44C385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https://ecodef-my.sharepoint.com/personal/pavel_kreipl_ecodef_cz/Documents/Dokumenty/A%20-%20A%20-%20BCO/VAS%20-%20Digit&#225;ln&#237;%20dvoj&#269;e/Model%20DD%202025%2007%2016.xlsm!Prezentace%201!R1C387:R44C42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https://ecodef-my.sharepoint.com/personal/pavel_kreipl_ecodef_cz/Documents/Dokumenty/A%20-%20A%20-%20BCO/VAS%20-%20Digit&#225;ln&#237;%20dvoj&#269;e/Model%20DD%202025%2007%2016.xlsm!Prezentace%201!R1C422:R44C455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https://ecodef-my.sharepoint.com/personal/pavel_kreipl_ecodef_cz/Documents/Dokumenty/A%20-%20A%20-%20BCO/VAS%20-%20Digit&#225;ln&#237;%20dvoj&#269;e/Model%20DD%202025%2007%2016.xlsm!Prezentace%201!R46C2:R89C35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https://ecodef-my.sharepoint.com/personal/pavel_kreipl_ecodef_cz/Documents/Dokumenty/A%20-%20A%20-%20BCO/VAS%20-%20Digit&#225;ln&#237;%20dvoj&#269;e/Model%20DD%202025%2007%2016.xlsm!Prezentace%201!R46C37:R89C7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https://ecodef-my.sharepoint.com/personal/pavel_kreipl_ecodef_cz/Documents/Dokumenty/A%20-%20A%20-%20BCO/VAS%20-%20Digit&#225;ln&#237;%20dvoj&#269;e/Model%20DD%202025%2007%2016.xlsm!Prezentace%201!R46C72:R89C105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https://ecodef-my.sharepoint.com/personal/pavel_kreipl_ecodef_cz/Documents/Dokumenty/A%20-%20A%20-%20BCO/VAS%20-%20Digit&#225;ln&#237;%20dvoj&#269;e/Model%20DD%202025%2007%2016.xlsm!Prezentace%201!R46C107:R89C141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https://ecodef-my.sharepoint.com/personal/pavel_kreipl_ecodef_cz/Documents/Dokumenty/A%20-%20A%20-%20BCO/VAS%20-%20Digit&#225;ln&#237;%20dvoj&#269;e/Model%20DD%202025%2007%2016.xlsm!Prezentace%201!R46C142:R89C175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e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https://ecodef-my.sharepoint.com/personal/pavel_kreipl_ecodef_cz/Documents/Dokumenty/A%20-%20A%20-%20BCO/VAS%20-%20Digit&#225;ln&#237;%20dvoj&#269;e/Model%20DD%202025%2007%2016.xlsm!Prezentace%201!R1C2:R44C35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https://ecodef-my.sharepoint.com/personal/pavel_kreipl_ecodef_cz/Documents/Dokumenty/A%20-%20A%20-%20BCO/VAS%20-%20Digit&#225;ln&#237;%20dvoj&#269;e/Model%20DD%202025%2007%2016.xlsm!Prezentace%201!R1C37:R44C7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https://ecodef-my.sharepoint.com/personal/pavel_kreipl_ecodef_cz/Documents/Dokumenty/A%20-%20A%20-%20BCO/VAS%20-%20Digit&#225;ln&#237;%20dvoj&#269;e/Model%20DD%202025%2007%2016.xlsm!Prezentace%201!R1C72:R44C105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https://ecodef-my.sharepoint.com/personal/pavel_kreipl_ecodef_cz/Documents/Dokumenty/A%20-%20A%20-%20BCO/VAS%20-%20Digit&#225;ln&#237;%20dvoj&#269;e/Model%20DD%202025%2007%2016.xlsm!Prezentace%201!R1C107:R44C14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https://ecodef-my.sharepoint.com/personal/pavel_kreipl_ecodef_cz/Documents/Dokumenty/A%20-%20A%20-%20BCO/VAS%20-%20Digit&#225;ln&#237;%20dvoj&#269;e/Model%20DD%202025%2007%2016.xlsm!Prezentace%201!R1C142:R44C175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A32057F-F015-B1B2-4E3E-2307F8EFC9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C58DF469-2670-1BD1-1863-85D957B9F6F8}"/>
              </a:ext>
            </a:extLst>
          </p:cNvPr>
          <p:cNvSpPr txBox="1"/>
          <p:nvPr/>
        </p:nvSpPr>
        <p:spPr>
          <a:xfrm>
            <a:off x="7168896" y="1129554"/>
            <a:ext cx="4361688" cy="41156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b="1" dirty="0">
                <a:latin typeface="+mj-lt"/>
                <a:ea typeface="+mj-ea"/>
                <a:cs typeface="+mj-cs"/>
              </a:rPr>
              <a:t>D</a:t>
            </a:r>
            <a:r>
              <a:rPr lang="cs-CZ" sz="5400" b="1" dirty="0">
                <a:latin typeface="+mj-lt"/>
                <a:ea typeface="+mj-ea"/>
                <a:cs typeface="+mj-cs"/>
              </a:rPr>
              <a:t>i</a:t>
            </a:r>
            <a:r>
              <a:rPr lang="cs-CZ" sz="5400" b="1" noProof="0" dirty="0" err="1">
                <a:latin typeface="+mj-lt"/>
                <a:ea typeface="+mj-ea"/>
                <a:cs typeface="+mj-cs"/>
              </a:rPr>
              <a:t>gitální</a:t>
            </a:r>
            <a:r>
              <a:rPr lang="en-US" sz="5400" b="1" dirty="0">
                <a:latin typeface="+mj-lt"/>
                <a:ea typeface="+mj-ea"/>
                <a:cs typeface="+mj-cs"/>
              </a:rPr>
              <a:t> dvojče</a:t>
            </a:r>
            <a:endParaRPr lang="cs-CZ" sz="5400" b="1" dirty="0">
              <a:latin typeface="+mj-lt"/>
              <a:ea typeface="+mj-ea"/>
              <a:cs typeface="+mj-cs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cs-CZ" sz="5400" b="1" dirty="0">
                <a:latin typeface="+mj-lt"/>
                <a:ea typeface="+mj-ea"/>
                <a:cs typeface="+mj-cs"/>
              </a:rPr>
              <a:t>a 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cs-CZ" sz="5400" b="1" dirty="0">
                <a:latin typeface="+mj-lt"/>
                <a:ea typeface="+mj-ea"/>
                <a:cs typeface="+mj-cs"/>
              </a:rPr>
              <a:t>DVNS</a:t>
            </a:r>
            <a:endParaRPr lang="en-US" sz="5400" b="1" dirty="0">
              <a:latin typeface="+mj-lt"/>
              <a:ea typeface="+mj-ea"/>
              <a:cs typeface="+mj-cs"/>
            </a:endParaRPr>
          </a:p>
        </p:txBody>
      </p:sp>
      <p:pic>
        <p:nvPicPr>
          <p:cNvPr id="4" name="Picture 1" descr="Abstraktní zobrazení síťového spojení na bílém pozadí">
            <a:extLst>
              <a:ext uri="{FF2B5EF4-FFF2-40B4-BE49-F238E27FC236}">
                <a16:creationId xmlns:a16="http://schemas.microsoft.com/office/drawing/2014/main" id="{E5F5F3BB-740B-6BDE-A49A-098F8C8AB0C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5998" b="-2"/>
          <a:stretch>
            <a:fillRect/>
          </a:stretch>
        </p:blipFill>
        <p:spPr>
          <a:xfrm>
            <a:off x="20" y="1"/>
            <a:ext cx="657559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398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EC62FF9-282C-26B2-A579-9337954299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6D1744D2-8CDA-A32A-7E47-0A213726D5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FFBBD4C8-7D3E-0045-8B16-C2430395EBE2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4" name="Picture 1" descr="Abstraktní zobrazení síťového spojení na bílém pozadí">
              <a:extLst>
                <a:ext uri="{FF2B5EF4-FFF2-40B4-BE49-F238E27FC236}">
                  <a16:creationId xmlns:a16="http://schemas.microsoft.com/office/drawing/2014/main" id="{086E159B-EA9E-E37C-B95F-97E5A84FF27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r="35998" b="-2"/>
            <a:stretch>
              <a:fillRect/>
            </a:stretch>
          </p:blipFill>
          <p:spPr>
            <a:xfrm>
              <a:off x="20" y="1"/>
              <a:ext cx="12191980" cy="6857999"/>
            </a:xfrm>
            <a:prstGeom prst="rect">
              <a:avLst/>
            </a:prstGeom>
          </p:spPr>
        </p:pic>
        <p:sp>
          <p:nvSpPr>
            <p:cNvPr id="2" name="Obdélník 1">
              <a:extLst>
                <a:ext uri="{FF2B5EF4-FFF2-40B4-BE49-F238E27FC236}">
                  <a16:creationId xmlns:a16="http://schemas.microsoft.com/office/drawing/2014/main" id="{AB6D4AA2-D8A1-CE0A-FDCA-6CC072D87BDE}"/>
                </a:ext>
              </a:extLst>
            </p:cNvPr>
            <p:cNvSpPr/>
            <p:nvPr/>
          </p:nvSpPr>
          <p:spPr>
            <a:xfrm>
              <a:off x="0" y="0"/>
              <a:ext cx="12191980" cy="6858000"/>
            </a:xfrm>
            <a:prstGeom prst="rect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CD6A000D-8176-F720-294E-7E0D9F5FA284}"/>
              </a:ext>
            </a:extLst>
          </p:cNvPr>
          <p:cNvSpPr/>
          <p:nvPr/>
        </p:nvSpPr>
        <p:spPr>
          <a:xfrm>
            <a:off x="452176" y="140677"/>
            <a:ext cx="11284299" cy="653143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Digitální dvojče: Proces budování a provozu NS</a:t>
            </a:r>
          </a:p>
        </p:txBody>
      </p:sp>
      <p:graphicFrame>
        <p:nvGraphicFramePr>
          <p:cNvPr id="5" name="Objekt 4">
            <a:extLst>
              <a:ext uri="{FF2B5EF4-FFF2-40B4-BE49-F238E27FC236}">
                <a16:creationId xmlns:a16="http://schemas.microsoft.com/office/drawing/2014/main" id="{43EE6DB6-EA99-C75D-FE1E-BDE2304B9D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4051411"/>
              </p:ext>
            </p:extLst>
          </p:nvPr>
        </p:nvGraphicFramePr>
        <p:xfrm>
          <a:off x="341644" y="1245996"/>
          <a:ext cx="11485266" cy="50543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acro-Enabled Worksheet" r:id="rId3" imgW="21593131" imgH="9191488" progId="Excel.SheetMacroEnabled.12">
                  <p:link updateAutomatic="1"/>
                </p:oleObj>
              </mc:Choice>
              <mc:Fallback>
                <p:oleObj name="Macro-Enabled Worksheet" r:id="rId3" imgW="21593131" imgH="9191488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1644" y="1245996"/>
                        <a:ext cx="11485266" cy="50543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Obdélník: se zakulacenými rohy 9">
            <a:extLst>
              <a:ext uri="{FF2B5EF4-FFF2-40B4-BE49-F238E27FC236}">
                <a16:creationId xmlns:a16="http://schemas.microsoft.com/office/drawing/2014/main" id="{2ABDD7FD-C04A-6731-5F91-DD10290E1B68}"/>
              </a:ext>
            </a:extLst>
          </p:cNvPr>
          <p:cNvSpPr/>
          <p:nvPr/>
        </p:nvSpPr>
        <p:spPr>
          <a:xfrm>
            <a:off x="3938954" y="5466303"/>
            <a:ext cx="7616650" cy="1326383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Krok 6: </a:t>
            </a:r>
            <a:r>
              <a:rPr lang="cs-CZ" dirty="0">
                <a:solidFill>
                  <a:schemeClr val="tx1"/>
                </a:solidFill>
              </a:rPr>
              <a:t>Majetkoprávní vztahy jsou vyřešeny a investor může zahájit přípravu NS</a:t>
            </a:r>
          </a:p>
        </p:txBody>
      </p:sp>
    </p:spTree>
    <p:extLst>
      <p:ext uri="{BB962C8B-B14F-4D97-AF65-F5344CB8AC3E}">
        <p14:creationId xmlns:p14="http://schemas.microsoft.com/office/powerpoint/2010/main" val="14461125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E564854-B399-EFA0-106C-AB6DD15614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7188751D-733F-C849-BED3-7B422843CC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A7E2C9FE-4C4F-9C06-BE71-6C7832990262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4" name="Picture 1" descr="Abstraktní zobrazení síťového spojení na bílém pozadí">
              <a:extLst>
                <a:ext uri="{FF2B5EF4-FFF2-40B4-BE49-F238E27FC236}">
                  <a16:creationId xmlns:a16="http://schemas.microsoft.com/office/drawing/2014/main" id="{2DA632C1-EF44-5D87-6253-092DDB912AA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r="35998" b="-2"/>
            <a:stretch>
              <a:fillRect/>
            </a:stretch>
          </p:blipFill>
          <p:spPr>
            <a:xfrm>
              <a:off x="20" y="1"/>
              <a:ext cx="12191980" cy="6857999"/>
            </a:xfrm>
            <a:prstGeom prst="rect">
              <a:avLst/>
            </a:prstGeom>
          </p:spPr>
        </p:pic>
        <p:sp>
          <p:nvSpPr>
            <p:cNvPr id="2" name="Obdélník 1">
              <a:extLst>
                <a:ext uri="{FF2B5EF4-FFF2-40B4-BE49-F238E27FC236}">
                  <a16:creationId xmlns:a16="http://schemas.microsoft.com/office/drawing/2014/main" id="{C42F470D-1DD7-9332-E764-DD3427B62835}"/>
                </a:ext>
              </a:extLst>
            </p:cNvPr>
            <p:cNvSpPr/>
            <p:nvPr/>
          </p:nvSpPr>
          <p:spPr>
            <a:xfrm>
              <a:off x="0" y="0"/>
              <a:ext cx="12191980" cy="6858000"/>
            </a:xfrm>
            <a:prstGeom prst="rect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BC5B495D-D0F0-76AA-51AB-D9497482CAAE}"/>
              </a:ext>
            </a:extLst>
          </p:cNvPr>
          <p:cNvSpPr/>
          <p:nvPr/>
        </p:nvSpPr>
        <p:spPr>
          <a:xfrm>
            <a:off x="452176" y="140677"/>
            <a:ext cx="11284299" cy="653143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Digitální dvojče: Proces budování a provozu NS</a:t>
            </a:r>
          </a:p>
        </p:txBody>
      </p:sp>
      <p:graphicFrame>
        <p:nvGraphicFramePr>
          <p:cNvPr id="5" name="Objekt 4">
            <a:extLst>
              <a:ext uri="{FF2B5EF4-FFF2-40B4-BE49-F238E27FC236}">
                <a16:creationId xmlns:a16="http://schemas.microsoft.com/office/drawing/2014/main" id="{2BFAACBC-FF14-DDD8-34A9-4034DE2D4D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3716430"/>
              </p:ext>
            </p:extLst>
          </p:nvPr>
        </p:nvGraphicFramePr>
        <p:xfrm>
          <a:off x="341643" y="1276141"/>
          <a:ext cx="11525459" cy="50543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acro-Enabled Worksheet" r:id="rId3" imgW="21593131" imgH="9191488" progId="Excel.SheetMacroEnabled.12">
                  <p:link updateAutomatic="1"/>
                </p:oleObj>
              </mc:Choice>
              <mc:Fallback>
                <p:oleObj name="Macro-Enabled Worksheet" r:id="rId3" imgW="21593131" imgH="9191488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1643" y="1276141"/>
                        <a:ext cx="11525459" cy="50543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Obdélník: se zakulacenými rohy 9">
            <a:extLst>
              <a:ext uri="{FF2B5EF4-FFF2-40B4-BE49-F238E27FC236}">
                <a16:creationId xmlns:a16="http://schemas.microsoft.com/office/drawing/2014/main" id="{EF4F42AA-D264-A6BE-BB5F-E557C5FBCD5D}"/>
              </a:ext>
            </a:extLst>
          </p:cNvPr>
          <p:cNvSpPr/>
          <p:nvPr/>
        </p:nvSpPr>
        <p:spPr>
          <a:xfrm>
            <a:off x="3938954" y="5466303"/>
            <a:ext cx="7616650" cy="1326383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Krok 7: </a:t>
            </a:r>
            <a:r>
              <a:rPr lang="cs-CZ" dirty="0">
                <a:solidFill>
                  <a:schemeClr val="tx1"/>
                </a:solidFill>
              </a:rPr>
              <a:t>Dokumentace NS je hotova a lze přistoupit k realizaci</a:t>
            </a:r>
          </a:p>
        </p:txBody>
      </p:sp>
    </p:spTree>
    <p:extLst>
      <p:ext uri="{BB962C8B-B14F-4D97-AF65-F5344CB8AC3E}">
        <p14:creationId xmlns:p14="http://schemas.microsoft.com/office/powerpoint/2010/main" val="15026109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EC48E6F-2649-7770-2A49-F09AD7C6B4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54D3233-619C-A3B7-D05A-6BE9D590C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4D1BCAB1-69AA-5614-12A1-3B05295D7C5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4" name="Picture 1" descr="Abstraktní zobrazení síťového spojení na bílém pozadí">
              <a:extLst>
                <a:ext uri="{FF2B5EF4-FFF2-40B4-BE49-F238E27FC236}">
                  <a16:creationId xmlns:a16="http://schemas.microsoft.com/office/drawing/2014/main" id="{B31516C3-0F32-F5FF-8423-0F18190777D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r="35998" b="-2"/>
            <a:stretch>
              <a:fillRect/>
            </a:stretch>
          </p:blipFill>
          <p:spPr>
            <a:xfrm>
              <a:off x="20" y="1"/>
              <a:ext cx="12191980" cy="6857999"/>
            </a:xfrm>
            <a:prstGeom prst="rect">
              <a:avLst/>
            </a:prstGeom>
          </p:spPr>
        </p:pic>
        <p:sp>
          <p:nvSpPr>
            <p:cNvPr id="2" name="Obdélník 1">
              <a:extLst>
                <a:ext uri="{FF2B5EF4-FFF2-40B4-BE49-F238E27FC236}">
                  <a16:creationId xmlns:a16="http://schemas.microsoft.com/office/drawing/2014/main" id="{5F9EA8A3-892E-58E5-711B-8B3B6ED18D16}"/>
                </a:ext>
              </a:extLst>
            </p:cNvPr>
            <p:cNvSpPr/>
            <p:nvPr/>
          </p:nvSpPr>
          <p:spPr>
            <a:xfrm>
              <a:off x="0" y="0"/>
              <a:ext cx="12191980" cy="6858000"/>
            </a:xfrm>
            <a:prstGeom prst="rect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BB2C5975-E860-0335-B265-C27B6911687A}"/>
              </a:ext>
            </a:extLst>
          </p:cNvPr>
          <p:cNvSpPr/>
          <p:nvPr/>
        </p:nvSpPr>
        <p:spPr>
          <a:xfrm>
            <a:off x="452176" y="140677"/>
            <a:ext cx="11284299" cy="653143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Digitální dvojče: Proces budování a provozu NS</a:t>
            </a:r>
          </a:p>
        </p:txBody>
      </p:sp>
      <p:graphicFrame>
        <p:nvGraphicFramePr>
          <p:cNvPr id="5" name="Objekt 4">
            <a:extLst>
              <a:ext uri="{FF2B5EF4-FFF2-40B4-BE49-F238E27FC236}">
                <a16:creationId xmlns:a16="http://schemas.microsoft.com/office/drawing/2014/main" id="{492F7109-A01B-5D98-B614-1814A8DFB5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8082145"/>
              </p:ext>
            </p:extLst>
          </p:nvPr>
        </p:nvGraphicFramePr>
        <p:xfrm>
          <a:off x="341643" y="1245996"/>
          <a:ext cx="11505363" cy="50844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acro-Enabled Worksheet" r:id="rId3" imgW="21593131" imgH="9191488" progId="Excel.SheetMacroEnabled.12">
                  <p:link updateAutomatic="1"/>
                </p:oleObj>
              </mc:Choice>
              <mc:Fallback>
                <p:oleObj name="Macro-Enabled Worksheet" r:id="rId3" imgW="21593131" imgH="9191488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1643" y="1245996"/>
                        <a:ext cx="11505363" cy="50844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Obdélník: se zakulacenými rohy 9">
            <a:extLst>
              <a:ext uri="{FF2B5EF4-FFF2-40B4-BE49-F238E27FC236}">
                <a16:creationId xmlns:a16="http://schemas.microsoft.com/office/drawing/2014/main" id="{4CA2FAFB-3351-14F6-DA7E-7BA03DA69578}"/>
              </a:ext>
            </a:extLst>
          </p:cNvPr>
          <p:cNvSpPr/>
          <p:nvPr/>
        </p:nvSpPr>
        <p:spPr>
          <a:xfrm>
            <a:off x="3938954" y="5466303"/>
            <a:ext cx="7616650" cy="1326383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Krok 8: </a:t>
            </a:r>
            <a:r>
              <a:rPr lang="cs-CZ" dirty="0">
                <a:solidFill>
                  <a:schemeClr val="tx1"/>
                </a:solidFill>
              </a:rPr>
              <a:t>NS má svůj Obsah a Informační tabule, na kterých je prezentován a ty jsou instalovány na trase NS. První je (asi) vytvořit obsah, který se vytiskne a dá na informační tabule.</a:t>
            </a:r>
          </a:p>
        </p:txBody>
      </p:sp>
    </p:spTree>
    <p:extLst>
      <p:ext uri="{BB962C8B-B14F-4D97-AF65-F5344CB8AC3E}">
        <p14:creationId xmlns:p14="http://schemas.microsoft.com/office/powerpoint/2010/main" val="25186604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DFB0B91-EDC2-343C-2370-06352BB05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33506CA-2114-5F07-8A5F-5193B76BB9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DBD7F33A-0CB3-D425-0B2F-CF893A119C4B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4" name="Picture 1" descr="Abstraktní zobrazení síťového spojení na bílém pozadí">
              <a:extLst>
                <a:ext uri="{FF2B5EF4-FFF2-40B4-BE49-F238E27FC236}">
                  <a16:creationId xmlns:a16="http://schemas.microsoft.com/office/drawing/2014/main" id="{60643C6A-AD0E-0F3D-A245-E99BE5965E1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r="35998" b="-2"/>
            <a:stretch>
              <a:fillRect/>
            </a:stretch>
          </p:blipFill>
          <p:spPr>
            <a:xfrm>
              <a:off x="20" y="1"/>
              <a:ext cx="12191980" cy="6857999"/>
            </a:xfrm>
            <a:prstGeom prst="rect">
              <a:avLst/>
            </a:prstGeom>
          </p:spPr>
        </p:pic>
        <p:sp>
          <p:nvSpPr>
            <p:cNvPr id="2" name="Obdélník 1">
              <a:extLst>
                <a:ext uri="{FF2B5EF4-FFF2-40B4-BE49-F238E27FC236}">
                  <a16:creationId xmlns:a16="http://schemas.microsoft.com/office/drawing/2014/main" id="{3EB54911-6265-AE59-BB01-F2A7029ABAF9}"/>
                </a:ext>
              </a:extLst>
            </p:cNvPr>
            <p:cNvSpPr/>
            <p:nvPr/>
          </p:nvSpPr>
          <p:spPr>
            <a:xfrm>
              <a:off x="0" y="0"/>
              <a:ext cx="12191980" cy="6858000"/>
            </a:xfrm>
            <a:prstGeom prst="rect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02353D76-39FD-3EF5-7A0C-5FAD9A77618E}"/>
              </a:ext>
            </a:extLst>
          </p:cNvPr>
          <p:cNvSpPr/>
          <p:nvPr/>
        </p:nvSpPr>
        <p:spPr>
          <a:xfrm>
            <a:off x="452176" y="140677"/>
            <a:ext cx="11284299" cy="653143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Digitální dvojče: Proces budování a provozu NS</a:t>
            </a:r>
          </a:p>
        </p:txBody>
      </p:sp>
      <p:graphicFrame>
        <p:nvGraphicFramePr>
          <p:cNvPr id="5" name="Objekt 4">
            <a:extLst>
              <a:ext uri="{FF2B5EF4-FFF2-40B4-BE49-F238E27FC236}">
                <a16:creationId xmlns:a16="http://schemas.microsoft.com/office/drawing/2014/main" id="{4F36EBF7-4B69-C121-E91C-F488CD66AD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538762"/>
              </p:ext>
            </p:extLst>
          </p:nvPr>
        </p:nvGraphicFramePr>
        <p:xfrm>
          <a:off x="321547" y="1276141"/>
          <a:ext cx="11505363" cy="5044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acro-Enabled Worksheet" r:id="rId3" imgW="21593131" imgH="9191488" progId="Excel.SheetMacroEnabled.12">
                  <p:link updateAutomatic="1"/>
                </p:oleObj>
              </mc:Choice>
              <mc:Fallback>
                <p:oleObj name="Macro-Enabled Worksheet" r:id="rId3" imgW="21593131" imgH="9191488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1547" y="1276141"/>
                        <a:ext cx="11505363" cy="50442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Obdélník: se zakulacenými rohy 9">
            <a:extLst>
              <a:ext uri="{FF2B5EF4-FFF2-40B4-BE49-F238E27FC236}">
                <a16:creationId xmlns:a16="http://schemas.microsoft.com/office/drawing/2014/main" id="{B332D06C-31D4-6B7E-D6C2-692C8197DE10}"/>
              </a:ext>
            </a:extLst>
          </p:cNvPr>
          <p:cNvSpPr/>
          <p:nvPr/>
        </p:nvSpPr>
        <p:spPr>
          <a:xfrm>
            <a:off x="7686988" y="5466303"/>
            <a:ext cx="4183465" cy="1326383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Krok 9: </a:t>
            </a:r>
            <a:r>
              <a:rPr lang="cs-CZ" dirty="0">
                <a:solidFill>
                  <a:schemeClr val="tx1"/>
                </a:solidFill>
              </a:rPr>
              <a:t>Je možné vyrobit fyzické informační tabule s natištěnými texty</a:t>
            </a:r>
          </a:p>
        </p:txBody>
      </p:sp>
    </p:spTree>
    <p:extLst>
      <p:ext uri="{BB962C8B-B14F-4D97-AF65-F5344CB8AC3E}">
        <p14:creationId xmlns:p14="http://schemas.microsoft.com/office/powerpoint/2010/main" val="16128057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C3FDA5C-75B0-D8ED-0056-5F5346A9D6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41FF2563-784A-64D9-81AF-A8A4A9931B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511933B0-8614-F075-DA3F-4F0D6EC44080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4" name="Picture 1" descr="Abstraktní zobrazení síťového spojení na bílém pozadí">
              <a:extLst>
                <a:ext uri="{FF2B5EF4-FFF2-40B4-BE49-F238E27FC236}">
                  <a16:creationId xmlns:a16="http://schemas.microsoft.com/office/drawing/2014/main" id="{9D15E850-A787-07AE-4CC2-39BC50DB8C7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r="35998" b="-2"/>
            <a:stretch>
              <a:fillRect/>
            </a:stretch>
          </p:blipFill>
          <p:spPr>
            <a:xfrm>
              <a:off x="20" y="1"/>
              <a:ext cx="12191980" cy="6857999"/>
            </a:xfrm>
            <a:prstGeom prst="rect">
              <a:avLst/>
            </a:prstGeom>
          </p:spPr>
        </p:pic>
        <p:sp>
          <p:nvSpPr>
            <p:cNvPr id="2" name="Obdélník 1">
              <a:extLst>
                <a:ext uri="{FF2B5EF4-FFF2-40B4-BE49-F238E27FC236}">
                  <a16:creationId xmlns:a16="http://schemas.microsoft.com/office/drawing/2014/main" id="{195D94FC-6581-2144-BBFE-A02881054FB5}"/>
                </a:ext>
              </a:extLst>
            </p:cNvPr>
            <p:cNvSpPr/>
            <p:nvPr/>
          </p:nvSpPr>
          <p:spPr>
            <a:xfrm>
              <a:off x="0" y="0"/>
              <a:ext cx="12191980" cy="6858000"/>
            </a:xfrm>
            <a:prstGeom prst="rect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4569721E-7221-2329-45AF-4973E5433DED}"/>
              </a:ext>
            </a:extLst>
          </p:cNvPr>
          <p:cNvSpPr/>
          <p:nvPr/>
        </p:nvSpPr>
        <p:spPr>
          <a:xfrm>
            <a:off x="452176" y="140677"/>
            <a:ext cx="11284299" cy="653143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Digitální dvojče: Proces budování a provozu NS</a:t>
            </a:r>
          </a:p>
        </p:txBody>
      </p:sp>
      <p:graphicFrame>
        <p:nvGraphicFramePr>
          <p:cNvPr id="7" name="Objekt 6">
            <a:extLst>
              <a:ext uri="{FF2B5EF4-FFF2-40B4-BE49-F238E27FC236}">
                <a16:creationId xmlns:a16="http://schemas.microsoft.com/office/drawing/2014/main" id="{CDC01FC8-08CE-72E7-E9D0-FEE1D3DE44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1030775"/>
              </p:ext>
            </p:extLst>
          </p:nvPr>
        </p:nvGraphicFramePr>
        <p:xfrm>
          <a:off x="321547" y="1256044"/>
          <a:ext cx="11548906" cy="50040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acro-Enabled Worksheet" r:id="rId3" imgW="21593131" imgH="9191488" progId="Excel.SheetMacroEnabled.12">
                  <p:link updateAutomatic="1"/>
                </p:oleObj>
              </mc:Choice>
              <mc:Fallback>
                <p:oleObj name="Macro-Enabled Worksheet" r:id="rId3" imgW="21593131" imgH="9191488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1547" y="1256044"/>
                        <a:ext cx="11548906" cy="50040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Obdélník: se zakulacenými rohy 9">
            <a:extLst>
              <a:ext uri="{FF2B5EF4-FFF2-40B4-BE49-F238E27FC236}">
                <a16:creationId xmlns:a16="http://schemas.microsoft.com/office/drawing/2014/main" id="{E1F0A134-6B6C-B296-D78C-BA7E55108A0C}"/>
              </a:ext>
            </a:extLst>
          </p:cNvPr>
          <p:cNvSpPr/>
          <p:nvPr/>
        </p:nvSpPr>
        <p:spPr>
          <a:xfrm>
            <a:off x="7686988" y="5466303"/>
            <a:ext cx="4183465" cy="1326383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Krok 10: </a:t>
            </a:r>
            <a:r>
              <a:rPr lang="cs-CZ" dirty="0">
                <a:solidFill>
                  <a:schemeClr val="tx1"/>
                </a:solidFill>
              </a:rPr>
              <a:t>Informační tabule je možné instalovat na místa na trase NS</a:t>
            </a:r>
          </a:p>
        </p:txBody>
      </p:sp>
    </p:spTree>
    <p:extLst>
      <p:ext uri="{BB962C8B-B14F-4D97-AF65-F5344CB8AC3E}">
        <p14:creationId xmlns:p14="http://schemas.microsoft.com/office/powerpoint/2010/main" val="22850146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792DC1E-AE96-A2FA-76DF-9F755E042D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0A5D47FD-5BD7-562F-B757-2C648D8000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F906482B-C81A-B542-7AA9-C4CCE676EEBC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4" name="Picture 1" descr="Abstraktní zobrazení síťového spojení na bílém pozadí">
              <a:extLst>
                <a:ext uri="{FF2B5EF4-FFF2-40B4-BE49-F238E27FC236}">
                  <a16:creationId xmlns:a16="http://schemas.microsoft.com/office/drawing/2014/main" id="{222DF37F-B477-3750-DCB8-7C232B7AF21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r="35998" b="-2"/>
            <a:stretch>
              <a:fillRect/>
            </a:stretch>
          </p:blipFill>
          <p:spPr>
            <a:xfrm>
              <a:off x="20" y="1"/>
              <a:ext cx="12191980" cy="6857999"/>
            </a:xfrm>
            <a:prstGeom prst="rect">
              <a:avLst/>
            </a:prstGeom>
          </p:spPr>
        </p:pic>
        <p:sp>
          <p:nvSpPr>
            <p:cNvPr id="2" name="Obdélník 1">
              <a:extLst>
                <a:ext uri="{FF2B5EF4-FFF2-40B4-BE49-F238E27FC236}">
                  <a16:creationId xmlns:a16="http://schemas.microsoft.com/office/drawing/2014/main" id="{C85C4A62-9B50-821F-AE01-F05695073009}"/>
                </a:ext>
              </a:extLst>
            </p:cNvPr>
            <p:cNvSpPr/>
            <p:nvPr/>
          </p:nvSpPr>
          <p:spPr>
            <a:xfrm>
              <a:off x="0" y="0"/>
              <a:ext cx="12191980" cy="6858000"/>
            </a:xfrm>
            <a:prstGeom prst="rect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7A41CEE4-3534-328E-0984-4152FA730633}"/>
              </a:ext>
            </a:extLst>
          </p:cNvPr>
          <p:cNvSpPr/>
          <p:nvPr/>
        </p:nvSpPr>
        <p:spPr>
          <a:xfrm>
            <a:off x="452176" y="140677"/>
            <a:ext cx="11284299" cy="653143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Digitální dvojče: Proces budování a provozu NS</a:t>
            </a:r>
          </a:p>
        </p:txBody>
      </p:sp>
      <p:graphicFrame>
        <p:nvGraphicFramePr>
          <p:cNvPr id="5" name="Objekt 4">
            <a:extLst>
              <a:ext uri="{FF2B5EF4-FFF2-40B4-BE49-F238E27FC236}">
                <a16:creationId xmlns:a16="http://schemas.microsoft.com/office/drawing/2014/main" id="{CF385842-CDF8-07EC-E37C-70CA1BD35A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9109433"/>
              </p:ext>
            </p:extLst>
          </p:nvPr>
        </p:nvGraphicFramePr>
        <p:xfrm>
          <a:off x="331595" y="1276141"/>
          <a:ext cx="11538857" cy="49839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acro-Enabled Worksheet" r:id="rId3" imgW="21593131" imgH="9191488" progId="Excel.SheetMacroEnabled.12">
                  <p:link updateAutomatic="1"/>
                </p:oleObj>
              </mc:Choice>
              <mc:Fallback>
                <p:oleObj name="Macro-Enabled Worksheet" r:id="rId3" imgW="21593131" imgH="9191488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1595" y="1276141"/>
                        <a:ext cx="11538857" cy="49839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Obdélník: se zakulacenými rohy 9">
            <a:extLst>
              <a:ext uri="{FF2B5EF4-FFF2-40B4-BE49-F238E27FC236}">
                <a16:creationId xmlns:a16="http://schemas.microsoft.com/office/drawing/2014/main" id="{F396BF08-CAF6-243A-E1C4-5A0E4DFB5032}"/>
              </a:ext>
            </a:extLst>
          </p:cNvPr>
          <p:cNvSpPr/>
          <p:nvPr/>
        </p:nvSpPr>
        <p:spPr>
          <a:xfrm>
            <a:off x="7686988" y="5466303"/>
            <a:ext cx="4183465" cy="1326383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Krok 11: </a:t>
            </a:r>
            <a:r>
              <a:rPr lang="cs-CZ" dirty="0">
                <a:solidFill>
                  <a:schemeClr val="tx1"/>
                </a:solidFill>
              </a:rPr>
              <a:t>NS je třeba propagovat – zaplatit si nějaký marketing</a:t>
            </a:r>
          </a:p>
        </p:txBody>
      </p:sp>
    </p:spTree>
    <p:extLst>
      <p:ext uri="{BB962C8B-B14F-4D97-AF65-F5344CB8AC3E}">
        <p14:creationId xmlns:p14="http://schemas.microsoft.com/office/powerpoint/2010/main" val="42008198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C6DCAA4-1536-DC87-9786-3EF6F89FD0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90C4D7F-F76F-3F46-A004-5DCA8A9DC8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88FAE4A0-253B-8E1B-E24A-930FBE526298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4" name="Picture 1" descr="Abstraktní zobrazení síťového spojení na bílém pozadí">
              <a:extLst>
                <a:ext uri="{FF2B5EF4-FFF2-40B4-BE49-F238E27FC236}">
                  <a16:creationId xmlns:a16="http://schemas.microsoft.com/office/drawing/2014/main" id="{E7F4DDF8-F9D1-CBF7-69D7-556ECBDDCD4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r="35998" b="-2"/>
            <a:stretch>
              <a:fillRect/>
            </a:stretch>
          </p:blipFill>
          <p:spPr>
            <a:xfrm>
              <a:off x="20" y="1"/>
              <a:ext cx="12191980" cy="6857999"/>
            </a:xfrm>
            <a:prstGeom prst="rect">
              <a:avLst/>
            </a:prstGeom>
          </p:spPr>
        </p:pic>
        <p:sp>
          <p:nvSpPr>
            <p:cNvPr id="2" name="Obdélník 1">
              <a:extLst>
                <a:ext uri="{FF2B5EF4-FFF2-40B4-BE49-F238E27FC236}">
                  <a16:creationId xmlns:a16="http://schemas.microsoft.com/office/drawing/2014/main" id="{9BCD7559-C6C7-2FB5-2F5C-57702C44CED2}"/>
                </a:ext>
              </a:extLst>
            </p:cNvPr>
            <p:cNvSpPr/>
            <p:nvPr/>
          </p:nvSpPr>
          <p:spPr>
            <a:xfrm>
              <a:off x="0" y="0"/>
              <a:ext cx="12191980" cy="6858000"/>
            </a:xfrm>
            <a:prstGeom prst="rect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78E8F676-4F32-C4A0-D5C0-E95F81A5E317}"/>
              </a:ext>
            </a:extLst>
          </p:cNvPr>
          <p:cNvSpPr/>
          <p:nvPr/>
        </p:nvSpPr>
        <p:spPr>
          <a:xfrm>
            <a:off x="452176" y="140677"/>
            <a:ext cx="11284299" cy="653143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Digitální dvojče: Proces budování a provozu NS</a:t>
            </a:r>
          </a:p>
        </p:txBody>
      </p:sp>
      <p:graphicFrame>
        <p:nvGraphicFramePr>
          <p:cNvPr id="5" name="Objekt 4">
            <a:extLst>
              <a:ext uri="{FF2B5EF4-FFF2-40B4-BE49-F238E27FC236}">
                <a16:creationId xmlns:a16="http://schemas.microsoft.com/office/drawing/2014/main" id="{B86D7C78-1995-81D7-83FB-5BC8DEF1AF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9712168"/>
              </p:ext>
            </p:extLst>
          </p:nvPr>
        </p:nvGraphicFramePr>
        <p:xfrm>
          <a:off x="311499" y="1266092"/>
          <a:ext cx="11558954" cy="50643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acro-Enabled Worksheet" r:id="rId3" imgW="21593131" imgH="9191488" progId="Excel.SheetMacroEnabled.12">
                  <p:link updateAutomatic="1"/>
                </p:oleObj>
              </mc:Choice>
              <mc:Fallback>
                <p:oleObj name="Macro-Enabled Worksheet" r:id="rId3" imgW="21593131" imgH="9191488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1499" y="1266092"/>
                        <a:ext cx="11558954" cy="50643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Obdélník: se zakulacenými rohy 9">
            <a:extLst>
              <a:ext uri="{FF2B5EF4-FFF2-40B4-BE49-F238E27FC236}">
                <a16:creationId xmlns:a16="http://schemas.microsoft.com/office/drawing/2014/main" id="{088F6559-8161-2E7D-8722-E981944FBEB7}"/>
              </a:ext>
            </a:extLst>
          </p:cNvPr>
          <p:cNvSpPr/>
          <p:nvPr/>
        </p:nvSpPr>
        <p:spPr>
          <a:xfrm>
            <a:off x="7686988" y="5466303"/>
            <a:ext cx="4183465" cy="1326383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Krok 12: </a:t>
            </a:r>
            <a:r>
              <a:rPr lang="cs-CZ" dirty="0">
                <a:solidFill>
                  <a:schemeClr val="tx1"/>
                </a:solidFill>
              </a:rPr>
              <a:t>NS je třeba udržovat, protože existuje:</a:t>
            </a:r>
          </a:p>
          <a:p>
            <a:pPr algn="ctr"/>
            <a:r>
              <a:rPr lang="cs-CZ" dirty="0">
                <a:solidFill>
                  <a:schemeClr val="tx1"/>
                </a:solidFill>
              </a:rPr>
              <a:t>„zub času“, vandalové, aktualizace</a:t>
            </a:r>
          </a:p>
        </p:txBody>
      </p:sp>
    </p:spTree>
    <p:extLst>
      <p:ext uri="{BB962C8B-B14F-4D97-AF65-F5344CB8AC3E}">
        <p14:creationId xmlns:p14="http://schemas.microsoft.com/office/powerpoint/2010/main" val="19975655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758CCA6-841E-0EEF-1A85-B1F775DC70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88E2C321-72D6-99F6-85BF-82BECEBAF2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51099956-1C62-4E5C-0E5A-92A0D53EDD6E}"/>
              </a:ext>
            </a:extLst>
          </p:cNvPr>
          <p:cNvGrpSpPr/>
          <p:nvPr/>
        </p:nvGrpSpPr>
        <p:grpSpPr>
          <a:xfrm>
            <a:off x="0" y="-65314"/>
            <a:ext cx="12192000" cy="6858000"/>
            <a:chOff x="0" y="0"/>
            <a:chExt cx="12192000" cy="6858000"/>
          </a:xfrm>
        </p:grpSpPr>
        <p:pic>
          <p:nvPicPr>
            <p:cNvPr id="4" name="Picture 1" descr="Abstraktní zobrazení síťového spojení na bílém pozadí">
              <a:extLst>
                <a:ext uri="{FF2B5EF4-FFF2-40B4-BE49-F238E27FC236}">
                  <a16:creationId xmlns:a16="http://schemas.microsoft.com/office/drawing/2014/main" id="{EF184FD6-CC0C-0400-1815-0EB48739C70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r="35998" b="-2"/>
            <a:stretch>
              <a:fillRect/>
            </a:stretch>
          </p:blipFill>
          <p:spPr>
            <a:xfrm>
              <a:off x="20" y="1"/>
              <a:ext cx="12191980" cy="6857999"/>
            </a:xfrm>
            <a:prstGeom prst="rect">
              <a:avLst/>
            </a:prstGeom>
          </p:spPr>
        </p:pic>
        <p:sp>
          <p:nvSpPr>
            <p:cNvPr id="2" name="Obdélník 1">
              <a:extLst>
                <a:ext uri="{FF2B5EF4-FFF2-40B4-BE49-F238E27FC236}">
                  <a16:creationId xmlns:a16="http://schemas.microsoft.com/office/drawing/2014/main" id="{17D573E1-1652-CF0A-738D-B426A33D2B4B}"/>
                </a:ext>
              </a:extLst>
            </p:cNvPr>
            <p:cNvSpPr/>
            <p:nvPr/>
          </p:nvSpPr>
          <p:spPr>
            <a:xfrm>
              <a:off x="0" y="0"/>
              <a:ext cx="12191980" cy="6858000"/>
            </a:xfrm>
            <a:prstGeom prst="rect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7F535464-0973-184E-80E5-B389664AB0AB}"/>
              </a:ext>
            </a:extLst>
          </p:cNvPr>
          <p:cNvSpPr/>
          <p:nvPr/>
        </p:nvSpPr>
        <p:spPr>
          <a:xfrm>
            <a:off x="452176" y="140677"/>
            <a:ext cx="11284299" cy="653143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Digitální dvojče: Proces budování a provozu NS</a:t>
            </a:r>
          </a:p>
        </p:txBody>
      </p:sp>
      <p:graphicFrame>
        <p:nvGraphicFramePr>
          <p:cNvPr id="7" name="Objekt 6">
            <a:extLst>
              <a:ext uri="{FF2B5EF4-FFF2-40B4-BE49-F238E27FC236}">
                <a16:creationId xmlns:a16="http://schemas.microsoft.com/office/drawing/2014/main" id="{F6113A9E-E947-5B75-B0D2-732733FFAD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2053255"/>
              </p:ext>
            </p:extLst>
          </p:nvPr>
        </p:nvGraphicFramePr>
        <p:xfrm>
          <a:off x="311499" y="1276141"/>
          <a:ext cx="11558954" cy="50543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acro-Enabled Worksheet" r:id="rId3" imgW="21593131" imgH="9191488" progId="Excel.SheetMacroEnabled.12">
                  <p:link updateAutomatic="1"/>
                </p:oleObj>
              </mc:Choice>
              <mc:Fallback>
                <p:oleObj name="Macro-Enabled Worksheet" r:id="rId3" imgW="21593131" imgH="9191488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1499" y="1276141"/>
                        <a:ext cx="11558954" cy="50543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Obdélník: se zakulacenými rohy 9">
            <a:extLst>
              <a:ext uri="{FF2B5EF4-FFF2-40B4-BE49-F238E27FC236}">
                <a16:creationId xmlns:a16="http://schemas.microsoft.com/office/drawing/2014/main" id="{7A0D7DCC-7C0C-DE57-2C7C-855DB6A97644}"/>
              </a:ext>
            </a:extLst>
          </p:cNvPr>
          <p:cNvSpPr/>
          <p:nvPr/>
        </p:nvSpPr>
        <p:spPr>
          <a:xfrm>
            <a:off x="321548" y="5466303"/>
            <a:ext cx="11548906" cy="1326383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Krok 13: </a:t>
            </a:r>
            <a:r>
              <a:rPr lang="cs-CZ" dirty="0">
                <a:solidFill>
                  <a:schemeClr val="tx1"/>
                </a:solidFill>
              </a:rPr>
              <a:t>Hotovo. Trvalo to 12 procesních kroků a celý proces běžel „hladce“. Tedy za předpokladu, že nebylo třeba nic doplňovat, vracet, na nic čekat, atd.</a:t>
            </a:r>
          </a:p>
        </p:txBody>
      </p:sp>
    </p:spTree>
    <p:extLst>
      <p:ext uri="{BB962C8B-B14F-4D97-AF65-F5344CB8AC3E}">
        <p14:creationId xmlns:p14="http://schemas.microsoft.com/office/powerpoint/2010/main" val="294512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41F9E15-E134-9644-A6DD-A2FAC113EB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6041400D-58C5-DC3A-F05B-03386785B5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6E652BDE-116A-4EF9-9758-A244DBEDED46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4" name="Picture 1" descr="Abstraktní zobrazení síťového spojení na bílém pozadí">
              <a:extLst>
                <a:ext uri="{FF2B5EF4-FFF2-40B4-BE49-F238E27FC236}">
                  <a16:creationId xmlns:a16="http://schemas.microsoft.com/office/drawing/2014/main" id="{627BE128-4CC8-824C-67F6-2EDC4284378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r="35998" b="-2"/>
            <a:stretch>
              <a:fillRect/>
            </a:stretch>
          </p:blipFill>
          <p:spPr>
            <a:xfrm>
              <a:off x="20" y="1"/>
              <a:ext cx="12191980" cy="6857999"/>
            </a:xfrm>
            <a:prstGeom prst="rect">
              <a:avLst/>
            </a:prstGeom>
          </p:spPr>
        </p:pic>
        <p:sp>
          <p:nvSpPr>
            <p:cNvPr id="2" name="Obdélník 1">
              <a:extLst>
                <a:ext uri="{FF2B5EF4-FFF2-40B4-BE49-F238E27FC236}">
                  <a16:creationId xmlns:a16="http://schemas.microsoft.com/office/drawing/2014/main" id="{465CBC52-7FFC-BE02-4B34-02E08DCE36F2}"/>
                </a:ext>
              </a:extLst>
            </p:cNvPr>
            <p:cNvSpPr/>
            <p:nvPr/>
          </p:nvSpPr>
          <p:spPr>
            <a:xfrm>
              <a:off x="0" y="0"/>
              <a:ext cx="12191980" cy="6858000"/>
            </a:xfrm>
            <a:prstGeom prst="rect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EB1AA3D0-0476-F52E-DFA4-676182C07A0E}"/>
              </a:ext>
            </a:extLst>
          </p:cNvPr>
          <p:cNvSpPr/>
          <p:nvPr/>
        </p:nvSpPr>
        <p:spPr>
          <a:xfrm>
            <a:off x="452176" y="140677"/>
            <a:ext cx="11284299" cy="653143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Digitální dvojče: Proces budování a provozu DVNS</a:t>
            </a:r>
          </a:p>
        </p:txBody>
      </p:sp>
      <p:graphicFrame>
        <p:nvGraphicFramePr>
          <p:cNvPr id="10" name="Objekt 9">
            <a:extLst>
              <a:ext uri="{FF2B5EF4-FFF2-40B4-BE49-F238E27FC236}">
                <a16:creationId xmlns:a16="http://schemas.microsoft.com/office/drawing/2014/main" id="{4BB23FE0-B58A-228A-AFF9-3EA8EDCDF6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3158094"/>
              </p:ext>
            </p:extLst>
          </p:nvPr>
        </p:nvGraphicFramePr>
        <p:xfrm>
          <a:off x="331595" y="1266093"/>
          <a:ext cx="11515411" cy="5054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acro-Enabled Worksheet" r:id="rId3" imgW="21593131" imgH="9191488" progId="Excel.SheetMacroEnabled.12">
                  <p:link updateAutomatic="1"/>
                </p:oleObj>
              </mc:Choice>
              <mc:Fallback>
                <p:oleObj name="Macro-Enabled Worksheet" r:id="rId3" imgW="21593131" imgH="9191488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1595" y="1266093"/>
                        <a:ext cx="11515411" cy="50543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bdélník: se zakulacenými rohy 7">
            <a:extLst>
              <a:ext uri="{FF2B5EF4-FFF2-40B4-BE49-F238E27FC236}">
                <a16:creationId xmlns:a16="http://schemas.microsoft.com/office/drawing/2014/main" id="{5B4634BA-FE3C-43B6-EB3C-D5B8184CF9E1}"/>
              </a:ext>
            </a:extLst>
          </p:cNvPr>
          <p:cNvSpPr/>
          <p:nvPr/>
        </p:nvSpPr>
        <p:spPr>
          <a:xfrm>
            <a:off x="3938954" y="5466303"/>
            <a:ext cx="7616650" cy="1326383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Krok 1: </a:t>
            </a:r>
            <a:r>
              <a:rPr lang="cs-CZ" dirty="0">
                <a:solidFill>
                  <a:schemeClr val="tx1"/>
                </a:solidFill>
              </a:rPr>
              <a:t>Rozhodnutí investora postavit DVNS v atraktivním prostředí, jako CHKO, NP, památkové chráněná oblast</a:t>
            </a:r>
          </a:p>
        </p:txBody>
      </p:sp>
    </p:spTree>
    <p:extLst>
      <p:ext uri="{BB962C8B-B14F-4D97-AF65-F5344CB8AC3E}">
        <p14:creationId xmlns:p14="http://schemas.microsoft.com/office/powerpoint/2010/main" val="33083595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06263FF-85F0-FD18-A4E0-96F974ACFC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79CBB920-2E1F-EB71-AF4B-21E1F6362A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AAD9095C-AE1C-93D0-2E49-3F778C202CD7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4" name="Picture 1" descr="Abstraktní zobrazení síťového spojení na bílém pozadí">
              <a:extLst>
                <a:ext uri="{FF2B5EF4-FFF2-40B4-BE49-F238E27FC236}">
                  <a16:creationId xmlns:a16="http://schemas.microsoft.com/office/drawing/2014/main" id="{3AF0CC6D-2886-C6CE-ABBE-CE04A044BD3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r="35998" b="-2"/>
            <a:stretch>
              <a:fillRect/>
            </a:stretch>
          </p:blipFill>
          <p:spPr>
            <a:xfrm>
              <a:off x="20" y="1"/>
              <a:ext cx="12191980" cy="6857999"/>
            </a:xfrm>
            <a:prstGeom prst="rect">
              <a:avLst/>
            </a:prstGeom>
          </p:spPr>
        </p:pic>
        <p:sp>
          <p:nvSpPr>
            <p:cNvPr id="2" name="Obdélník 1">
              <a:extLst>
                <a:ext uri="{FF2B5EF4-FFF2-40B4-BE49-F238E27FC236}">
                  <a16:creationId xmlns:a16="http://schemas.microsoft.com/office/drawing/2014/main" id="{ECD541A6-0678-C232-EDC0-FE4A40B83DF8}"/>
                </a:ext>
              </a:extLst>
            </p:cNvPr>
            <p:cNvSpPr/>
            <p:nvPr/>
          </p:nvSpPr>
          <p:spPr>
            <a:xfrm>
              <a:off x="0" y="0"/>
              <a:ext cx="12191980" cy="6858000"/>
            </a:xfrm>
            <a:prstGeom prst="rect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AB453CE6-2BE3-2EA2-8295-9C69F960DE7A}"/>
              </a:ext>
            </a:extLst>
          </p:cNvPr>
          <p:cNvSpPr/>
          <p:nvPr/>
        </p:nvSpPr>
        <p:spPr>
          <a:xfrm>
            <a:off x="452176" y="140677"/>
            <a:ext cx="11284299" cy="653143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Digitální dvojče: Proces budování a provozu DVNS</a:t>
            </a:r>
          </a:p>
        </p:txBody>
      </p:sp>
      <p:graphicFrame>
        <p:nvGraphicFramePr>
          <p:cNvPr id="5" name="Objekt 4">
            <a:extLst>
              <a:ext uri="{FF2B5EF4-FFF2-40B4-BE49-F238E27FC236}">
                <a16:creationId xmlns:a16="http://schemas.microsoft.com/office/drawing/2014/main" id="{AB27C673-B523-66E8-281B-9A29785623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4477834"/>
              </p:ext>
            </p:extLst>
          </p:nvPr>
        </p:nvGraphicFramePr>
        <p:xfrm>
          <a:off x="331595" y="1256044"/>
          <a:ext cx="11525459" cy="50744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acro-Enabled Worksheet" r:id="rId3" imgW="21593131" imgH="9191488" progId="Excel.SheetMacroEnabled.12">
                  <p:link updateAutomatic="1"/>
                </p:oleObj>
              </mc:Choice>
              <mc:Fallback>
                <p:oleObj name="Macro-Enabled Worksheet" r:id="rId3" imgW="21593131" imgH="9191488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1595" y="1256044"/>
                        <a:ext cx="11525459" cy="50744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bdélník: se zakulacenými rohy 7">
            <a:extLst>
              <a:ext uri="{FF2B5EF4-FFF2-40B4-BE49-F238E27FC236}">
                <a16:creationId xmlns:a16="http://schemas.microsoft.com/office/drawing/2014/main" id="{BC5AFE09-2BEA-4DF8-7418-A51CED7FF561}"/>
              </a:ext>
            </a:extLst>
          </p:cNvPr>
          <p:cNvSpPr/>
          <p:nvPr/>
        </p:nvSpPr>
        <p:spPr>
          <a:xfrm>
            <a:off x="3938954" y="5466303"/>
            <a:ext cx="7616650" cy="1326383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Krok 2: </a:t>
            </a:r>
            <a:r>
              <a:rPr lang="cs-CZ" dirty="0">
                <a:solidFill>
                  <a:schemeClr val="tx1"/>
                </a:solidFill>
              </a:rPr>
              <a:t>Zadání dodavateli DVNS, nejlépe podle vlastních podkladů</a:t>
            </a:r>
          </a:p>
        </p:txBody>
      </p:sp>
    </p:spTree>
    <p:extLst>
      <p:ext uri="{BB962C8B-B14F-4D97-AF65-F5344CB8AC3E}">
        <p14:creationId xmlns:p14="http://schemas.microsoft.com/office/powerpoint/2010/main" val="1281310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ACE23D3-52D7-E68F-4CD2-0DFB7993E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53FE9D0-8FCA-6E2B-4AC5-5C8E204EA6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27478177-EB18-3448-D54D-A041AE222D6A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4" name="Picture 1" descr="Abstraktní zobrazení síťového spojení na bílém pozadí">
              <a:extLst>
                <a:ext uri="{FF2B5EF4-FFF2-40B4-BE49-F238E27FC236}">
                  <a16:creationId xmlns:a16="http://schemas.microsoft.com/office/drawing/2014/main" id="{E42340B9-7584-65E4-7EE8-2711B781272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r="35998" b="-2"/>
            <a:stretch>
              <a:fillRect/>
            </a:stretch>
          </p:blipFill>
          <p:spPr>
            <a:xfrm>
              <a:off x="20" y="1"/>
              <a:ext cx="12191980" cy="6857999"/>
            </a:xfrm>
            <a:prstGeom prst="rect">
              <a:avLst/>
            </a:prstGeom>
          </p:spPr>
        </p:pic>
        <p:sp>
          <p:nvSpPr>
            <p:cNvPr id="2" name="Obdélník 1">
              <a:extLst>
                <a:ext uri="{FF2B5EF4-FFF2-40B4-BE49-F238E27FC236}">
                  <a16:creationId xmlns:a16="http://schemas.microsoft.com/office/drawing/2014/main" id="{78F0A5ED-5B1B-977C-1675-BA2E8BBD931E}"/>
                </a:ext>
              </a:extLst>
            </p:cNvPr>
            <p:cNvSpPr/>
            <p:nvPr/>
          </p:nvSpPr>
          <p:spPr>
            <a:xfrm>
              <a:off x="0" y="0"/>
              <a:ext cx="12191980" cy="6858000"/>
            </a:xfrm>
            <a:prstGeom prst="rect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</p:grpSp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ED48355B-E7BE-AF3B-0DD4-2E50803D1767}"/>
              </a:ext>
            </a:extLst>
          </p:cNvPr>
          <p:cNvSpPr/>
          <p:nvPr/>
        </p:nvSpPr>
        <p:spPr>
          <a:xfrm>
            <a:off x="452176" y="140677"/>
            <a:ext cx="11284299" cy="653143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Princip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3FFBD37E-F675-1059-4848-217A4E4A03C8}"/>
              </a:ext>
            </a:extLst>
          </p:cNvPr>
          <p:cNvSpPr txBox="1"/>
          <p:nvPr/>
        </p:nvSpPr>
        <p:spPr>
          <a:xfrm>
            <a:off x="733530" y="1205802"/>
            <a:ext cx="1052062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Digitální dvojče je dynamický procesní model reálných činností a stavů.</a:t>
            </a:r>
          </a:p>
          <a:p>
            <a:endParaRPr lang="cs-CZ" dirty="0"/>
          </a:p>
          <a:p>
            <a:r>
              <a:rPr lang="cs-CZ" dirty="0"/>
              <a:t>Obsahuje:</a:t>
            </a:r>
          </a:p>
          <a:p>
            <a:endParaRPr lang="cs-CZ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b="1" dirty="0"/>
              <a:t>Systémy</a:t>
            </a:r>
            <a:r>
              <a:rPr lang="cs-CZ" dirty="0"/>
              <a:t> – tedy „černé krabičky“, které se nějak chovají. To chování je popsáno dvěma základními vlastnostmi: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cs-CZ" b="1" dirty="0"/>
              <a:t>Podmíněnými vlastnostmi </a:t>
            </a:r>
            <a:r>
              <a:rPr lang="cs-CZ" dirty="0"/>
              <a:t>– tedy tím, co systém udělá s daty, která do něj přijdou. A protože data se od sebe liší, tak se liší i chování systému podle dat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cs-CZ" b="1" dirty="0"/>
              <a:t>Nepodmíněnými vlastnostmi </a:t>
            </a:r>
            <a:r>
              <a:rPr lang="cs-CZ" dirty="0"/>
              <a:t>– tedy tím, jak systém data zpracovává. Jak je rychlý, jak řadí data na vstupy do fronty, jak je </a:t>
            </a:r>
            <a:r>
              <a:rPr lang="cs-CZ" dirty="0" err="1"/>
              <a:t>prioritizuje</a:t>
            </a:r>
            <a:r>
              <a:rPr lang="cs-CZ" dirty="0"/>
              <a:t>, atd.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b="1" dirty="0"/>
              <a:t>Data</a:t>
            </a:r>
            <a:r>
              <a:rPr lang="cs-CZ" dirty="0"/>
              <a:t> – tedy informace, které v nějakém Systému vzniknou a do nějakého systému se pošlou. Při průchodem dat systém se data obvykle mění.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b="1" dirty="0"/>
              <a:t>Vizualizaci </a:t>
            </a:r>
            <a:r>
              <a:rPr lang="cs-CZ" dirty="0"/>
              <a:t>– je to způsob, jak můžeme sledovat tok Dat přes jednotlivé Systémy. V každém Systému se Data mohou změnit, mohou se zdržet, ale pořád </a:t>
            </a:r>
            <a:r>
              <a:rPr lang="cs-CZ" dirty="0" err="1"/>
              <a:t>tvpří</a:t>
            </a:r>
            <a:r>
              <a:rPr lang="cs-CZ" dirty="0"/>
              <a:t> jeden Datový soubor, který má v sobě historii toho, co se s ním dělo.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b="1" dirty="0"/>
              <a:t>Dohled</a:t>
            </a:r>
            <a:r>
              <a:rPr lang="cs-CZ" dirty="0"/>
              <a:t> – o všech akcích, které se s Data v jednotlivých Systémech provádějí se vede záznam. Říká se mu </a:t>
            </a:r>
            <a:r>
              <a:rPr lang="cs-CZ" dirty="0" err="1"/>
              <a:t>LogFile</a:t>
            </a:r>
            <a:r>
              <a:rPr lang="cs-CZ" dirty="0"/>
              <a:t>. Je to v podstatě deník, ve kterém se dají všechny pohyby a změny dat dohledat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47895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FB3A466-84BF-E527-A70D-CAA47D561E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571C4A71-A94C-AF5E-E8A0-DC686F8DB2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3F9955F3-2095-206C-9BE6-5391964F24B3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4" name="Picture 1" descr="Abstraktní zobrazení síťového spojení na bílém pozadí">
              <a:extLst>
                <a:ext uri="{FF2B5EF4-FFF2-40B4-BE49-F238E27FC236}">
                  <a16:creationId xmlns:a16="http://schemas.microsoft.com/office/drawing/2014/main" id="{2DA379EE-A785-BE03-E103-5EC85EA4C45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r="35998" b="-2"/>
            <a:stretch>
              <a:fillRect/>
            </a:stretch>
          </p:blipFill>
          <p:spPr>
            <a:xfrm>
              <a:off x="20" y="1"/>
              <a:ext cx="12191980" cy="6857999"/>
            </a:xfrm>
            <a:prstGeom prst="rect">
              <a:avLst/>
            </a:prstGeom>
          </p:spPr>
        </p:pic>
        <p:sp>
          <p:nvSpPr>
            <p:cNvPr id="2" name="Obdélník 1">
              <a:extLst>
                <a:ext uri="{FF2B5EF4-FFF2-40B4-BE49-F238E27FC236}">
                  <a16:creationId xmlns:a16="http://schemas.microsoft.com/office/drawing/2014/main" id="{8742642A-16DB-3308-3D7E-BDDFF0998F42}"/>
                </a:ext>
              </a:extLst>
            </p:cNvPr>
            <p:cNvSpPr/>
            <p:nvPr/>
          </p:nvSpPr>
          <p:spPr>
            <a:xfrm>
              <a:off x="0" y="0"/>
              <a:ext cx="12191980" cy="6858000"/>
            </a:xfrm>
            <a:prstGeom prst="rect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0BC14459-9E68-88B2-0D1F-85668971C436}"/>
              </a:ext>
            </a:extLst>
          </p:cNvPr>
          <p:cNvSpPr/>
          <p:nvPr/>
        </p:nvSpPr>
        <p:spPr>
          <a:xfrm>
            <a:off x="452176" y="140677"/>
            <a:ext cx="11284299" cy="653143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Digitální dvojče: Proces budování a provozu DVNS</a:t>
            </a:r>
          </a:p>
        </p:txBody>
      </p:sp>
      <p:graphicFrame>
        <p:nvGraphicFramePr>
          <p:cNvPr id="7" name="Objekt 6">
            <a:extLst>
              <a:ext uri="{FF2B5EF4-FFF2-40B4-BE49-F238E27FC236}">
                <a16:creationId xmlns:a16="http://schemas.microsoft.com/office/drawing/2014/main" id="{78230170-E4AD-420A-CA77-1A51FFB19B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9097207"/>
              </p:ext>
            </p:extLst>
          </p:nvPr>
        </p:nvGraphicFramePr>
        <p:xfrm>
          <a:off x="331596" y="1276141"/>
          <a:ext cx="11505362" cy="50744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acro-Enabled Worksheet" r:id="rId3" imgW="21593131" imgH="9191488" progId="Excel.SheetMacroEnabled.12">
                  <p:link updateAutomatic="1"/>
                </p:oleObj>
              </mc:Choice>
              <mc:Fallback>
                <p:oleObj name="Macro-Enabled Worksheet" r:id="rId3" imgW="21593131" imgH="9191488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1596" y="1276141"/>
                        <a:ext cx="11505362" cy="50744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bdélník: se zakulacenými rohy 7">
            <a:extLst>
              <a:ext uri="{FF2B5EF4-FFF2-40B4-BE49-F238E27FC236}">
                <a16:creationId xmlns:a16="http://schemas.microsoft.com/office/drawing/2014/main" id="{E0B2348B-4D2E-8ED2-9627-8D39C7AAB44A}"/>
              </a:ext>
            </a:extLst>
          </p:cNvPr>
          <p:cNvSpPr/>
          <p:nvPr/>
        </p:nvSpPr>
        <p:spPr>
          <a:xfrm>
            <a:off x="7636746" y="5466303"/>
            <a:ext cx="4200212" cy="1326383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Krok 3: </a:t>
            </a:r>
            <a:r>
              <a:rPr lang="cs-CZ" dirty="0">
                <a:solidFill>
                  <a:schemeClr val="tx1"/>
                </a:solidFill>
              </a:rPr>
              <a:t>Je třeba provést marketing a prodat také reklamní sloty v DVNS</a:t>
            </a:r>
          </a:p>
        </p:txBody>
      </p:sp>
    </p:spTree>
    <p:extLst>
      <p:ext uri="{BB962C8B-B14F-4D97-AF65-F5344CB8AC3E}">
        <p14:creationId xmlns:p14="http://schemas.microsoft.com/office/powerpoint/2010/main" val="9316181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997B1A-EFAD-4157-2A7B-E359870A9F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AC9A2FF3-CF86-50F5-8127-79A5A6E12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EF5D06ED-EF44-87E7-4D30-A4048F0541D7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4" name="Picture 1" descr="Abstraktní zobrazení síťového spojení na bílém pozadí">
              <a:extLst>
                <a:ext uri="{FF2B5EF4-FFF2-40B4-BE49-F238E27FC236}">
                  <a16:creationId xmlns:a16="http://schemas.microsoft.com/office/drawing/2014/main" id="{777079FE-8B47-899F-EA11-91BA202A46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r="35998" b="-2"/>
            <a:stretch>
              <a:fillRect/>
            </a:stretch>
          </p:blipFill>
          <p:spPr>
            <a:xfrm>
              <a:off x="20" y="1"/>
              <a:ext cx="12191980" cy="6857999"/>
            </a:xfrm>
            <a:prstGeom prst="rect">
              <a:avLst/>
            </a:prstGeom>
          </p:spPr>
        </p:pic>
        <p:sp>
          <p:nvSpPr>
            <p:cNvPr id="2" name="Obdélník 1">
              <a:extLst>
                <a:ext uri="{FF2B5EF4-FFF2-40B4-BE49-F238E27FC236}">
                  <a16:creationId xmlns:a16="http://schemas.microsoft.com/office/drawing/2014/main" id="{03F148D1-4917-54A5-1781-B16A1B00AF70}"/>
                </a:ext>
              </a:extLst>
            </p:cNvPr>
            <p:cNvSpPr/>
            <p:nvPr/>
          </p:nvSpPr>
          <p:spPr>
            <a:xfrm>
              <a:off x="0" y="0"/>
              <a:ext cx="12191980" cy="6858000"/>
            </a:xfrm>
            <a:prstGeom prst="rect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210853AD-7155-DCF1-0FD1-B8F652FEE2BD}"/>
              </a:ext>
            </a:extLst>
          </p:cNvPr>
          <p:cNvSpPr/>
          <p:nvPr/>
        </p:nvSpPr>
        <p:spPr>
          <a:xfrm>
            <a:off x="452176" y="140677"/>
            <a:ext cx="11284299" cy="653143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Digitální dvojče: Proces budování a provozu DVNS</a:t>
            </a:r>
          </a:p>
        </p:txBody>
      </p:sp>
      <p:graphicFrame>
        <p:nvGraphicFramePr>
          <p:cNvPr id="5" name="Objekt 4">
            <a:extLst>
              <a:ext uri="{FF2B5EF4-FFF2-40B4-BE49-F238E27FC236}">
                <a16:creationId xmlns:a16="http://schemas.microsoft.com/office/drawing/2014/main" id="{DCE71255-18D2-E15F-7445-6662A9AD8B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8039907"/>
              </p:ext>
            </p:extLst>
          </p:nvPr>
        </p:nvGraphicFramePr>
        <p:xfrm>
          <a:off x="341644" y="1245996"/>
          <a:ext cx="11495314" cy="510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acro-Enabled Worksheet" r:id="rId3" imgW="21707431" imgH="9191488" progId="Excel.SheetMacroEnabled.12">
                  <p:link updateAutomatic="1"/>
                </p:oleObj>
              </mc:Choice>
              <mc:Fallback>
                <p:oleObj name="Macro-Enabled Worksheet" r:id="rId3" imgW="21707431" imgH="9191488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1644" y="1245996"/>
                        <a:ext cx="11495314" cy="51045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bdélník: se zakulacenými rohy 7">
            <a:extLst>
              <a:ext uri="{FF2B5EF4-FFF2-40B4-BE49-F238E27FC236}">
                <a16:creationId xmlns:a16="http://schemas.microsoft.com/office/drawing/2014/main" id="{650D6CA1-5D26-6594-56B7-F5E7BBD7F85B}"/>
              </a:ext>
            </a:extLst>
          </p:cNvPr>
          <p:cNvSpPr/>
          <p:nvPr/>
        </p:nvSpPr>
        <p:spPr>
          <a:xfrm>
            <a:off x="7636746" y="5466303"/>
            <a:ext cx="4200212" cy="1326383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Krok 4: </a:t>
            </a:r>
            <a:r>
              <a:rPr lang="cs-CZ" dirty="0">
                <a:solidFill>
                  <a:schemeClr val="tx1"/>
                </a:solidFill>
              </a:rPr>
              <a:t>Dokončení DVNS a její provoz. Pro provoz postačí SW kontrola a případně i aktualizace</a:t>
            </a:r>
          </a:p>
        </p:txBody>
      </p:sp>
    </p:spTree>
    <p:extLst>
      <p:ext uri="{BB962C8B-B14F-4D97-AF65-F5344CB8AC3E}">
        <p14:creationId xmlns:p14="http://schemas.microsoft.com/office/powerpoint/2010/main" val="11115085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47E170-2534-F8DD-E772-B15CE3C096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AED83D2B-3051-0F75-C66E-6883B6F7DD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BB1CCCC4-DADF-6934-BF99-751FC4009D2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4" name="Picture 1" descr="Abstraktní zobrazení síťového spojení na bílém pozadí">
              <a:extLst>
                <a:ext uri="{FF2B5EF4-FFF2-40B4-BE49-F238E27FC236}">
                  <a16:creationId xmlns:a16="http://schemas.microsoft.com/office/drawing/2014/main" id="{627061A4-E7F7-469D-13B5-3D39D703E42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r="35998" b="-2"/>
            <a:stretch>
              <a:fillRect/>
            </a:stretch>
          </p:blipFill>
          <p:spPr>
            <a:xfrm>
              <a:off x="20" y="1"/>
              <a:ext cx="12191980" cy="6857999"/>
            </a:xfrm>
            <a:prstGeom prst="rect">
              <a:avLst/>
            </a:prstGeom>
          </p:spPr>
        </p:pic>
        <p:sp>
          <p:nvSpPr>
            <p:cNvPr id="2" name="Obdélník 1">
              <a:extLst>
                <a:ext uri="{FF2B5EF4-FFF2-40B4-BE49-F238E27FC236}">
                  <a16:creationId xmlns:a16="http://schemas.microsoft.com/office/drawing/2014/main" id="{D4BF90BC-9050-7F29-7204-C489AC24BBDE}"/>
                </a:ext>
              </a:extLst>
            </p:cNvPr>
            <p:cNvSpPr/>
            <p:nvPr/>
          </p:nvSpPr>
          <p:spPr>
            <a:xfrm>
              <a:off x="0" y="0"/>
              <a:ext cx="12191980" cy="6858000"/>
            </a:xfrm>
            <a:prstGeom prst="rect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80F1F0EB-0B41-7017-EB7F-3A0648719D77}"/>
              </a:ext>
            </a:extLst>
          </p:cNvPr>
          <p:cNvSpPr/>
          <p:nvPr/>
        </p:nvSpPr>
        <p:spPr>
          <a:xfrm>
            <a:off x="452176" y="140677"/>
            <a:ext cx="11284299" cy="653143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Digitální dvojče: Proces budování a provozu DVNS</a:t>
            </a:r>
          </a:p>
        </p:txBody>
      </p:sp>
      <p:graphicFrame>
        <p:nvGraphicFramePr>
          <p:cNvPr id="7" name="Objekt 6">
            <a:extLst>
              <a:ext uri="{FF2B5EF4-FFF2-40B4-BE49-F238E27FC236}">
                <a16:creationId xmlns:a16="http://schemas.microsoft.com/office/drawing/2014/main" id="{941ED2ED-6093-567D-5072-5CEA48F298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7637639"/>
              </p:ext>
            </p:extLst>
          </p:nvPr>
        </p:nvGraphicFramePr>
        <p:xfrm>
          <a:off x="331596" y="1256044"/>
          <a:ext cx="11505362" cy="50744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acro-Enabled Worksheet" r:id="rId3" imgW="21593131" imgH="9191488" progId="Excel.SheetMacroEnabled.12">
                  <p:link updateAutomatic="1"/>
                </p:oleObj>
              </mc:Choice>
              <mc:Fallback>
                <p:oleObj name="Macro-Enabled Worksheet" r:id="rId3" imgW="21593131" imgH="9191488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1596" y="1256044"/>
                        <a:ext cx="11505362" cy="50744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bdélník: se zakulacenými rohy 7">
            <a:extLst>
              <a:ext uri="{FF2B5EF4-FFF2-40B4-BE49-F238E27FC236}">
                <a16:creationId xmlns:a16="http://schemas.microsoft.com/office/drawing/2014/main" id="{83A1106B-2DBE-DECE-4204-334EA5864F97}"/>
              </a:ext>
            </a:extLst>
          </p:cNvPr>
          <p:cNvSpPr/>
          <p:nvPr/>
        </p:nvSpPr>
        <p:spPr>
          <a:xfrm>
            <a:off x="355042" y="5466303"/>
            <a:ext cx="11481916" cy="1326383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Krok 5: </a:t>
            </a:r>
            <a:r>
              <a:rPr lang="cs-CZ" dirty="0">
                <a:solidFill>
                  <a:schemeClr val="tx1"/>
                </a:solidFill>
              </a:rPr>
              <a:t>Hotovo. Trvalo to 4 procesní kroky a nebylo nic, co by to mohlo zdržet. </a:t>
            </a:r>
          </a:p>
          <a:p>
            <a:pPr algn="ctr"/>
            <a:r>
              <a:rPr lang="cs-CZ" dirty="0">
                <a:solidFill>
                  <a:schemeClr val="tx1"/>
                </a:solidFill>
              </a:rPr>
              <a:t>Jen dva fyzikální jevy: dostupnost GPS a mobilní sítě.</a:t>
            </a:r>
          </a:p>
        </p:txBody>
      </p:sp>
    </p:spTree>
    <p:extLst>
      <p:ext uri="{BB962C8B-B14F-4D97-AF65-F5344CB8AC3E}">
        <p14:creationId xmlns:p14="http://schemas.microsoft.com/office/powerpoint/2010/main" val="18900445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3723FE2-7F64-83AD-C68B-8D1A575224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4F4C3124-19B1-B48D-506C-FF19673DDF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52BC4C9E-36F4-9698-82CF-BB0BF60B6A8C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4" name="Picture 1" descr="Abstraktní zobrazení síťového spojení na bílém pozadí">
              <a:extLst>
                <a:ext uri="{FF2B5EF4-FFF2-40B4-BE49-F238E27FC236}">
                  <a16:creationId xmlns:a16="http://schemas.microsoft.com/office/drawing/2014/main" id="{62156288-5BE5-B378-7790-E53C205DBC9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r="35998" b="-2"/>
            <a:stretch>
              <a:fillRect/>
            </a:stretch>
          </p:blipFill>
          <p:spPr>
            <a:xfrm>
              <a:off x="20" y="1"/>
              <a:ext cx="12191980" cy="6857999"/>
            </a:xfrm>
            <a:prstGeom prst="rect">
              <a:avLst/>
            </a:prstGeom>
          </p:spPr>
        </p:pic>
        <p:sp>
          <p:nvSpPr>
            <p:cNvPr id="2" name="Obdélník 1">
              <a:extLst>
                <a:ext uri="{FF2B5EF4-FFF2-40B4-BE49-F238E27FC236}">
                  <a16:creationId xmlns:a16="http://schemas.microsoft.com/office/drawing/2014/main" id="{4704A4A0-6BBD-41FB-2B44-9E31AFEF42DF}"/>
                </a:ext>
              </a:extLst>
            </p:cNvPr>
            <p:cNvSpPr/>
            <p:nvPr/>
          </p:nvSpPr>
          <p:spPr>
            <a:xfrm>
              <a:off x="0" y="0"/>
              <a:ext cx="12191980" cy="6858000"/>
            </a:xfrm>
            <a:prstGeom prst="rect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B040173E-BA9A-9B29-2C2C-1C9A3F0D8863}"/>
              </a:ext>
            </a:extLst>
          </p:cNvPr>
          <p:cNvSpPr/>
          <p:nvPr/>
        </p:nvSpPr>
        <p:spPr>
          <a:xfrm>
            <a:off x="452176" y="140677"/>
            <a:ext cx="11284299" cy="653143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Digitální dvojče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9B269720-0D4A-EFC3-D77D-7FE65D753EAF}"/>
              </a:ext>
            </a:extLst>
          </p:cNvPr>
          <p:cNvSpPr txBox="1"/>
          <p:nvPr/>
        </p:nvSpPr>
        <p:spPr>
          <a:xfrm>
            <a:off x="1316335" y="2900031"/>
            <a:ext cx="92243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Děkuji Vám za pozornost</a:t>
            </a:r>
          </a:p>
        </p:txBody>
      </p:sp>
    </p:spTree>
    <p:extLst>
      <p:ext uri="{BB962C8B-B14F-4D97-AF65-F5344CB8AC3E}">
        <p14:creationId xmlns:p14="http://schemas.microsoft.com/office/powerpoint/2010/main" val="3922413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22A850A-B044-F772-B97A-2F8B1D8A52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087B10E-3ED7-C94D-E69C-2E3800B8F1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7C68C984-C214-49FF-0F6D-CCBDDC61DA10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4" name="Picture 1" descr="Abstraktní zobrazení síťového spojení na bílém pozadí">
              <a:extLst>
                <a:ext uri="{FF2B5EF4-FFF2-40B4-BE49-F238E27FC236}">
                  <a16:creationId xmlns:a16="http://schemas.microsoft.com/office/drawing/2014/main" id="{25F700AD-5273-4D82-B72F-A412D4E94B8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r="35998" b="-2"/>
            <a:stretch>
              <a:fillRect/>
            </a:stretch>
          </p:blipFill>
          <p:spPr>
            <a:xfrm>
              <a:off x="20" y="1"/>
              <a:ext cx="12191980" cy="6857999"/>
            </a:xfrm>
            <a:prstGeom prst="rect">
              <a:avLst/>
            </a:prstGeom>
          </p:spPr>
        </p:pic>
        <p:sp>
          <p:nvSpPr>
            <p:cNvPr id="2" name="Obdélník 1">
              <a:extLst>
                <a:ext uri="{FF2B5EF4-FFF2-40B4-BE49-F238E27FC236}">
                  <a16:creationId xmlns:a16="http://schemas.microsoft.com/office/drawing/2014/main" id="{BD7488AA-0FF4-E5B6-2015-2230A67213DC}"/>
                </a:ext>
              </a:extLst>
            </p:cNvPr>
            <p:cNvSpPr/>
            <p:nvPr/>
          </p:nvSpPr>
          <p:spPr>
            <a:xfrm>
              <a:off x="0" y="0"/>
              <a:ext cx="12191980" cy="6858000"/>
            </a:xfrm>
            <a:prstGeom prst="rect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1B1752AF-9722-8833-05B1-F70116879B25}"/>
              </a:ext>
            </a:extLst>
          </p:cNvPr>
          <p:cNvSpPr/>
          <p:nvPr/>
        </p:nvSpPr>
        <p:spPr>
          <a:xfrm>
            <a:off x="452176" y="140677"/>
            <a:ext cx="11284299" cy="653143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Příklad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2A2861B-A1C8-228A-287F-411F89B3434A}"/>
              </a:ext>
            </a:extLst>
          </p:cNvPr>
          <p:cNvSpPr txBox="1"/>
          <p:nvPr/>
        </p:nvSpPr>
        <p:spPr>
          <a:xfrm>
            <a:off x="733530" y="1205802"/>
            <a:ext cx="1052062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Digitální dvojče si můžeme představit na příkladu.</a:t>
            </a:r>
          </a:p>
          <a:p>
            <a:endParaRPr lang="cs-CZ" dirty="0"/>
          </a:p>
          <a:p>
            <a:r>
              <a:rPr lang="cs-CZ" b="1" dirty="0"/>
              <a:t>Žádost o povolení stavby.</a:t>
            </a:r>
          </a:p>
          <a:p>
            <a:endParaRPr lang="cs-CZ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b="1" dirty="0"/>
              <a:t>Systémy – </a:t>
            </a:r>
            <a:r>
              <a:rPr lang="cs-CZ" dirty="0"/>
              <a:t>jsou to všechny úřady, instituce, dotčené orgány, ale i sousedé atd. Každý z nich se v nějakém okamžiku musí k této žádosti vyjádřit a dát stanovisko. Jenže to není stále ta stejná žádost, protože např. Stavební úřad bude k té žádosti mít i vyjádření  např. požárníků a případně dalších subjektů.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cs-CZ" dirty="0"/>
              <a:t>Systém změní Data ze svého vstupu na Data na výstupu a řekne, kam s nimi dál (do jakého Systému). Toto provádí na základě obsahu Dat (Vaší žádosti).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cs-CZ" dirty="0"/>
              <a:t>Systém ale má i nepodmíněné vlastnosti, jako je Kapacita, způsob řazení Dat na vstupu, ale může mít i pravděpodobnostní vlastnost, tedy že udělá chybu.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b="1" dirty="0"/>
              <a:t>Data</a:t>
            </a:r>
            <a:r>
              <a:rPr lang="cs-CZ" dirty="0"/>
              <a:t> – to je Vaše žádost, ke které se v každém Systému (úřadu, orgánu) připojí jejich stanovisko. Může být pozitivní, negativní nebo vráceno k doplnění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cs-CZ" dirty="0"/>
              <a:t>Data mohou mít také vlastnosti, nejen obsah. Vlastností je např. Pracnost zpracování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b="1" dirty="0"/>
              <a:t>Vizualizace</a:t>
            </a:r>
            <a:r>
              <a:rPr lang="cs-CZ" dirty="0"/>
              <a:t> – to už záleží na tvůrci digitálního dvojčete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b="1" dirty="0" err="1"/>
              <a:t>LogFile</a:t>
            </a:r>
            <a:r>
              <a:rPr lang="cs-CZ" dirty="0"/>
              <a:t> – představme si deník (v účetnictví), kde můžeme filtrovat a dělat různé pohledy a sestavy. Např. filtr podle ID žádosti ukáže historii právě té jedné.</a:t>
            </a:r>
          </a:p>
        </p:txBody>
      </p:sp>
    </p:spTree>
    <p:extLst>
      <p:ext uri="{BB962C8B-B14F-4D97-AF65-F5344CB8AC3E}">
        <p14:creationId xmlns:p14="http://schemas.microsoft.com/office/powerpoint/2010/main" val="3147245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B1740F-E009-6994-3F72-A7F8806E4A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9A2650A6-346F-E3F0-D43D-15184561B9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993B4419-7E59-39F9-22F9-DE8C8419B22B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4" name="Picture 1" descr="Abstraktní zobrazení síťového spojení na bílém pozadí">
              <a:extLst>
                <a:ext uri="{FF2B5EF4-FFF2-40B4-BE49-F238E27FC236}">
                  <a16:creationId xmlns:a16="http://schemas.microsoft.com/office/drawing/2014/main" id="{DFB856B7-493F-6A43-C7E7-53109D036EC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r="35998" b="-2"/>
            <a:stretch>
              <a:fillRect/>
            </a:stretch>
          </p:blipFill>
          <p:spPr>
            <a:xfrm>
              <a:off x="20" y="1"/>
              <a:ext cx="12191980" cy="6857999"/>
            </a:xfrm>
            <a:prstGeom prst="rect">
              <a:avLst/>
            </a:prstGeom>
          </p:spPr>
        </p:pic>
        <p:sp>
          <p:nvSpPr>
            <p:cNvPr id="2" name="Obdélník 1">
              <a:extLst>
                <a:ext uri="{FF2B5EF4-FFF2-40B4-BE49-F238E27FC236}">
                  <a16:creationId xmlns:a16="http://schemas.microsoft.com/office/drawing/2014/main" id="{7F80109F-B224-AC36-7601-E2BFC5F3E966}"/>
                </a:ext>
              </a:extLst>
            </p:cNvPr>
            <p:cNvSpPr/>
            <p:nvPr/>
          </p:nvSpPr>
          <p:spPr>
            <a:xfrm>
              <a:off x="0" y="0"/>
              <a:ext cx="12191980" cy="6858000"/>
            </a:xfrm>
            <a:prstGeom prst="rect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0439F67A-A05D-9DB5-6D28-759351D2E1F2}"/>
              </a:ext>
            </a:extLst>
          </p:cNvPr>
          <p:cNvSpPr/>
          <p:nvPr/>
        </p:nvSpPr>
        <p:spPr>
          <a:xfrm>
            <a:off x="452176" y="140677"/>
            <a:ext cx="11284299" cy="653143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Příklad - pokračování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305DBDE1-E861-FF8D-7177-FA42C0A5F978}"/>
              </a:ext>
            </a:extLst>
          </p:cNvPr>
          <p:cNvSpPr txBox="1"/>
          <p:nvPr/>
        </p:nvSpPr>
        <p:spPr>
          <a:xfrm>
            <a:off x="733530" y="1205802"/>
            <a:ext cx="1052062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b="1" dirty="0"/>
              <a:t>Digitální dvojče si můžeme spustit </a:t>
            </a:r>
            <a:r>
              <a:rPr lang="cs-CZ" dirty="0"/>
              <a:t>– např. pomocí Makra v MS Excelu.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Můžeme použít místo času kroky. Při každém kroku tohle Makro projde všechny systémy, vezme Data na vstupu, nechá je daným Systémem zpracovat a dá je na výstup. A když je to hotovo, tak data z výstupů přenese (podle vlastností každých Dat) na vstupy dalších Systémů.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A nejednou před sebou vidíme (v rámci Vizualizace) jak Data (třeba ta žádost) běží přes jednotlivé Systémy. Je to jako v reálném životě.</a:t>
            </a:r>
          </a:p>
          <a:p>
            <a:pPr algn="just"/>
            <a:endParaRPr lang="cs-CZ" dirty="0"/>
          </a:p>
          <a:p>
            <a:pPr algn="just"/>
            <a:r>
              <a:rPr lang="cs-CZ" b="1" dirty="0"/>
              <a:t>Jenže my můžeme měnit ještě některé parametry: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dirty="0"/>
              <a:t>Počet žádostí (různých), které do Digitálního dvojčete pouštíme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dirty="0"/>
              <a:t>Kapacitu jednotlivých Systémů (třeba danou počtem pracovníků, dovolenou, atd.)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s-CZ" dirty="0"/>
              <a:t>Pravděpodobnost chyby, atd.</a:t>
            </a:r>
          </a:p>
          <a:p>
            <a:pPr algn="just"/>
            <a:endParaRPr lang="cs-CZ" dirty="0"/>
          </a:p>
          <a:p>
            <a:pPr algn="just"/>
            <a:r>
              <a:rPr lang="cs-CZ" b="1" dirty="0"/>
              <a:t>Pracnost</a:t>
            </a:r>
            <a:r>
              <a:rPr lang="cs-CZ" dirty="0"/>
              <a:t> zpracování žádosti v jednotlivých systémech asi bude nějak definovaná a nebude se asi měnit, stejně jako </a:t>
            </a:r>
            <a:r>
              <a:rPr lang="cs-CZ" b="1" dirty="0"/>
              <a:t>řazení do front </a:t>
            </a:r>
            <a:r>
              <a:rPr lang="cs-CZ" dirty="0"/>
              <a:t>na vstupu jednotlivých Systémů.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Co krok, to změna stavu v reálném životě. Možná by šlo kroku přiřadit i reálný čas, jen pro účely vizualizace zrychlený. A změnami parametrů můžeme sledovat, co se děje, kde je úzké místo.</a:t>
            </a:r>
          </a:p>
        </p:txBody>
      </p:sp>
    </p:spTree>
    <p:extLst>
      <p:ext uri="{BB962C8B-B14F-4D97-AF65-F5344CB8AC3E}">
        <p14:creationId xmlns:p14="http://schemas.microsoft.com/office/powerpoint/2010/main" val="502629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76A4318-F5CE-31E6-5C38-6C5B2880B7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79A70C9B-E14F-3E2C-9D75-8A432E4881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29B6C496-ABB0-7062-2647-E27FAC7F111E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4" name="Picture 1" descr="Abstraktní zobrazení síťového spojení na bílém pozadí">
              <a:extLst>
                <a:ext uri="{FF2B5EF4-FFF2-40B4-BE49-F238E27FC236}">
                  <a16:creationId xmlns:a16="http://schemas.microsoft.com/office/drawing/2014/main" id="{BB205BB1-D77C-AE32-41CC-8708788DAF9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r="35998" b="-2"/>
            <a:stretch>
              <a:fillRect/>
            </a:stretch>
          </p:blipFill>
          <p:spPr>
            <a:xfrm>
              <a:off x="20" y="1"/>
              <a:ext cx="12191980" cy="6857999"/>
            </a:xfrm>
            <a:prstGeom prst="rect">
              <a:avLst/>
            </a:prstGeom>
          </p:spPr>
        </p:pic>
        <p:sp>
          <p:nvSpPr>
            <p:cNvPr id="2" name="Obdélník 1">
              <a:extLst>
                <a:ext uri="{FF2B5EF4-FFF2-40B4-BE49-F238E27FC236}">
                  <a16:creationId xmlns:a16="http://schemas.microsoft.com/office/drawing/2014/main" id="{19B691F4-5FF6-7D0B-E63F-317215A3C022}"/>
                </a:ext>
              </a:extLst>
            </p:cNvPr>
            <p:cNvSpPr/>
            <p:nvPr/>
          </p:nvSpPr>
          <p:spPr>
            <a:xfrm>
              <a:off x="0" y="0"/>
              <a:ext cx="12191980" cy="6858000"/>
            </a:xfrm>
            <a:prstGeom prst="rect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2A042EB0-7FF4-DE88-47A7-41198707838D}"/>
              </a:ext>
            </a:extLst>
          </p:cNvPr>
          <p:cNvSpPr/>
          <p:nvPr/>
        </p:nvSpPr>
        <p:spPr>
          <a:xfrm>
            <a:off x="452176" y="140677"/>
            <a:ext cx="11284299" cy="653143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Digitální dvojče: Proces budování a provozu NS</a:t>
            </a:r>
          </a:p>
        </p:txBody>
      </p:sp>
      <p:graphicFrame>
        <p:nvGraphicFramePr>
          <p:cNvPr id="9" name="Objekt 8">
            <a:extLst>
              <a:ext uri="{FF2B5EF4-FFF2-40B4-BE49-F238E27FC236}">
                <a16:creationId xmlns:a16="http://schemas.microsoft.com/office/drawing/2014/main" id="{8D46E505-3B63-F146-47F3-149308EB6D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9735088"/>
              </p:ext>
            </p:extLst>
          </p:nvPr>
        </p:nvGraphicFramePr>
        <p:xfrm>
          <a:off x="352425" y="1276350"/>
          <a:ext cx="11495088" cy="5033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acro-Enabled Worksheet" r:id="rId3" imgW="21593131" imgH="9191488" progId="Excel.SheetMacroEnabled.12">
                  <p:link updateAutomatic="1"/>
                </p:oleObj>
              </mc:Choice>
              <mc:Fallback>
                <p:oleObj name="Macro-Enabled Worksheet" r:id="rId3" imgW="21593131" imgH="9191488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2425" y="1276350"/>
                        <a:ext cx="11495088" cy="5033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Obdélník: se zakulacenými rohy 9">
            <a:extLst>
              <a:ext uri="{FF2B5EF4-FFF2-40B4-BE49-F238E27FC236}">
                <a16:creationId xmlns:a16="http://schemas.microsoft.com/office/drawing/2014/main" id="{72D606D3-78FE-9C80-5527-62BB650B7214}"/>
              </a:ext>
            </a:extLst>
          </p:cNvPr>
          <p:cNvSpPr/>
          <p:nvPr/>
        </p:nvSpPr>
        <p:spPr>
          <a:xfrm>
            <a:off x="3938954" y="5466303"/>
            <a:ext cx="7616650" cy="1326383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Krok 1: </a:t>
            </a:r>
            <a:r>
              <a:rPr lang="cs-CZ" dirty="0">
                <a:solidFill>
                  <a:schemeClr val="tx1"/>
                </a:solidFill>
              </a:rPr>
              <a:t>Záměr investora postavit klasickou NS v atraktivním prostředí, jako CHKO, NP, památkové chráněná oblast</a:t>
            </a:r>
          </a:p>
        </p:txBody>
      </p:sp>
    </p:spTree>
    <p:extLst>
      <p:ext uri="{BB962C8B-B14F-4D97-AF65-F5344CB8AC3E}">
        <p14:creationId xmlns:p14="http://schemas.microsoft.com/office/powerpoint/2010/main" val="1579142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ACC6F78-19E2-0604-9B3D-BAE176019F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0EA44031-EEE9-9334-BB04-CC42B40491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758E5A0D-0EC5-15FE-9700-F74C47812D15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4" name="Picture 1" descr="Abstraktní zobrazení síťového spojení na bílém pozadí">
              <a:extLst>
                <a:ext uri="{FF2B5EF4-FFF2-40B4-BE49-F238E27FC236}">
                  <a16:creationId xmlns:a16="http://schemas.microsoft.com/office/drawing/2014/main" id="{FCCA5310-16CB-B056-00AD-35CBBD998BF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r="35998" b="-2"/>
            <a:stretch>
              <a:fillRect/>
            </a:stretch>
          </p:blipFill>
          <p:spPr>
            <a:xfrm>
              <a:off x="20" y="1"/>
              <a:ext cx="12191980" cy="6857999"/>
            </a:xfrm>
            <a:prstGeom prst="rect">
              <a:avLst/>
            </a:prstGeom>
          </p:spPr>
        </p:pic>
        <p:sp>
          <p:nvSpPr>
            <p:cNvPr id="2" name="Obdélník 1">
              <a:extLst>
                <a:ext uri="{FF2B5EF4-FFF2-40B4-BE49-F238E27FC236}">
                  <a16:creationId xmlns:a16="http://schemas.microsoft.com/office/drawing/2014/main" id="{E8D18304-5587-6A10-08BD-C99A710F492F}"/>
                </a:ext>
              </a:extLst>
            </p:cNvPr>
            <p:cNvSpPr/>
            <p:nvPr/>
          </p:nvSpPr>
          <p:spPr>
            <a:xfrm>
              <a:off x="0" y="0"/>
              <a:ext cx="12191980" cy="6858000"/>
            </a:xfrm>
            <a:prstGeom prst="rect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8B598C3F-C8FE-836C-6568-76D7C1A603D1}"/>
              </a:ext>
            </a:extLst>
          </p:cNvPr>
          <p:cNvSpPr/>
          <p:nvPr/>
        </p:nvSpPr>
        <p:spPr>
          <a:xfrm>
            <a:off x="452176" y="140677"/>
            <a:ext cx="11284299" cy="653143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Digitální dvojče: Proces budování a provozu NS</a:t>
            </a:r>
          </a:p>
        </p:txBody>
      </p:sp>
      <p:graphicFrame>
        <p:nvGraphicFramePr>
          <p:cNvPr id="5" name="Objekt 4">
            <a:extLst>
              <a:ext uri="{FF2B5EF4-FFF2-40B4-BE49-F238E27FC236}">
                <a16:creationId xmlns:a16="http://schemas.microsoft.com/office/drawing/2014/main" id="{198469FF-10DE-2B46-7BBD-86FF1FD6BA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1643" y="1256044"/>
          <a:ext cx="11525459" cy="50442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acro-Enabled Worksheet" r:id="rId3" imgW="21593131" imgH="9191488" progId="Excel.SheetMacroEnabled.12">
                  <p:link updateAutomatic="1"/>
                </p:oleObj>
              </mc:Choice>
              <mc:Fallback>
                <p:oleObj name="Macro-Enabled Worksheet" r:id="rId3" imgW="21593131" imgH="9191488" progId="Excel.SheetMacroEnabled.12">
                  <p:link updateAutomatic="1"/>
                  <p:pic>
                    <p:nvPicPr>
                      <p:cNvPr id="5" name="Objekt 4">
                        <a:extLst>
                          <a:ext uri="{FF2B5EF4-FFF2-40B4-BE49-F238E27FC236}">
                            <a16:creationId xmlns:a16="http://schemas.microsoft.com/office/drawing/2014/main" id="{AC0A6A7D-5DEA-4C6C-C12D-4A0F23D3EB0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1643" y="1256044"/>
                        <a:ext cx="11525459" cy="50442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Obdélník: se zakulacenými rohy 9">
            <a:extLst>
              <a:ext uri="{FF2B5EF4-FFF2-40B4-BE49-F238E27FC236}">
                <a16:creationId xmlns:a16="http://schemas.microsoft.com/office/drawing/2014/main" id="{9E74CC73-0B06-8652-1091-0810A29F4AB0}"/>
              </a:ext>
            </a:extLst>
          </p:cNvPr>
          <p:cNvSpPr/>
          <p:nvPr/>
        </p:nvSpPr>
        <p:spPr>
          <a:xfrm>
            <a:off x="3938954" y="5466303"/>
            <a:ext cx="7616650" cy="1326383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Krok 2: </a:t>
            </a:r>
            <a:r>
              <a:rPr lang="cs-CZ" dirty="0">
                <a:solidFill>
                  <a:schemeClr val="tx1"/>
                </a:solidFill>
              </a:rPr>
              <a:t>Záměr je na Stavebním úřadu k obeslání na dotčené orgány a instituce</a:t>
            </a:r>
          </a:p>
        </p:txBody>
      </p:sp>
    </p:spTree>
    <p:extLst>
      <p:ext uri="{BB962C8B-B14F-4D97-AF65-F5344CB8AC3E}">
        <p14:creationId xmlns:p14="http://schemas.microsoft.com/office/powerpoint/2010/main" val="601887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D375143-4141-9A2B-DCDD-9CF75B749B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97C917E-1915-DD6F-1D1C-03C6279A34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3AEE460C-0F9F-D4FF-BF9E-ADAFBDFA41F8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4" name="Picture 1" descr="Abstraktní zobrazení síťového spojení na bílém pozadí">
              <a:extLst>
                <a:ext uri="{FF2B5EF4-FFF2-40B4-BE49-F238E27FC236}">
                  <a16:creationId xmlns:a16="http://schemas.microsoft.com/office/drawing/2014/main" id="{73941AC8-B2AD-9A8B-64F0-50A514EEF0C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r="35998" b="-2"/>
            <a:stretch>
              <a:fillRect/>
            </a:stretch>
          </p:blipFill>
          <p:spPr>
            <a:xfrm>
              <a:off x="20" y="1"/>
              <a:ext cx="12191980" cy="6857999"/>
            </a:xfrm>
            <a:prstGeom prst="rect">
              <a:avLst/>
            </a:prstGeom>
          </p:spPr>
        </p:pic>
        <p:sp>
          <p:nvSpPr>
            <p:cNvPr id="2" name="Obdélník 1">
              <a:extLst>
                <a:ext uri="{FF2B5EF4-FFF2-40B4-BE49-F238E27FC236}">
                  <a16:creationId xmlns:a16="http://schemas.microsoft.com/office/drawing/2014/main" id="{6D5AF8F1-8973-BE9E-4AD3-BDA5CF95FF3C}"/>
                </a:ext>
              </a:extLst>
            </p:cNvPr>
            <p:cNvSpPr/>
            <p:nvPr/>
          </p:nvSpPr>
          <p:spPr>
            <a:xfrm>
              <a:off x="0" y="0"/>
              <a:ext cx="12191980" cy="6858000"/>
            </a:xfrm>
            <a:prstGeom prst="rect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AB6DB8CC-E28B-2B68-A259-D782C9B5C183}"/>
              </a:ext>
            </a:extLst>
          </p:cNvPr>
          <p:cNvSpPr/>
          <p:nvPr/>
        </p:nvSpPr>
        <p:spPr>
          <a:xfrm>
            <a:off x="452176" y="140677"/>
            <a:ext cx="11284299" cy="653143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Digitální dvojče: Proces budování a provozu NS</a:t>
            </a:r>
          </a:p>
        </p:txBody>
      </p:sp>
      <p:graphicFrame>
        <p:nvGraphicFramePr>
          <p:cNvPr id="7" name="Objekt 6">
            <a:extLst>
              <a:ext uri="{FF2B5EF4-FFF2-40B4-BE49-F238E27FC236}">
                <a16:creationId xmlns:a16="http://schemas.microsoft.com/office/drawing/2014/main" id="{86CE22B2-6A6F-C263-3B61-92F7B438A0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388829"/>
              </p:ext>
            </p:extLst>
          </p:nvPr>
        </p:nvGraphicFramePr>
        <p:xfrm>
          <a:off x="341313" y="1266825"/>
          <a:ext cx="11525250" cy="5043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acro-Enabled Worksheet" r:id="rId3" imgW="21593131" imgH="9191488" progId="Excel.SheetMacroEnabled.12">
                  <p:link updateAutomatic="1"/>
                </p:oleObj>
              </mc:Choice>
              <mc:Fallback>
                <p:oleObj name="Macro-Enabled Worksheet" r:id="rId3" imgW="21593131" imgH="9191488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1313" y="1266825"/>
                        <a:ext cx="11525250" cy="5043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Obdélník: se zakulacenými rohy 9">
            <a:extLst>
              <a:ext uri="{FF2B5EF4-FFF2-40B4-BE49-F238E27FC236}">
                <a16:creationId xmlns:a16="http://schemas.microsoft.com/office/drawing/2014/main" id="{547F644D-C0CE-9FD4-A281-5B1EE9B4EE70}"/>
              </a:ext>
            </a:extLst>
          </p:cNvPr>
          <p:cNvSpPr/>
          <p:nvPr/>
        </p:nvSpPr>
        <p:spPr>
          <a:xfrm>
            <a:off x="3938954" y="5466303"/>
            <a:ext cx="7616650" cy="1326383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Krok 3: </a:t>
            </a:r>
            <a:r>
              <a:rPr lang="cs-CZ" dirty="0">
                <a:solidFill>
                  <a:schemeClr val="tx1"/>
                </a:solidFill>
              </a:rPr>
              <a:t>Obeslané instituce se k záměru vyjádřily. Předpokládejme, že jejich vyjádření je pozitivní</a:t>
            </a:r>
          </a:p>
        </p:txBody>
      </p:sp>
    </p:spTree>
    <p:extLst>
      <p:ext uri="{BB962C8B-B14F-4D97-AF65-F5344CB8AC3E}">
        <p14:creationId xmlns:p14="http://schemas.microsoft.com/office/powerpoint/2010/main" val="1304148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96E09EC-CBC7-01B7-262B-D8E68C2B21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94AA1407-F49B-81C2-E1F6-AFEA75EDF7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9F66C959-93D2-66FC-BE7F-F2BEDC7D6EFC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4" name="Picture 1" descr="Abstraktní zobrazení síťového spojení na bílém pozadí">
              <a:extLst>
                <a:ext uri="{FF2B5EF4-FFF2-40B4-BE49-F238E27FC236}">
                  <a16:creationId xmlns:a16="http://schemas.microsoft.com/office/drawing/2014/main" id="{31C71F1D-4E79-EEC9-1B79-AF2C3EF3771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r="35998" b="-2"/>
            <a:stretch>
              <a:fillRect/>
            </a:stretch>
          </p:blipFill>
          <p:spPr>
            <a:xfrm>
              <a:off x="20" y="1"/>
              <a:ext cx="12191980" cy="6857999"/>
            </a:xfrm>
            <a:prstGeom prst="rect">
              <a:avLst/>
            </a:prstGeom>
          </p:spPr>
        </p:pic>
        <p:sp>
          <p:nvSpPr>
            <p:cNvPr id="2" name="Obdélník 1">
              <a:extLst>
                <a:ext uri="{FF2B5EF4-FFF2-40B4-BE49-F238E27FC236}">
                  <a16:creationId xmlns:a16="http://schemas.microsoft.com/office/drawing/2014/main" id="{7EDA98D2-F411-6714-C5AE-8049EC00112E}"/>
                </a:ext>
              </a:extLst>
            </p:cNvPr>
            <p:cNvSpPr/>
            <p:nvPr/>
          </p:nvSpPr>
          <p:spPr>
            <a:xfrm>
              <a:off x="0" y="0"/>
              <a:ext cx="12191980" cy="6858000"/>
            </a:xfrm>
            <a:prstGeom prst="rect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23539CB7-5E60-F57D-92A5-F8533E8C9446}"/>
              </a:ext>
            </a:extLst>
          </p:cNvPr>
          <p:cNvSpPr/>
          <p:nvPr/>
        </p:nvSpPr>
        <p:spPr>
          <a:xfrm>
            <a:off x="452176" y="140677"/>
            <a:ext cx="11284299" cy="653143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Digitální dvojče: Proces budování a provozu NS</a:t>
            </a:r>
          </a:p>
        </p:txBody>
      </p:sp>
      <p:graphicFrame>
        <p:nvGraphicFramePr>
          <p:cNvPr id="8" name="Objekt 7">
            <a:extLst>
              <a:ext uri="{FF2B5EF4-FFF2-40B4-BE49-F238E27FC236}">
                <a16:creationId xmlns:a16="http://schemas.microsoft.com/office/drawing/2014/main" id="{FC271924-A6DB-1F17-9973-79CA925517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7012827"/>
              </p:ext>
            </p:extLst>
          </p:nvPr>
        </p:nvGraphicFramePr>
        <p:xfrm>
          <a:off x="341313" y="1246188"/>
          <a:ext cx="11515725" cy="5073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acro-Enabled Worksheet" r:id="rId3" imgW="21593131" imgH="9191488" progId="Excel.SheetMacroEnabled.12">
                  <p:link updateAutomatic="1"/>
                </p:oleObj>
              </mc:Choice>
              <mc:Fallback>
                <p:oleObj name="Macro-Enabled Worksheet" r:id="rId3" imgW="21593131" imgH="9191488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1313" y="1246188"/>
                        <a:ext cx="11515725" cy="5073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Obdélník: se zakulacenými rohy 9">
            <a:extLst>
              <a:ext uri="{FF2B5EF4-FFF2-40B4-BE49-F238E27FC236}">
                <a16:creationId xmlns:a16="http://schemas.microsoft.com/office/drawing/2014/main" id="{363FB35F-F7F8-40B0-3EAC-DEA5877B38DC}"/>
              </a:ext>
            </a:extLst>
          </p:cNvPr>
          <p:cNvSpPr/>
          <p:nvPr/>
        </p:nvSpPr>
        <p:spPr>
          <a:xfrm>
            <a:off x="3938954" y="5466303"/>
            <a:ext cx="7616650" cy="1326383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Krok 4: </a:t>
            </a:r>
            <a:r>
              <a:rPr lang="cs-CZ" dirty="0">
                <a:solidFill>
                  <a:schemeClr val="tx1"/>
                </a:solidFill>
              </a:rPr>
              <a:t>Vyjádření se vrátila na Stavební úřad a ten může odsouhlasit záměr. Stavební povolení nebude potřeba, ale bude třeba předložit dokumentaci a vyřešit majetkoprávní vztahy.</a:t>
            </a:r>
          </a:p>
        </p:txBody>
      </p:sp>
    </p:spTree>
    <p:extLst>
      <p:ext uri="{BB962C8B-B14F-4D97-AF65-F5344CB8AC3E}">
        <p14:creationId xmlns:p14="http://schemas.microsoft.com/office/powerpoint/2010/main" val="452804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D271E12-BC2C-0DFF-BA21-C9A078517F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A36A991A-CECF-7C37-0CED-62A7647BFD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30FED494-634E-8D47-FAD9-6FC55D4F5B45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4" name="Picture 1" descr="Abstraktní zobrazení síťového spojení na bílém pozadí">
              <a:extLst>
                <a:ext uri="{FF2B5EF4-FFF2-40B4-BE49-F238E27FC236}">
                  <a16:creationId xmlns:a16="http://schemas.microsoft.com/office/drawing/2014/main" id="{4CDE4C51-24E4-D0B3-FC86-F6169FE90A8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r="35998" b="-2"/>
            <a:stretch>
              <a:fillRect/>
            </a:stretch>
          </p:blipFill>
          <p:spPr>
            <a:xfrm>
              <a:off x="20" y="1"/>
              <a:ext cx="12191980" cy="6857999"/>
            </a:xfrm>
            <a:prstGeom prst="rect">
              <a:avLst/>
            </a:prstGeom>
          </p:spPr>
        </p:pic>
        <p:sp>
          <p:nvSpPr>
            <p:cNvPr id="2" name="Obdélník 1">
              <a:extLst>
                <a:ext uri="{FF2B5EF4-FFF2-40B4-BE49-F238E27FC236}">
                  <a16:creationId xmlns:a16="http://schemas.microsoft.com/office/drawing/2014/main" id="{A5C6CAD0-338B-A4FD-A328-D52F5DA8015E}"/>
                </a:ext>
              </a:extLst>
            </p:cNvPr>
            <p:cNvSpPr/>
            <p:nvPr/>
          </p:nvSpPr>
          <p:spPr>
            <a:xfrm>
              <a:off x="0" y="0"/>
              <a:ext cx="12191980" cy="6858000"/>
            </a:xfrm>
            <a:prstGeom prst="rect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4BA6240C-BE1F-F993-A07C-D346DA816859}"/>
              </a:ext>
            </a:extLst>
          </p:cNvPr>
          <p:cNvSpPr/>
          <p:nvPr/>
        </p:nvSpPr>
        <p:spPr>
          <a:xfrm>
            <a:off x="452176" y="140677"/>
            <a:ext cx="11284299" cy="653143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Digitální dvojče: Proces budování a provozu NS</a:t>
            </a:r>
          </a:p>
        </p:txBody>
      </p:sp>
      <p:graphicFrame>
        <p:nvGraphicFramePr>
          <p:cNvPr id="7" name="Objekt 6">
            <a:extLst>
              <a:ext uri="{FF2B5EF4-FFF2-40B4-BE49-F238E27FC236}">
                <a16:creationId xmlns:a16="http://schemas.microsoft.com/office/drawing/2014/main" id="{E3E299D9-A3DF-34B2-0141-6B1A793128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0501065"/>
              </p:ext>
            </p:extLst>
          </p:nvPr>
        </p:nvGraphicFramePr>
        <p:xfrm>
          <a:off x="331788" y="1266825"/>
          <a:ext cx="11545887" cy="5053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acro-Enabled Worksheet" r:id="rId3" imgW="21593131" imgH="9191488" progId="Excel.SheetMacroEnabled.12">
                  <p:link updateAutomatic="1"/>
                </p:oleObj>
              </mc:Choice>
              <mc:Fallback>
                <p:oleObj name="Macro-Enabled Worksheet" r:id="rId3" imgW="21593131" imgH="9191488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1788" y="1266825"/>
                        <a:ext cx="11545887" cy="5053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Obdélník: se zakulacenými rohy 9">
            <a:extLst>
              <a:ext uri="{FF2B5EF4-FFF2-40B4-BE49-F238E27FC236}">
                <a16:creationId xmlns:a16="http://schemas.microsoft.com/office/drawing/2014/main" id="{C4A1B871-AF4C-39A2-1B71-6D6A020C0152}"/>
              </a:ext>
            </a:extLst>
          </p:cNvPr>
          <p:cNvSpPr/>
          <p:nvPr/>
        </p:nvSpPr>
        <p:spPr>
          <a:xfrm>
            <a:off x="3938954" y="5466303"/>
            <a:ext cx="7616650" cy="1326383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Krok 5: </a:t>
            </a:r>
            <a:r>
              <a:rPr lang="cs-CZ" dirty="0">
                <a:solidFill>
                  <a:schemeClr val="tx1"/>
                </a:solidFill>
              </a:rPr>
              <a:t>Stavebním úřadem záměr prošel a investor připraví dokumentaci. A může začít s majetkoprávní vztahy</a:t>
            </a:r>
          </a:p>
        </p:txBody>
      </p:sp>
    </p:spTree>
    <p:extLst>
      <p:ext uri="{BB962C8B-B14F-4D97-AF65-F5344CB8AC3E}">
        <p14:creationId xmlns:p14="http://schemas.microsoft.com/office/powerpoint/2010/main" val="1668292433"/>
      </p:ext>
    </p:extLst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docMetadata/LabelInfo.xml><?xml version="1.0" encoding="utf-8"?>
<clbl:labelList xmlns:clbl="http://schemas.microsoft.com/office/2020/mipLabelMetadata">
  <clbl:label id="{276a7d18-41db-4fa0-91f2-41b3bf9b3a59}" enabled="1" method="Standard" siteId="{e66b2449-23da-4c56-b825-a3a66bf72c8e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1358</TotalTime>
  <Words>1134</Words>
  <Application>Microsoft Office PowerPoint</Application>
  <PresentationFormat>Širokoúhlá obrazovka</PresentationFormat>
  <Paragraphs>81</Paragraphs>
  <Slides>23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Propojení</vt:lpstr>
      </vt:variant>
      <vt:variant>
        <vt:i4>18</vt:i4>
      </vt:variant>
      <vt:variant>
        <vt:lpstr>Nadpisy snímků</vt:lpstr>
      </vt:variant>
      <vt:variant>
        <vt:i4>23</vt:i4>
      </vt:variant>
    </vt:vector>
  </HeadingPairs>
  <TitlesOfParts>
    <vt:vector size="47" baseType="lpstr">
      <vt:lpstr>Arial</vt:lpstr>
      <vt:lpstr>Courier New</vt:lpstr>
      <vt:lpstr>Neue Haas Grotesk Text Pro</vt:lpstr>
      <vt:lpstr>Tahoma</vt:lpstr>
      <vt:lpstr>Wingdings</vt:lpstr>
      <vt:lpstr>VanillaVTI</vt:lpstr>
      <vt:lpstr>https://ecodef-my.sharepoint.com/personal/pavel_kreipl_ecodef_cz/Documents/Dokumenty/A - A - BCO/VAS - Digitální dvojče/Model DD 2025 07 16.xlsm!Prezentace 1!R1C2:R44C35</vt:lpstr>
      <vt:lpstr>https://ecodef-my.sharepoint.com/personal/pavel_kreipl_ecodef_cz/Documents/Dokumenty/A%20-%20A%20-%20BCO/VAS%20-%20Digitální%20dvojče/Model%20DD%202025%2007%2016.xlsm!Prezentace%201!R1C37:R44C70</vt:lpstr>
      <vt:lpstr>https://ecodef-my.sharepoint.com/personal/pavel_kreipl_ecodef_cz/Documents/Dokumenty/A - A - BCO/VAS - Digitální dvojče/Model DD 2025 07 16.xlsm!Prezentace 1!R1C72:R44C105</vt:lpstr>
      <vt:lpstr>https://ecodef-my.sharepoint.com/personal/pavel_kreipl_ecodef_cz/Documents/Dokumenty/A - A - BCO/VAS - Digitální dvojče/Model DD 2025 07 16.xlsm!Prezentace 1!R1C107:R44C140</vt:lpstr>
      <vt:lpstr>https://ecodef-my.sharepoint.com/personal/pavel_kreipl_ecodef_cz/Documents/Dokumenty/A - A - BCO/VAS - Digitální dvojče/Model DD 2025 07 16.xlsm!Prezentace 1!R1C142:R44C175</vt:lpstr>
      <vt:lpstr>https://ecodef-my.sharepoint.com/personal/pavel_kreipl_ecodef_cz/Documents/Dokumenty/A - A - BCO/VAS - Digitální dvojče/Model DD 2025 07 16.xlsm!Prezentace 1!R1C177:R44C210</vt:lpstr>
      <vt:lpstr>https://ecodef-my.sharepoint.com/personal/pavel_kreipl_ecodef_cz/Documents/Dokumenty/A - A - BCO/VAS - Digitální dvojče/Model DD 2025 07 16.xlsm!Prezentace 1!R1C212:R44C245</vt:lpstr>
      <vt:lpstr>https://ecodef-my.sharepoint.com/personal/pavel_kreipl_ecodef_cz/Documents/Dokumenty/A - A - BCO/VAS - Digitální dvojče/Model DD 2025 07 16.xlsm!Prezentace 1!R1C247:R44C280</vt:lpstr>
      <vt:lpstr>https://ecodef-my.sharepoint.com/personal/pavel_kreipl_ecodef_cz/Documents/Dokumenty/A - A - BCO/VAS - Digitální dvojče/Model DD 2025 07 16.xlsm!Prezentace 1!R1C282:R44C315</vt:lpstr>
      <vt:lpstr>https://ecodef-my.sharepoint.com/personal/pavel_kreipl_ecodef_cz/Documents/Dokumenty/A - A - BCO/VAS - Digitální dvojče/Model DD 2025 07 16.xlsm!Prezentace 1!R1C317:R44C350</vt:lpstr>
      <vt:lpstr>https://ecodef-my.sharepoint.com/personal/pavel_kreipl_ecodef_cz/Documents/Dokumenty/A - A - BCO/VAS - Digitální dvojče/Model DD 2025 07 16.xlsm!Prezentace 1!R1C352:R44C385</vt:lpstr>
      <vt:lpstr>https://ecodef-my.sharepoint.com/personal/pavel_kreipl_ecodef_cz/Documents/Dokumenty/A - A - BCO/VAS - Digitální dvojče/Model DD 2025 07 16.xlsm!Prezentace 1!R1C387:R44C420</vt:lpstr>
      <vt:lpstr>https://ecodef-my.sharepoint.com/personal/pavel_kreipl_ecodef_cz/Documents/Dokumenty/A - A - BCO/VAS - Digitální dvojče/Model DD 2025 07 16.xlsm!Prezentace 1!R1C422:R44C455</vt:lpstr>
      <vt:lpstr>https://ecodef-my.sharepoint.com/personal/pavel_kreipl_ecodef_cz/Documents/Dokumenty/A - A - BCO/VAS - Digitální dvojče/Model DD 2025 07 16.xlsm!Prezentace 1!R46C2:R89C35</vt:lpstr>
      <vt:lpstr>https://ecodef-my.sharepoint.com/personal/pavel_kreipl_ecodef_cz/Documents/Dokumenty/A - A - BCO/VAS - Digitální dvojče/Model DD 2025 07 16.xlsm!Prezentace 1!R46C37:R89C70</vt:lpstr>
      <vt:lpstr>https://ecodef-my.sharepoint.com/personal/pavel_kreipl_ecodef_cz/Documents/Dokumenty/A - A - BCO/VAS - Digitální dvojče/Model DD 2025 07 16.xlsm!Prezentace 1!R46C72:R89C105</vt:lpstr>
      <vt:lpstr>https://ecodef-my.sharepoint.com/personal/pavel_kreipl_ecodef_cz/Documents/Dokumenty/A - A - BCO/VAS - Digitální dvojče/Model DD 2025 07 16.xlsm!Prezentace 1!R46C107:R89C141</vt:lpstr>
      <vt:lpstr>https://ecodef-my.sharepoint.com/personal/pavel_kreipl_ecodef_cz/Documents/Dokumenty/A - A - BCO/VAS - Digitální dvojče/Model DD 2025 07 16.xlsm!Prezentace 1!R46C142:R89C175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Kreipl Pavel</dc:creator>
  <cp:lastModifiedBy>Kreipl Pavel</cp:lastModifiedBy>
  <cp:revision>1</cp:revision>
  <dcterms:created xsi:type="dcterms:W3CDTF">2025-07-16T15:15:12Z</dcterms:created>
  <dcterms:modified xsi:type="dcterms:W3CDTF">2025-07-17T13:53:50Z</dcterms:modified>
</cp:coreProperties>
</file>